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4"/>
  </p:notesMasterIdLst>
  <p:handoutMasterIdLst>
    <p:handoutMasterId r:id="rId65"/>
  </p:handoutMasterIdLst>
  <p:sldIdLst>
    <p:sldId id="743" r:id="rId2"/>
    <p:sldId id="673" r:id="rId3"/>
    <p:sldId id="749" r:id="rId4"/>
    <p:sldId id="742" r:id="rId5"/>
    <p:sldId id="744" r:id="rId6"/>
    <p:sldId id="745" r:id="rId7"/>
    <p:sldId id="746" r:id="rId8"/>
    <p:sldId id="674" r:id="rId9"/>
    <p:sldId id="675" r:id="rId10"/>
    <p:sldId id="676" r:id="rId11"/>
    <p:sldId id="677" r:id="rId12"/>
    <p:sldId id="678" r:id="rId13"/>
    <p:sldId id="679" r:id="rId14"/>
    <p:sldId id="680" r:id="rId15"/>
    <p:sldId id="681" r:id="rId16"/>
    <p:sldId id="682" r:id="rId17"/>
    <p:sldId id="683" r:id="rId18"/>
    <p:sldId id="684" r:id="rId19"/>
    <p:sldId id="685" r:id="rId20"/>
    <p:sldId id="686" r:id="rId21"/>
    <p:sldId id="687" r:id="rId22"/>
    <p:sldId id="688" r:id="rId23"/>
    <p:sldId id="689" r:id="rId24"/>
    <p:sldId id="690" r:id="rId25"/>
    <p:sldId id="691" r:id="rId26"/>
    <p:sldId id="692" r:id="rId27"/>
    <p:sldId id="693" r:id="rId28"/>
    <p:sldId id="694" r:id="rId29"/>
    <p:sldId id="695" r:id="rId30"/>
    <p:sldId id="696" r:id="rId31"/>
    <p:sldId id="702" r:id="rId32"/>
    <p:sldId id="703" r:id="rId33"/>
    <p:sldId id="704" r:id="rId34"/>
    <p:sldId id="705" r:id="rId35"/>
    <p:sldId id="706" r:id="rId36"/>
    <p:sldId id="707" r:id="rId37"/>
    <p:sldId id="766" r:id="rId38"/>
    <p:sldId id="767" r:id="rId39"/>
    <p:sldId id="768" r:id="rId40"/>
    <p:sldId id="769" r:id="rId41"/>
    <p:sldId id="777" r:id="rId42"/>
    <p:sldId id="776" r:id="rId43"/>
    <p:sldId id="770" r:id="rId44"/>
    <p:sldId id="771" r:id="rId45"/>
    <p:sldId id="774" r:id="rId46"/>
    <p:sldId id="772" r:id="rId47"/>
    <p:sldId id="773" r:id="rId48"/>
    <p:sldId id="775" r:id="rId49"/>
    <p:sldId id="778" r:id="rId50"/>
    <p:sldId id="779" r:id="rId51"/>
    <p:sldId id="750" r:id="rId52"/>
    <p:sldId id="764" r:id="rId53"/>
    <p:sldId id="760" r:id="rId54"/>
    <p:sldId id="761" r:id="rId55"/>
    <p:sldId id="762" r:id="rId56"/>
    <p:sldId id="752" r:id="rId57"/>
    <p:sldId id="753" r:id="rId58"/>
    <p:sldId id="754" r:id="rId59"/>
    <p:sldId id="759" r:id="rId60"/>
    <p:sldId id="763" r:id="rId61"/>
    <p:sldId id="765" r:id="rId62"/>
    <p:sldId id="780" r:id="rId63"/>
  </p:sldIdLst>
  <p:sldSz cx="9144000" cy="6858000" type="screen4x3"/>
  <p:notesSz cx="6623050" cy="9810750"/>
  <p:kinsoku lang="ja-JP" invalStChars="、。，．・：；？！゛゜ヽヾゝゞ々ー’”）〕］｝〉》」』】°‰′″℃￠％ぁぃぅぇぉっゃゅょゎァィゥェォッャュョヮヵヶ!%),.:;?]}｡｣､･ｧｨｩｪｫｬｭｮｯｰﾞﾟ" invalEndChars="‘“（〔［｛〈《「『【￥＄$([\{｢￡"/>
  <p:defaultTextStyle>
    <a:defPPr>
      <a:defRPr lang="en-GB"/>
    </a:defPPr>
    <a:lvl1pPr algn="ctr" rtl="0" eaLnBrk="0" fontAlgn="base" hangingPunct="0">
      <a:spcBef>
        <a:spcPct val="20000"/>
      </a:spcBef>
      <a:spcAft>
        <a:spcPct val="0"/>
      </a:spcAft>
      <a:defRPr sz="1000" b="1" kern="1200">
        <a:solidFill>
          <a:schemeClr val="tx1"/>
        </a:solidFill>
        <a:latin typeface="Arial" panose="020B0604020202020204" pitchFamily="34" charset="0"/>
        <a:ea typeface="+mn-ea"/>
        <a:cs typeface="+mn-cs"/>
      </a:defRPr>
    </a:lvl1pPr>
    <a:lvl2pPr marL="457200" algn="ctr" rtl="0" eaLnBrk="0" fontAlgn="base" hangingPunct="0">
      <a:spcBef>
        <a:spcPct val="20000"/>
      </a:spcBef>
      <a:spcAft>
        <a:spcPct val="0"/>
      </a:spcAft>
      <a:defRPr sz="1000" b="1" kern="1200">
        <a:solidFill>
          <a:schemeClr val="tx1"/>
        </a:solidFill>
        <a:latin typeface="Arial" panose="020B0604020202020204" pitchFamily="34" charset="0"/>
        <a:ea typeface="+mn-ea"/>
        <a:cs typeface="+mn-cs"/>
      </a:defRPr>
    </a:lvl2pPr>
    <a:lvl3pPr marL="914400" algn="ctr" rtl="0" eaLnBrk="0" fontAlgn="base" hangingPunct="0">
      <a:spcBef>
        <a:spcPct val="20000"/>
      </a:spcBef>
      <a:spcAft>
        <a:spcPct val="0"/>
      </a:spcAft>
      <a:defRPr sz="1000" b="1" kern="1200">
        <a:solidFill>
          <a:schemeClr val="tx1"/>
        </a:solidFill>
        <a:latin typeface="Arial" panose="020B0604020202020204" pitchFamily="34" charset="0"/>
        <a:ea typeface="+mn-ea"/>
        <a:cs typeface="+mn-cs"/>
      </a:defRPr>
    </a:lvl3pPr>
    <a:lvl4pPr marL="1371600" algn="ctr" rtl="0" eaLnBrk="0" fontAlgn="base" hangingPunct="0">
      <a:spcBef>
        <a:spcPct val="20000"/>
      </a:spcBef>
      <a:spcAft>
        <a:spcPct val="0"/>
      </a:spcAft>
      <a:defRPr sz="1000" b="1" kern="1200">
        <a:solidFill>
          <a:schemeClr val="tx1"/>
        </a:solidFill>
        <a:latin typeface="Arial" panose="020B0604020202020204" pitchFamily="34" charset="0"/>
        <a:ea typeface="+mn-ea"/>
        <a:cs typeface="+mn-cs"/>
      </a:defRPr>
    </a:lvl4pPr>
    <a:lvl5pPr marL="1828800" algn="ctr" rtl="0" eaLnBrk="0" fontAlgn="base" hangingPunct="0">
      <a:spcBef>
        <a:spcPct val="20000"/>
      </a:spcBef>
      <a:spcAft>
        <a:spcPct val="0"/>
      </a:spcAft>
      <a:defRPr sz="1000" b="1" kern="1200">
        <a:solidFill>
          <a:schemeClr val="tx1"/>
        </a:solidFill>
        <a:latin typeface="Arial" panose="020B0604020202020204" pitchFamily="34" charset="0"/>
        <a:ea typeface="+mn-ea"/>
        <a:cs typeface="+mn-cs"/>
      </a:defRPr>
    </a:lvl5pPr>
    <a:lvl6pPr marL="2286000" algn="l" defTabSz="914400" rtl="0" eaLnBrk="1" latinLnBrk="0" hangingPunct="1">
      <a:defRPr sz="1000" b="1" kern="1200">
        <a:solidFill>
          <a:schemeClr val="tx1"/>
        </a:solidFill>
        <a:latin typeface="Arial" panose="020B0604020202020204" pitchFamily="34" charset="0"/>
        <a:ea typeface="+mn-ea"/>
        <a:cs typeface="+mn-cs"/>
      </a:defRPr>
    </a:lvl6pPr>
    <a:lvl7pPr marL="2743200" algn="l" defTabSz="914400" rtl="0" eaLnBrk="1" latinLnBrk="0" hangingPunct="1">
      <a:defRPr sz="1000" b="1" kern="1200">
        <a:solidFill>
          <a:schemeClr val="tx1"/>
        </a:solidFill>
        <a:latin typeface="Arial" panose="020B0604020202020204" pitchFamily="34" charset="0"/>
        <a:ea typeface="+mn-ea"/>
        <a:cs typeface="+mn-cs"/>
      </a:defRPr>
    </a:lvl7pPr>
    <a:lvl8pPr marL="3200400" algn="l" defTabSz="914400" rtl="0" eaLnBrk="1" latinLnBrk="0" hangingPunct="1">
      <a:defRPr sz="1000" b="1" kern="1200">
        <a:solidFill>
          <a:schemeClr val="tx1"/>
        </a:solidFill>
        <a:latin typeface="Arial" panose="020B0604020202020204" pitchFamily="34" charset="0"/>
        <a:ea typeface="+mn-ea"/>
        <a:cs typeface="+mn-cs"/>
      </a:defRPr>
    </a:lvl8pPr>
    <a:lvl9pPr marL="3657600" algn="l" defTabSz="914400" rtl="0" eaLnBrk="1" latinLnBrk="0" hangingPunct="1">
      <a:defRPr sz="1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94712" autoAdjust="0"/>
  </p:normalViewPr>
  <p:slideViewPr>
    <p:cSldViewPr>
      <p:cViewPr varScale="1">
        <p:scale>
          <a:sx n="97" d="100"/>
          <a:sy n="97" d="100"/>
        </p:scale>
        <p:origin x="14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8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6.png"/><Relationship Id="rId1" Type="http://schemas.openxmlformats.org/officeDocument/2006/relationships/image" Target="../media/image45.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4" Type="http://schemas.openxmlformats.org/officeDocument/2006/relationships/image" Target="../media/image56.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13.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67.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39.emf"/><Relationship Id="rId1" Type="http://schemas.openxmlformats.org/officeDocument/2006/relationships/image" Target="../media/image71.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5" Type="http://schemas.openxmlformats.org/officeDocument/2006/relationships/image" Target="../media/image75.emf"/><Relationship Id="rId4" Type="http://schemas.openxmlformats.org/officeDocument/2006/relationships/image" Target="../media/image7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5" Type="http://schemas.openxmlformats.org/officeDocument/2006/relationships/image" Target="../media/image75.emf"/><Relationship Id="rId4" Type="http://schemas.openxmlformats.org/officeDocument/2006/relationships/image" Target="../media/image7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4" Type="http://schemas.openxmlformats.org/officeDocument/2006/relationships/image" Target="../media/image84.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 Id="rId4" Type="http://schemas.openxmlformats.org/officeDocument/2006/relationships/image" Target="../media/image88.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8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 Id="rId4" Type="http://schemas.openxmlformats.org/officeDocument/2006/relationships/image" Target="../media/image10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EF5AD86-A90B-1B4D-A807-F3234CDD9F75}"/>
              </a:ext>
            </a:extLst>
          </p:cNvPr>
          <p:cNvSpPr>
            <a:spLocks noChangeArrowheads="1" noTextEdit="1"/>
          </p:cNvSpPr>
          <p:nvPr>
            <p:ph type="sldImg" idx="2"/>
          </p:nvPr>
        </p:nvSpPr>
        <p:spPr bwMode="auto">
          <a:xfrm>
            <a:off x="871538" y="741363"/>
            <a:ext cx="4883150" cy="3662362"/>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45A7848B-BB9F-3643-B60D-D274973C2C59}"/>
              </a:ext>
            </a:extLst>
          </p:cNvPr>
          <p:cNvSpPr>
            <a:spLocks noGrp="1" noChangeArrowheads="1"/>
          </p:cNvSpPr>
          <p:nvPr>
            <p:ph type="body" sz="quarter" idx="3"/>
          </p:nvPr>
        </p:nvSpPr>
        <p:spPr bwMode="auto">
          <a:xfrm>
            <a:off x="882650" y="4660900"/>
            <a:ext cx="4857750" cy="441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5" tIns="45593" rIns="92815" bIns="45593"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a:extLst>
              <a:ext uri="{FF2B5EF4-FFF2-40B4-BE49-F238E27FC236}">
                <a16:creationId xmlns:a16="http://schemas.microsoft.com/office/drawing/2014/main" id="{34C6432F-FDA0-6C45-A5EB-983D86107942}"/>
              </a:ext>
            </a:extLst>
          </p:cNvPr>
          <p:cNvSpPr>
            <a:spLocks noChangeArrowheads="1" noTextEdit="1"/>
          </p:cNvSpPr>
          <p:nvPr>
            <p:ph type="sldImg"/>
          </p:nvPr>
        </p:nvSpPr>
        <p:spPr>
          <a:ln/>
        </p:spPr>
      </p:sp>
      <p:sp>
        <p:nvSpPr>
          <p:cNvPr id="1216515" name="Rectangle 3">
            <a:extLst>
              <a:ext uri="{FF2B5EF4-FFF2-40B4-BE49-F238E27FC236}">
                <a16:creationId xmlns:a16="http://schemas.microsoft.com/office/drawing/2014/main" id="{78EF99E8-6944-CF43-9B63-51570B9B5651}"/>
              </a:ext>
            </a:extLst>
          </p:cNvPr>
          <p:cNvSpPr>
            <a:spLocks noGrp="1" noChangeArrowheads="1"/>
          </p:cNvSpPr>
          <p:nvPr>
            <p:ph type="body" idx="1"/>
          </p:nvPr>
        </p:nvSpPr>
        <p:spPr/>
        <p:txBody>
          <a:bodyPr/>
          <a:lstStyle/>
          <a:p>
            <a:endParaRPr lang="de-CH"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65958" name="Rectangle 38">
            <a:extLst>
              <a:ext uri="{FF2B5EF4-FFF2-40B4-BE49-F238E27FC236}">
                <a16:creationId xmlns:a16="http://schemas.microsoft.com/office/drawing/2014/main" id="{24B91973-7C4F-0748-B159-8078ABCF5F22}"/>
              </a:ext>
            </a:extLst>
          </p:cNvPr>
          <p:cNvSpPr>
            <a:spLocks noGrp="1" noChangeArrowheads="1"/>
          </p:cNvSpPr>
          <p:nvPr>
            <p:ph type="ctrTitle" sz="quarter"/>
          </p:nvPr>
        </p:nvSpPr>
        <p:spPr>
          <a:xfrm>
            <a:off x="609600" y="4038600"/>
            <a:ext cx="8229600" cy="990600"/>
          </a:xfrm>
        </p:spPr>
        <p:txBody>
          <a:bodyPr/>
          <a:lstStyle>
            <a:lvl1pPr>
              <a:defRPr/>
            </a:lvl1pPr>
          </a:lstStyle>
          <a:p>
            <a:pPr lvl="0"/>
            <a:r>
              <a:rPr lang="en-US" altLang="fr-FR" noProof="0"/>
              <a:t>Klicken Sie, um das Titelformat zu bearbeiten</a:t>
            </a:r>
          </a:p>
        </p:txBody>
      </p:sp>
      <p:sp>
        <p:nvSpPr>
          <p:cNvPr id="465959" name="Rectangle 39">
            <a:extLst>
              <a:ext uri="{FF2B5EF4-FFF2-40B4-BE49-F238E27FC236}">
                <a16:creationId xmlns:a16="http://schemas.microsoft.com/office/drawing/2014/main" id="{99662F1E-BE14-5B4A-BAA2-D08CADB45B17}"/>
              </a:ext>
            </a:extLst>
          </p:cNvPr>
          <p:cNvSpPr>
            <a:spLocks noGrp="1" noChangeArrowheads="1"/>
          </p:cNvSpPr>
          <p:nvPr>
            <p:ph type="subTitle" sz="quarter" idx="1"/>
          </p:nvPr>
        </p:nvSpPr>
        <p:spPr>
          <a:xfrm>
            <a:off x="609600" y="5105400"/>
            <a:ext cx="8229600" cy="685800"/>
          </a:xfrm>
        </p:spPr>
        <p:txBody>
          <a:bodyPr/>
          <a:lstStyle>
            <a:lvl1pPr>
              <a:defRPr sz="1400" b="0">
                <a:solidFill>
                  <a:schemeClr val="bg2"/>
                </a:solidFill>
              </a:defRPr>
            </a:lvl1pPr>
          </a:lstStyle>
          <a:p>
            <a:pPr lvl="0"/>
            <a:r>
              <a:rPr lang="en-US" altLang="fr-FR" noProof="0"/>
              <a:t>Klicken Sie, um das Format des Untertitelmasters zu bearbeiten</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56932-DD1E-4049-AB06-0F81ADDF6D59}"/>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3894E63-5267-2940-A905-35D4EF650118}"/>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2563610147"/>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3A91D4D-604F-DE44-BC09-C9400CFCC1DE}"/>
              </a:ext>
            </a:extLst>
          </p:cNvPr>
          <p:cNvSpPr>
            <a:spLocks noGrp="1"/>
          </p:cNvSpPr>
          <p:nvPr>
            <p:ph type="title" orient="vert"/>
          </p:nvPr>
        </p:nvSpPr>
        <p:spPr>
          <a:xfrm>
            <a:off x="6792913" y="719138"/>
            <a:ext cx="2024062" cy="5038725"/>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274C2CCC-BEF5-AB41-B579-4E29B5A01655}"/>
              </a:ext>
            </a:extLst>
          </p:cNvPr>
          <p:cNvSpPr>
            <a:spLocks noGrp="1"/>
          </p:cNvSpPr>
          <p:nvPr>
            <p:ph type="body" orient="vert" idx="1"/>
          </p:nvPr>
        </p:nvSpPr>
        <p:spPr>
          <a:xfrm>
            <a:off x="719138" y="719138"/>
            <a:ext cx="5921375" cy="5038725"/>
          </a:xfrm>
        </p:spPr>
        <p:txBody>
          <a:bodyPr vert="eaVert"/>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56462210"/>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142FF-797F-E14A-9A17-D6B726DCA67A}"/>
              </a:ext>
            </a:extLst>
          </p:cNvPr>
          <p:cNvSpPr>
            <a:spLocks noGrp="1"/>
          </p:cNvSpPr>
          <p:nvPr>
            <p:ph type="title"/>
          </p:nvPr>
        </p:nvSpPr>
        <p:spPr>
          <a:xfrm>
            <a:off x="719138" y="719138"/>
            <a:ext cx="8097837" cy="900112"/>
          </a:xfrm>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D0823527-109F-3F40-B24E-0539B68DFE3E}"/>
              </a:ext>
            </a:extLst>
          </p:cNvPr>
          <p:cNvSpPr>
            <a:spLocks noGrp="1"/>
          </p:cNvSpPr>
          <p:nvPr>
            <p:ph sz="half" idx="1"/>
          </p:nvPr>
        </p:nvSpPr>
        <p:spPr>
          <a:xfrm>
            <a:off x="719138" y="1798638"/>
            <a:ext cx="3971925" cy="3959225"/>
          </a:xfrm>
        </p:spPr>
        <p:txBody>
          <a:bodyPr/>
          <a:lstStyle/>
          <a:p>
            <a:r>
              <a:rPr lang="fr-FR"/>
              <a:t>Modifier les styles du texte du masque
Deuxième niveau
Troisième niveau
Quatrième niveau
Cinquième niveau</a:t>
            </a:r>
            <a:endParaRPr lang="en-GB"/>
          </a:p>
        </p:txBody>
      </p:sp>
      <p:sp>
        <p:nvSpPr>
          <p:cNvPr id="4" name="Espace réservé du texte 3">
            <a:extLst>
              <a:ext uri="{FF2B5EF4-FFF2-40B4-BE49-F238E27FC236}">
                <a16:creationId xmlns:a16="http://schemas.microsoft.com/office/drawing/2014/main" id="{A9CEC75B-8A21-164A-B035-85B13DB1A609}"/>
              </a:ext>
            </a:extLst>
          </p:cNvPr>
          <p:cNvSpPr>
            <a:spLocks noGrp="1"/>
          </p:cNvSpPr>
          <p:nvPr>
            <p:ph type="body" sz="half" idx="2"/>
          </p:nvPr>
        </p:nvSpPr>
        <p:spPr>
          <a:xfrm>
            <a:off x="4843463" y="1798638"/>
            <a:ext cx="3973512" cy="3959225"/>
          </a:xfrm>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1484623781"/>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3BCAB-4B2B-2946-A66F-B8BFCB28EA40}"/>
              </a:ext>
            </a:extLst>
          </p:cNvPr>
          <p:cNvSpPr>
            <a:spLocks noGrp="1"/>
          </p:cNvSpPr>
          <p:nvPr>
            <p:ph type="title"/>
          </p:nvPr>
        </p:nvSpPr>
        <p:spPr>
          <a:xfrm>
            <a:off x="719138" y="719138"/>
            <a:ext cx="8097837" cy="900112"/>
          </a:xfrm>
        </p:spPr>
        <p:txBody>
          <a:bodyPr/>
          <a:lstStyle/>
          <a:p>
            <a:r>
              <a:rPr lang="fr-FR"/>
              <a:t>Modifiez le style du titre</a:t>
            </a:r>
            <a:endParaRPr lang="en-GB"/>
          </a:p>
        </p:txBody>
      </p:sp>
      <p:sp>
        <p:nvSpPr>
          <p:cNvPr id="3" name="Espace réservé de l'image en ligne 2">
            <a:extLst>
              <a:ext uri="{FF2B5EF4-FFF2-40B4-BE49-F238E27FC236}">
                <a16:creationId xmlns:a16="http://schemas.microsoft.com/office/drawing/2014/main" id="{A704BB92-A7E7-6F41-B6F7-3B618284010B}"/>
              </a:ext>
            </a:extLst>
          </p:cNvPr>
          <p:cNvSpPr>
            <a:spLocks noGrp="1"/>
          </p:cNvSpPr>
          <p:nvPr>
            <p:ph type="clipArt" sz="half" idx="1"/>
          </p:nvPr>
        </p:nvSpPr>
        <p:spPr>
          <a:xfrm>
            <a:off x="719138" y="1798638"/>
            <a:ext cx="3971925" cy="3959225"/>
          </a:xfrm>
        </p:spPr>
        <p:txBody>
          <a:bodyPr/>
          <a:lstStyle/>
          <a:p>
            <a:endParaRPr lang="en-GB"/>
          </a:p>
        </p:txBody>
      </p:sp>
      <p:sp>
        <p:nvSpPr>
          <p:cNvPr id="4" name="Espace réservé du texte 3">
            <a:extLst>
              <a:ext uri="{FF2B5EF4-FFF2-40B4-BE49-F238E27FC236}">
                <a16:creationId xmlns:a16="http://schemas.microsoft.com/office/drawing/2014/main" id="{60B562F0-A3A2-3E4B-83CF-BFD6E0361A40}"/>
              </a:ext>
            </a:extLst>
          </p:cNvPr>
          <p:cNvSpPr>
            <a:spLocks noGrp="1"/>
          </p:cNvSpPr>
          <p:nvPr>
            <p:ph type="body" sz="half" idx="2"/>
          </p:nvPr>
        </p:nvSpPr>
        <p:spPr>
          <a:xfrm>
            <a:off x="4843463" y="1798638"/>
            <a:ext cx="3973512" cy="3959225"/>
          </a:xfrm>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2426812470"/>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655D9-E592-4549-8576-422777F40973}"/>
              </a:ext>
            </a:extLst>
          </p:cNvPr>
          <p:cNvSpPr>
            <a:spLocks noGrp="1"/>
          </p:cNvSpPr>
          <p:nvPr>
            <p:ph type="title"/>
          </p:nvPr>
        </p:nvSpPr>
        <p:spPr>
          <a:xfrm>
            <a:off x="719138" y="719138"/>
            <a:ext cx="8097837" cy="900112"/>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DE4BDF9E-F9ED-D442-A049-A519F01D764A}"/>
              </a:ext>
            </a:extLst>
          </p:cNvPr>
          <p:cNvSpPr>
            <a:spLocks noGrp="1"/>
          </p:cNvSpPr>
          <p:nvPr>
            <p:ph type="body" sz="half" idx="1"/>
          </p:nvPr>
        </p:nvSpPr>
        <p:spPr>
          <a:xfrm>
            <a:off x="719138" y="1798638"/>
            <a:ext cx="3971925" cy="3959225"/>
          </a:xfrm>
        </p:spPr>
        <p:txBody>
          <a:body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6750B061-9EA8-2749-A4CA-7D8359DE164C}"/>
              </a:ext>
            </a:extLst>
          </p:cNvPr>
          <p:cNvSpPr>
            <a:spLocks noGrp="1"/>
          </p:cNvSpPr>
          <p:nvPr>
            <p:ph sz="half" idx="2"/>
          </p:nvPr>
        </p:nvSpPr>
        <p:spPr>
          <a:xfrm>
            <a:off x="4843463" y="1798638"/>
            <a:ext cx="3973512" cy="3959225"/>
          </a:xfrm>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2028500296"/>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6288D-0C86-8648-8C91-981484E0ACC9}"/>
              </a:ext>
            </a:extLst>
          </p:cNvPr>
          <p:cNvSpPr>
            <a:spLocks noGrp="1"/>
          </p:cNvSpPr>
          <p:nvPr>
            <p:ph type="title"/>
          </p:nvPr>
        </p:nvSpPr>
        <p:spPr>
          <a:xfrm>
            <a:off x="719138" y="719138"/>
            <a:ext cx="8097837" cy="900112"/>
          </a:xfrm>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D15305CE-CE9C-FC4C-92BC-A048D2570174}"/>
              </a:ext>
            </a:extLst>
          </p:cNvPr>
          <p:cNvSpPr>
            <a:spLocks noGrp="1"/>
          </p:cNvSpPr>
          <p:nvPr>
            <p:ph sz="half" idx="1"/>
          </p:nvPr>
        </p:nvSpPr>
        <p:spPr>
          <a:xfrm>
            <a:off x="719138" y="1798638"/>
            <a:ext cx="3971925" cy="3959225"/>
          </a:xfrm>
        </p:spPr>
        <p:txBody>
          <a:body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DE4E0F14-48C0-0842-B9DE-717F6CE3C67D}"/>
              </a:ext>
            </a:extLst>
          </p:cNvPr>
          <p:cNvSpPr>
            <a:spLocks noGrp="1"/>
          </p:cNvSpPr>
          <p:nvPr>
            <p:ph sz="quarter" idx="2"/>
          </p:nvPr>
        </p:nvSpPr>
        <p:spPr>
          <a:xfrm>
            <a:off x="4843463" y="1798638"/>
            <a:ext cx="3973512" cy="1903412"/>
          </a:xfrm>
        </p:spPr>
        <p:txBody>
          <a:bodyPr/>
          <a:lstStyle/>
          <a:p>
            <a:r>
              <a:rPr lang="fr-FR"/>
              <a:t>Modifier les styles du texte du masque
Deuxième niveau
Troisième niveau
Quatrième niveau
Cinquième niveau</a:t>
            </a:r>
            <a:endParaRPr lang="en-GB"/>
          </a:p>
        </p:txBody>
      </p:sp>
      <p:sp>
        <p:nvSpPr>
          <p:cNvPr id="5" name="Espace réservé du contenu 4">
            <a:extLst>
              <a:ext uri="{FF2B5EF4-FFF2-40B4-BE49-F238E27FC236}">
                <a16:creationId xmlns:a16="http://schemas.microsoft.com/office/drawing/2014/main" id="{71329B5A-DDE3-E140-8878-96DA881AD472}"/>
              </a:ext>
            </a:extLst>
          </p:cNvPr>
          <p:cNvSpPr>
            <a:spLocks noGrp="1"/>
          </p:cNvSpPr>
          <p:nvPr>
            <p:ph sz="quarter" idx="3"/>
          </p:nvPr>
        </p:nvSpPr>
        <p:spPr>
          <a:xfrm>
            <a:off x="4843463" y="3854450"/>
            <a:ext cx="3973512" cy="1903413"/>
          </a:xfrm>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1669264098"/>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3385E-BE24-5849-B0AC-C8F4A2209617}"/>
              </a:ext>
            </a:extLst>
          </p:cNvPr>
          <p:cNvSpPr>
            <a:spLocks noGrp="1"/>
          </p:cNvSpPr>
          <p:nvPr>
            <p:ph type="title" sz="quarter"/>
          </p:nvPr>
        </p:nvSpPr>
        <p:spPr>
          <a:xfrm>
            <a:off x="719138" y="719138"/>
            <a:ext cx="8097837" cy="900112"/>
          </a:xfrm>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98469189-B2E6-A941-B22A-FD3DD8030A42}"/>
              </a:ext>
            </a:extLst>
          </p:cNvPr>
          <p:cNvSpPr>
            <a:spLocks noGrp="1"/>
          </p:cNvSpPr>
          <p:nvPr>
            <p:ph sz="quarter" idx="1"/>
          </p:nvPr>
        </p:nvSpPr>
        <p:spPr>
          <a:xfrm>
            <a:off x="719138" y="1798638"/>
            <a:ext cx="3971925" cy="1903412"/>
          </a:xfrm>
        </p:spPr>
        <p:txBody>
          <a:body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315CB38E-D541-FC4C-8120-7FA3D7E4D957}"/>
              </a:ext>
            </a:extLst>
          </p:cNvPr>
          <p:cNvSpPr>
            <a:spLocks noGrp="1"/>
          </p:cNvSpPr>
          <p:nvPr>
            <p:ph sz="quarter" idx="2"/>
          </p:nvPr>
        </p:nvSpPr>
        <p:spPr>
          <a:xfrm>
            <a:off x="4843463" y="1798638"/>
            <a:ext cx="3973512" cy="1903412"/>
          </a:xfrm>
        </p:spPr>
        <p:txBody>
          <a:bodyPr/>
          <a:lstStyle/>
          <a:p>
            <a:r>
              <a:rPr lang="fr-FR"/>
              <a:t>Modifier les styles du texte du masque
Deuxième niveau
Troisième niveau
Quatrième niveau
Cinquième niveau</a:t>
            </a:r>
            <a:endParaRPr lang="en-GB"/>
          </a:p>
        </p:txBody>
      </p:sp>
      <p:sp>
        <p:nvSpPr>
          <p:cNvPr id="5" name="Espace réservé du contenu 4">
            <a:extLst>
              <a:ext uri="{FF2B5EF4-FFF2-40B4-BE49-F238E27FC236}">
                <a16:creationId xmlns:a16="http://schemas.microsoft.com/office/drawing/2014/main" id="{61B37880-2D0F-9B48-AA84-06C3B5C5A380}"/>
              </a:ext>
            </a:extLst>
          </p:cNvPr>
          <p:cNvSpPr>
            <a:spLocks noGrp="1"/>
          </p:cNvSpPr>
          <p:nvPr>
            <p:ph sz="quarter" idx="3"/>
          </p:nvPr>
        </p:nvSpPr>
        <p:spPr>
          <a:xfrm>
            <a:off x="719138" y="3854450"/>
            <a:ext cx="3971925" cy="1903413"/>
          </a:xfrm>
        </p:spPr>
        <p:txBody>
          <a:bodyPr/>
          <a:lstStyle/>
          <a:p>
            <a:r>
              <a:rPr lang="fr-FR"/>
              <a:t>Modifier les styles du texte du masque
Deuxième niveau
Troisième niveau
Quatrième niveau
Cinquième niveau</a:t>
            </a:r>
            <a:endParaRPr lang="en-GB"/>
          </a:p>
        </p:txBody>
      </p:sp>
      <p:sp>
        <p:nvSpPr>
          <p:cNvPr id="6" name="Espace réservé du contenu 5">
            <a:extLst>
              <a:ext uri="{FF2B5EF4-FFF2-40B4-BE49-F238E27FC236}">
                <a16:creationId xmlns:a16="http://schemas.microsoft.com/office/drawing/2014/main" id="{B09EF676-E82C-E045-92A3-E8A8720F2387}"/>
              </a:ext>
            </a:extLst>
          </p:cNvPr>
          <p:cNvSpPr>
            <a:spLocks noGrp="1"/>
          </p:cNvSpPr>
          <p:nvPr>
            <p:ph sz="quarter" idx="4"/>
          </p:nvPr>
        </p:nvSpPr>
        <p:spPr>
          <a:xfrm>
            <a:off x="4843463" y="3854450"/>
            <a:ext cx="3973512" cy="1903413"/>
          </a:xfrm>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63947727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41C80-2993-8849-AF8C-8AD57FC1DE1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E59C4BF1-8B6A-934A-BE7B-4570D8715A16}"/>
              </a:ext>
            </a:extLst>
          </p:cNvPr>
          <p:cNvSpPr>
            <a:spLocks noGrp="1"/>
          </p:cNvSpPr>
          <p:nvPr>
            <p:ph idx="1"/>
          </p:nvPr>
        </p:nvSpPr>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30553418"/>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13D2-CCAD-2F43-BEB4-D433346307E6}"/>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1EBFF728-3ECE-8847-8346-964485D0CAE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402488844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4BDB7-DD66-E74C-9D56-4ED314F91D2F}"/>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AD9FE062-16BB-4347-84F3-C1B2D1F3002A}"/>
              </a:ext>
            </a:extLst>
          </p:cNvPr>
          <p:cNvSpPr>
            <a:spLocks noGrp="1"/>
          </p:cNvSpPr>
          <p:nvPr>
            <p:ph sz="half" idx="1"/>
          </p:nvPr>
        </p:nvSpPr>
        <p:spPr>
          <a:xfrm>
            <a:off x="719138" y="1798638"/>
            <a:ext cx="3971925" cy="3959225"/>
          </a:xfrm>
        </p:spPr>
        <p:txBody>
          <a:body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9CAC6751-3E23-5940-BE96-410D11AD874E}"/>
              </a:ext>
            </a:extLst>
          </p:cNvPr>
          <p:cNvSpPr>
            <a:spLocks noGrp="1"/>
          </p:cNvSpPr>
          <p:nvPr>
            <p:ph sz="half" idx="2"/>
          </p:nvPr>
        </p:nvSpPr>
        <p:spPr>
          <a:xfrm>
            <a:off x="4843463" y="1798638"/>
            <a:ext cx="3973512" cy="3959225"/>
          </a:xfrm>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91288732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4A4E2-16D9-B84C-82FD-18BFEF192126}"/>
              </a:ext>
            </a:extLst>
          </p:cNvPr>
          <p:cNvSpPr>
            <a:spLocks noGrp="1"/>
          </p:cNvSpPr>
          <p:nvPr>
            <p:ph type="title"/>
          </p:nvPr>
        </p:nvSpPr>
        <p:spPr>
          <a:xfrm>
            <a:off x="630238" y="365125"/>
            <a:ext cx="78867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68D8B03D-1C87-7249-8660-3AF84359C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2DDA4DE9-4641-8D4D-82DE-836B3F821FE7}"/>
              </a:ext>
            </a:extLst>
          </p:cNvPr>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endParaRPr lang="en-GB"/>
          </a:p>
        </p:txBody>
      </p:sp>
      <p:sp>
        <p:nvSpPr>
          <p:cNvPr id="5" name="Espace réservé du texte 4">
            <a:extLst>
              <a:ext uri="{FF2B5EF4-FFF2-40B4-BE49-F238E27FC236}">
                <a16:creationId xmlns:a16="http://schemas.microsoft.com/office/drawing/2014/main" id="{F07CD071-C14C-DE4D-AF22-A0D848C410E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GB"/>
          </a:p>
        </p:txBody>
      </p:sp>
      <p:sp>
        <p:nvSpPr>
          <p:cNvPr id="6" name="Espace réservé du contenu 5">
            <a:extLst>
              <a:ext uri="{FF2B5EF4-FFF2-40B4-BE49-F238E27FC236}">
                <a16:creationId xmlns:a16="http://schemas.microsoft.com/office/drawing/2014/main" id="{C1B01CC6-E5C7-2747-AAEA-132B1D0C3485}"/>
              </a:ext>
            </a:extLst>
          </p:cNvPr>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14975653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EC25C-E99B-E149-9A8F-413A32252FE8}"/>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72972995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03993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1C7C1-29F6-7C4F-A7B9-C19E5BC1B29A}"/>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D8B84964-BAA5-674B-9557-97485208F2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endParaRPr lang="en-GB"/>
          </a:p>
        </p:txBody>
      </p:sp>
      <p:sp>
        <p:nvSpPr>
          <p:cNvPr id="4" name="Espace réservé du texte 3">
            <a:extLst>
              <a:ext uri="{FF2B5EF4-FFF2-40B4-BE49-F238E27FC236}">
                <a16:creationId xmlns:a16="http://schemas.microsoft.com/office/drawing/2014/main" id="{A3AA7EF9-4A89-074F-860B-8851BFBEC1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2095193768"/>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EE942-2E16-784B-B773-4DE145C43AEC}"/>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CBC85BBA-CF88-1544-84CD-0D8073173F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BEA3D8EA-3EE7-E342-883A-63E23AAC45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234567756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8D49EC8B-BF81-864A-B234-2392B37029B4}"/>
              </a:ext>
            </a:extLst>
          </p:cNvPr>
          <p:cNvSpPr>
            <a:spLocks noGrp="1" noChangeArrowheads="1"/>
          </p:cNvSpPr>
          <p:nvPr>
            <p:ph type="body" idx="1"/>
          </p:nvPr>
        </p:nvSpPr>
        <p:spPr bwMode="auto">
          <a:xfrm>
            <a:off x="719138" y="1798638"/>
            <a:ext cx="8097837"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
        <p:nvSpPr>
          <p:cNvPr id="1049" name="Text Box 25">
            <a:extLst>
              <a:ext uri="{FF2B5EF4-FFF2-40B4-BE49-F238E27FC236}">
                <a16:creationId xmlns:a16="http://schemas.microsoft.com/office/drawing/2014/main" id="{E7E915C2-BDD2-B24C-8D74-6CD0E58A84BC}"/>
              </a:ext>
            </a:extLst>
          </p:cNvPr>
          <p:cNvSpPr txBox="1">
            <a:spLocks noChangeArrowheads="1"/>
          </p:cNvSpPr>
          <p:nvPr/>
        </p:nvSpPr>
        <p:spPr bwMode="auto">
          <a:xfrm>
            <a:off x="228600" y="6400800"/>
            <a:ext cx="5810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l"/>
            <a:fld id="{CAB9EA7C-1345-1844-AF0C-44EA57BC6150}" type="slidenum">
              <a:rPr lang="de-DE" altLang="fr-FR" sz="800" b="0">
                <a:solidFill>
                  <a:schemeClr val="bg2"/>
                </a:solidFill>
              </a:rPr>
              <a:pPr algn="l"/>
              <a:t>‹N°›</a:t>
            </a:fld>
            <a:endParaRPr lang="de-DE" altLang="fr-FR" sz="800" b="0">
              <a:solidFill>
                <a:schemeClr val="bg2"/>
              </a:solidFill>
            </a:endParaRPr>
          </a:p>
        </p:txBody>
      </p:sp>
      <p:sp>
        <p:nvSpPr>
          <p:cNvPr id="1088" name="Rectangle 64">
            <a:extLst>
              <a:ext uri="{FF2B5EF4-FFF2-40B4-BE49-F238E27FC236}">
                <a16:creationId xmlns:a16="http://schemas.microsoft.com/office/drawing/2014/main" id="{05AAA9DA-E487-1445-BAE3-8EAD279F18E7}"/>
              </a:ext>
            </a:extLst>
          </p:cNvPr>
          <p:cNvSpPr>
            <a:spLocks noGrp="1" noChangeArrowheads="1"/>
          </p:cNvSpPr>
          <p:nvPr>
            <p:ph type="title"/>
          </p:nvPr>
        </p:nvSpPr>
        <p:spPr bwMode="auto">
          <a:xfrm>
            <a:off x="719138" y="719138"/>
            <a:ext cx="8097837"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fr-FR" dirty="0" err="1"/>
              <a:t>Klicken</a:t>
            </a:r>
            <a:r>
              <a:rPr lang="en-US" altLang="fr-FR" dirty="0"/>
              <a:t> Sie, um das </a:t>
            </a:r>
            <a:r>
              <a:rPr lang="en-US" altLang="fr-FR" dirty="0" err="1"/>
              <a:t>Titelformat</a:t>
            </a:r>
            <a:r>
              <a:rPr lang="en-US" altLang="fr-FR" dirty="0"/>
              <a:t> </a:t>
            </a:r>
            <a:r>
              <a:rPr lang="en-US" altLang="fr-FR" dirty="0" err="1"/>
              <a:t>zu</a:t>
            </a:r>
            <a:r>
              <a:rPr lang="en-US" altLang="fr-FR" dirty="0"/>
              <a:t> </a:t>
            </a:r>
            <a:r>
              <a:rPr lang="en-US" altLang="fr-FR" dirty="0" err="1"/>
              <a:t>bearbeiten</a:t>
            </a:r>
            <a:endParaRPr lang="en-US" altLang="fr-FR" dirty="0"/>
          </a:p>
        </p:txBody>
      </p:sp>
      <p:pic>
        <p:nvPicPr>
          <p:cNvPr id="8" name="Image 7" descr="logo5.jpg">
            <a:extLst>
              <a:ext uri="{FF2B5EF4-FFF2-40B4-BE49-F238E27FC236}">
                <a16:creationId xmlns:a16="http://schemas.microsoft.com/office/drawing/2014/main" id="{2C127175-AA88-C742-8FEF-A3E7E02C4241}"/>
              </a:ext>
            </a:extLst>
          </p:cNvPr>
          <p:cNvPicPr>
            <a:picLocks noChangeAspect="1"/>
          </p:cNvPicPr>
          <p:nvPr userDrawn="1"/>
        </p:nvPicPr>
        <p:blipFill rotWithShape="1">
          <a:blip r:embed="rId18">
            <a:extLst>
              <a:ext uri="{BEBA8EAE-BF5A-486C-A8C5-ECC9F3942E4B}">
                <a14:imgProps xmlns:a14="http://schemas.microsoft.com/office/drawing/2010/main">
                  <a14:imgLayer r:embed="rId19">
                    <a14:imgEffect>
                      <a14:backgroundRemoval t="23317" b="59873" l="16273" r="82341"/>
                    </a14:imgEffect>
                  </a14:imgLayer>
                </a14:imgProps>
              </a:ext>
              <a:ext uri="{28A0092B-C50C-407E-A947-70E740481C1C}">
                <a14:useLocalDpi xmlns:a14="http://schemas.microsoft.com/office/drawing/2010/main" val="0"/>
              </a:ext>
            </a:extLst>
          </a:blip>
          <a:srcRect l="18717" t="21951" r="19006" b="41735"/>
          <a:stretch/>
        </p:blipFill>
        <p:spPr>
          <a:xfrm>
            <a:off x="7644017" y="5902240"/>
            <a:ext cx="1193553" cy="695345"/>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D30E53F6-49D3-924C-90BE-CC34276231B2}"/>
              </a:ext>
            </a:extLst>
          </p:cNvPr>
          <p:cNvSpPr txBox="1"/>
          <p:nvPr userDrawn="1"/>
        </p:nvSpPr>
        <p:spPr>
          <a:xfrm>
            <a:off x="719138" y="6126801"/>
            <a:ext cx="4981575" cy="246221"/>
          </a:xfrm>
          <a:prstGeom prst="rect">
            <a:avLst/>
          </a:prstGeom>
          <a:noFill/>
        </p:spPr>
        <p:txBody>
          <a:bodyPr wrap="square" rtlCol="0">
            <a:spAutoFit/>
          </a:bodyPr>
          <a:lstStyle/>
          <a:p>
            <a:pPr algn="l"/>
            <a:r>
              <a:rPr lang="en-GB" b="0" dirty="0">
                <a:latin typeface="Century Gothic" panose="020B0502020202020204" pitchFamily="34" charset="0"/>
              </a:rPr>
              <a:t>CGEOS – CREATIVE GEOSENSING copyright 2018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zoom/>
  </p:transition>
  <p:txStyles>
    <p:titleStyle>
      <a:lvl1pPr algn="l" rtl="0" eaLnBrk="0" fontAlgn="base" hangingPunct="0">
        <a:spcBef>
          <a:spcPct val="0"/>
        </a:spcBef>
        <a:spcAft>
          <a:spcPct val="0"/>
        </a:spcAft>
        <a:defRPr sz="2600" b="0" kern="1200">
          <a:solidFill>
            <a:schemeClr val="tx1">
              <a:lumMod val="50000"/>
              <a:lumOff val="50000"/>
            </a:schemeClr>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600" b="1">
          <a:solidFill>
            <a:schemeClr val="tx2"/>
          </a:solidFill>
          <a:latin typeface="Arial" panose="020B0604020202020204" pitchFamily="34" charset="0"/>
        </a:defRPr>
      </a:lvl2pPr>
      <a:lvl3pPr algn="l" rtl="0" eaLnBrk="0" fontAlgn="base" hangingPunct="0">
        <a:spcBef>
          <a:spcPct val="0"/>
        </a:spcBef>
        <a:spcAft>
          <a:spcPct val="0"/>
        </a:spcAft>
        <a:defRPr sz="2600" b="1">
          <a:solidFill>
            <a:schemeClr val="tx2"/>
          </a:solidFill>
          <a:latin typeface="Arial" panose="020B0604020202020204" pitchFamily="34" charset="0"/>
        </a:defRPr>
      </a:lvl3pPr>
      <a:lvl4pPr algn="l" rtl="0" eaLnBrk="0" fontAlgn="base" hangingPunct="0">
        <a:spcBef>
          <a:spcPct val="0"/>
        </a:spcBef>
        <a:spcAft>
          <a:spcPct val="0"/>
        </a:spcAft>
        <a:defRPr sz="2600" b="1">
          <a:solidFill>
            <a:schemeClr val="tx2"/>
          </a:solidFill>
          <a:latin typeface="Arial" panose="020B0604020202020204" pitchFamily="34" charset="0"/>
        </a:defRPr>
      </a:lvl4pPr>
      <a:lvl5pPr algn="l" rtl="0" eaLnBrk="0" fontAlgn="base" hangingPunct="0">
        <a:spcBef>
          <a:spcPct val="0"/>
        </a:spcBef>
        <a:spcAft>
          <a:spcPct val="0"/>
        </a:spcAft>
        <a:defRPr sz="2600" b="1">
          <a:solidFill>
            <a:schemeClr val="tx2"/>
          </a:solidFill>
          <a:latin typeface="Arial" panose="020B0604020202020204" pitchFamily="34" charset="0"/>
        </a:defRPr>
      </a:lvl5pPr>
      <a:lvl6pPr marL="457200" algn="l" rtl="0" eaLnBrk="0" fontAlgn="base" hangingPunct="0">
        <a:spcBef>
          <a:spcPct val="0"/>
        </a:spcBef>
        <a:spcAft>
          <a:spcPct val="0"/>
        </a:spcAft>
        <a:defRPr sz="2600" b="1">
          <a:solidFill>
            <a:schemeClr val="tx2"/>
          </a:solidFill>
          <a:latin typeface="Arial" panose="020B0604020202020204" pitchFamily="34" charset="0"/>
        </a:defRPr>
      </a:lvl6pPr>
      <a:lvl7pPr marL="914400" algn="l" rtl="0" eaLnBrk="0" fontAlgn="base" hangingPunct="0">
        <a:spcBef>
          <a:spcPct val="0"/>
        </a:spcBef>
        <a:spcAft>
          <a:spcPct val="0"/>
        </a:spcAft>
        <a:defRPr sz="2600" b="1">
          <a:solidFill>
            <a:schemeClr val="tx2"/>
          </a:solidFill>
          <a:latin typeface="Arial" panose="020B0604020202020204" pitchFamily="34" charset="0"/>
        </a:defRPr>
      </a:lvl7pPr>
      <a:lvl8pPr marL="1371600" algn="l" rtl="0" eaLnBrk="0" fontAlgn="base" hangingPunct="0">
        <a:spcBef>
          <a:spcPct val="0"/>
        </a:spcBef>
        <a:spcAft>
          <a:spcPct val="0"/>
        </a:spcAft>
        <a:defRPr sz="2600" b="1">
          <a:solidFill>
            <a:schemeClr val="tx2"/>
          </a:solidFill>
          <a:latin typeface="Arial" panose="020B0604020202020204" pitchFamily="34" charset="0"/>
        </a:defRPr>
      </a:lvl8pPr>
      <a:lvl9pPr marL="1828800" algn="l" rtl="0" eaLnBrk="0" fontAlgn="base" hangingPunct="0">
        <a:spcBef>
          <a:spcPct val="0"/>
        </a:spcBef>
        <a:spcAft>
          <a:spcPct val="0"/>
        </a:spcAft>
        <a:defRPr sz="2600" b="1">
          <a:solidFill>
            <a:schemeClr val="tx2"/>
          </a:solidFill>
          <a:latin typeface="Arial" panose="020B0604020202020204" pitchFamily="34" charset="0"/>
        </a:defRPr>
      </a:lvl9pPr>
    </p:titleStyle>
    <p:bodyStyle>
      <a:lvl1pPr algn="l" rtl="0" eaLnBrk="0" fontAlgn="base" hangingPunct="0">
        <a:spcBef>
          <a:spcPct val="20000"/>
        </a:spcBef>
        <a:spcAft>
          <a:spcPct val="0"/>
        </a:spcAft>
        <a:defRPr sz="1600" b="1" kern="1200">
          <a:solidFill>
            <a:srgbClr val="0070C0"/>
          </a:solidFill>
          <a:latin typeface="Calibri" panose="020F0502020204030204" pitchFamily="34" charset="0"/>
          <a:ea typeface="+mn-ea"/>
          <a:cs typeface="Calibri" panose="020F0502020204030204" pitchFamily="34" charset="0"/>
        </a:defRPr>
      </a:lvl1pPr>
      <a:lvl2pPr marL="292100" indent="-290513" algn="l" rtl="0" eaLnBrk="0" fontAlgn="base" hangingPunct="0">
        <a:spcBef>
          <a:spcPct val="50000"/>
        </a:spcBef>
        <a:spcAft>
          <a:spcPct val="0"/>
        </a:spcAft>
        <a:buClr>
          <a:srgbClr val="0070C0"/>
        </a:buClr>
        <a:buSzPct val="100000"/>
        <a:buFont typeface="Wingdings" pitchFamily="2" charset="2"/>
        <a:buChar char="§"/>
        <a:defRPr sz="1400" kern="1200">
          <a:solidFill>
            <a:schemeClr val="bg2"/>
          </a:solidFill>
          <a:latin typeface="Calibri" panose="020F0502020204030204" pitchFamily="34" charset="0"/>
          <a:ea typeface="+mn-ea"/>
          <a:cs typeface="Calibri" panose="020F0502020204030204" pitchFamily="34" charset="0"/>
        </a:defRPr>
      </a:lvl2pPr>
      <a:lvl3pPr marL="571500" indent="-277813" algn="l" rtl="0" eaLnBrk="0" fontAlgn="base" hangingPunct="0">
        <a:spcBef>
          <a:spcPct val="50000"/>
        </a:spcBef>
        <a:spcAft>
          <a:spcPct val="0"/>
        </a:spcAft>
        <a:buClr>
          <a:srgbClr val="0070C0"/>
        </a:buClr>
        <a:buSzPct val="100000"/>
        <a:buFont typeface="Wingdings" pitchFamily="2" charset="2"/>
        <a:buChar char="§"/>
        <a:defRPr sz="1400" kern="1200">
          <a:solidFill>
            <a:schemeClr val="bg2"/>
          </a:solidFill>
          <a:latin typeface="Calibri" panose="020F0502020204030204" pitchFamily="34" charset="0"/>
          <a:ea typeface="+mn-ea"/>
          <a:cs typeface="Calibri" panose="020F0502020204030204" pitchFamily="34" charset="0"/>
        </a:defRPr>
      </a:lvl3pPr>
      <a:lvl4pPr marL="863600" indent="-290513" algn="l" rtl="0" eaLnBrk="0" fontAlgn="base" hangingPunct="0">
        <a:spcBef>
          <a:spcPct val="50000"/>
        </a:spcBef>
        <a:spcAft>
          <a:spcPct val="0"/>
        </a:spcAft>
        <a:buClr>
          <a:srgbClr val="0070C0"/>
        </a:buClr>
        <a:buSzPct val="100000"/>
        <a:buFont typeface="Wingdings" pitchFamily="2" charset="2"/>
        <a:buChar char="§"/>
        <a:defRPr sz="1400" kern="1200">
          <a:solidFill>
            <a:schemeClr val="bg2"/>
          </a:solidFill>
          <a:latin typeface="Calibri" panose="020F0502020204030204" pitchFamily="34" charset="0"/>
          <a:ea typeface="+mn-ea"/>
          <a:cs typeface="Calibri" panose="020F0502020204030204" pitchFamily="34" charset="0"/>
        </a:defRPr>
      </a:lvl4pPr>
      <a:lvl5pPr marL="1130300" indent="-265113" algn="l" rtl="0" eaLnBrk="0" fontAlgn="base" hangingPunct="0">
        <a:spcBef>
          <a:spcPct val="50000"/>
        </a:spcBef>
        <a:spcAft>
          <a:spcPct val="0"/>
        </a:spcAft>
        <a:buClr>
          <a:srgbClr val="0070C0"/>
        </a:buClr>
        <a:buSzPct val="100000"/>
        <a:buFont typeface="Wingdings" pitchFamily="2" charset="2"/>
        <a:buChar char="§"/>
        <a:defRPr sz="1400" kern="1200">
          <a:solidFill>
            <a:schemeClr val="bg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el@creative-geosens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e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15.bin"/><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emf"/><Relationship Id="rId5" Type="http://schemas.openxmlformats.org/officeDocument/2006/relationships/oleObject" Target="../embeddings/oleObject17.bin"/><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emf"/><Relationship Id="rId5" Type="http://schemas.openxmlformats.org/officeDocument/2006/relationships/oleObject" Target="../embeddings/oleObject19.bin"/><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emf"/><Relationship Id="rId5" Type="http://schemas.openxmlformats.org/officeDocument/2006/relationships/oleObject" Target="../embeddings/oleObject21.bin"/><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35.emf"/><Relationship Id="rId5" Type="http://schemas.openxmlformats.org/officeDocument/2006/relationships/oleObject" Target="../embeddings/oleObject25.bin"/><Relationship Id="rId10" Type="http://schemas.openxmlformats.org/officeDocument/2006/relationships/image" Target="../media/image37.emf"/><Relationship Id="rId4" Type="http://schemas.openxmlformats.org/officeDocument/2006/relationships/image" Target="../media/image34.emf"/><Relationship Id="rId9"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emf"/><Relationship Id="rId5" Type="http://schemas.openxmlformats.org/officeDocument/2006/relationships/oleObject" Target="../embeddings/oleObject29.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2.emf"/><Relationship Id="rId5" Type="http://schemas.openxmlformats.org/officeDocument/2006/relationships/oleObject" Target="../embeddings/oleObject33.bin"/><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4.emf"/><Relationship Id="rId5" Type="http://schemas.openxmlformats.org/officeDocument/2006/relationships/oleObject" Target="../embeddings/oleObject35.bin"/><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6.png"/><Relationship Id="rId5" Type="http://schemas.openxmlformats.org/officeDocument/2006/relationships/oleObject" Target="../embeddings/oleObject38.bin"/><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8.emf"/><Relationship Id="rId5" Type="http://schemas.openxmlformats.org/officeDocument/2006/relationships/oleObject" Target="../embeddings/oleObject41.bin"/><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emf"/><Relationship Id="rId5" Type="http://schemas.openxmlformats.org/officeDocument/2006/relationships/oleObject" Target="../embeddings/oleObject44.bin"/><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4.emf"/><Relationship Id="rId5" Type="http://schemas.openxmlformats.org/officeDocument/2006/relationships/oleObject" Target="../embeddings/oleObject47.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4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8.emf"/><Relationship Id="rId5" Type="http://schemas.openxmlformats.org/officeDocument/2006/relationships/oleObject" Target="../embeddings/oleObject51.bin"/><Relationship Id="rId4" Type="http://schemas.openxmlformats.org/officeDocument/2006/relationships/image" Target="../media/image57.emf"/></Relationships>
</file>

<file path=ppt/slides/_rels/slide2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0.emf"/><Relationship Id="rId5" Type="http://schemas.openxmlformats.org/officeDocument/2006/relationships/oleObject" Target="../embeddings/oleObject53.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63.emf"/><Relationship Id="rId5" Type="http://schemas.openxmlformats.org/officeDocument/2006/relationships/oleObject" Target="../embeddings/oleObject57.bin"/><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5.emf"/><Relationship Id="rId5" Type="http://schemas.openxmlformats.org/officeDocument/2006/relationships/oleObject" Target="../embeddings/oleObject60.bin"/><Relationship Id="rId4" Type="http://schemas.openxmlformats.org/officeDocument/2006/relationships/image" Target="../media/image5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66.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6.emf"/><Relationship Id="rId5" Type="http://schemas.openxmlformats.org/officeDocument/2006/relationships/oleObject" Target="../embeddings/oleObject63.bin"/><Relationship Id="rId4" Type="http://schemas.openxmlformats.org/officeDocument/2006/relationships/image" Target="../media/image67.emf"/></Relationships>
</file>

<file path=ppt/slides/_rels/slide34.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9.emf"/><Relationship Id="rId5" Type="http://schemas.openxmlformats.org/officeDocument/2006/relationships/oleObject" Target="../embeddings/oleObject65.bin"/><Relationship Id="rId4" Type="http://schemas.openxmlformats.org/officeDocument/2006/relationships/image" Target="../media/image68.emf"/></Relationships>
</file>

<file path=ppt/slides/_rels/slide35.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39.e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3.emf"/><Relationship Id="rId4" Type="http://schemas.openxmlformats.org/officeDocument/2006/relationships/image" Target="../media/image71.emf"/><Relationship Id="rId9" Type="http://schemas.openxmlformats.org/officeDocument/2006/relationships/oleObject" Target="../embeddings/oleObject70.bin"/><Relationship Id="rId14" Type="http://schemas.openxmlformats.org/officeDocument/2006/relationships/image" Target="../media/image7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15.xml"/><Relationship Id="rId1" Type="http://schemas.openxmlformats.org/officeDocument/2006/relationships/vmlDrawing" Target="../drawings/vmlDrawing28.vml"/><Relationship Id="rId6" Type="http://schemas.openxmlformats.org/officeDocument/2006/relationships/image" Target="../media/image79.emf"/><Relationship Id="rId5" Type="http://schemas.openxmlformats.org/officeDocument/2006/relationships/oleObject" Target="../embeddings/oleObject75.bin"/><Relationship Id="rId4" Type="http://schemas.openxmlformats.org/officeDocument/2006/relationships/image" Target="../media/image78.emf"/></Relationships>
</file>

<file path=ppt/slides/_rels/slide41.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75.emf"/><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72.e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74.emf"/><Relationship Id="rId4" Type="http://schemas.openxmlformats.org/officeDocument/2006/relationships/image" Target="../media/image71.emf"/><Relationship Id="rId9" Type="http://schemas.openxmlformats.org/officeDocument/2006/relationships/oleObject" Target="../embeddings/oleObject80.bin"/></Relationships>
</file>

<file path=ppt/slides/_rels/slide42.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75.e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72.e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74.emf"/><Relationship Id="rId4" Type="http://schemas.openxmlformats.org/officeDocument/2006/relationships/image" Target="../media/image71.emf"/><Relationship Id="rId9" Type="http://schemas.openxmlformats.org/officeDocument/2006/relationships/oleObject" Target="../embeddings/oleObject85.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16.xml"/><Relationship Id="rId1" Type="http://schemas.openxmlformats.org/officeDocument/2006/relationships/vmlDrawing" Target="../drawings/vmlDrawing31.vml"/><Relationship Id="rId6" Type="http://schemas.openxmlformats.org/officeDocument/2006/relationships/image" Target="../media/image82.emf"/><Relationship Id="rId5" Type="http://schemas.openxmlformats.org/officeDocument/2006/relationships/oleObject" Target="../embeddings/oleObject88.bin"/><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oleObject" Target="../embeddings/oleObject90.bin"/></Relationships>
</file>

<file path=ppt/slides/_rels/slide45.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16.xml"/><Relationship Id="rId1" Type="http://schemas.openxmlformats.org/officeDocument/2006/relationships/vmlDrawing" Target="../drawings/vmlDrawing32.vml"/><Relationship Id="rId6" Type="http://schemas.openxmlformats.org/officeDocument/2006/relationships/image" Target="../media/image86.emf"/><Relationship Id="rId5" Type="http://schemas.openxmlformats.org/officeDocument/2006/relationships/oleObject" Target="../embeddings/oleObject92.bin"/><Relationship Id="rId10" Type="http://schemas.openxmlformats.org/officeDocument/2006/relationships/image" Target="../media/image88.emf"/><Relationship Id="rId4" Type="http://schemas.openxmlformats.org/officeDocument/2006/relationships/image" Target="../media/image85.emf"/><Relationship Id="rId9" Type="http://schemas.openxmlformats.org/officeDocument/2006/relationships/oleObject" Target="../embeddings/oleObject94.bin"/></Relationships>
</file>

<file path=ppt/slides/_rels/slide46.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oleObject" Target="../embeddings/oleObject100.bin"/><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93.emf"/><Relationship Id="rId2" Type="http://schemas.openxmlformats.org/officeDocument/2006/relationships/slideLayout" Target="../slideLayouts/slideLayout16.xml"/><Relationship Id="rId1" Type="http://schemas.openxmlformats.org/officeDocument/2006/relationships/vmlDrawing" Target="../drawings/vmlDrawing33.vml"/><Relationship Id="rId6" Type="http://schemas.openxmlformats.org/officeDocument/2006/relationships/image" Target="../media/image90.e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92.emf"/><Relationship Id="rId4" Type="http://schemas.openxmlformats.org/officeDocument/2006/relationships/image" Target="../media/image89.emf"/><Relationship Id="rId9" Type="http://schemas.openxmlformats.org/officeDocument/2006/relationships/oleObject" Target="../embeddings/oleObject98.bin"/><Relationship Id="rId14" Type="http://schemas.openxmlformats.org/officeDocument/2006/relationships/image" Target="../media/image94.emf"/></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6.emf"/><Relationship Id="rId2" Type="http://schemas.openxmlformats.org/officeDocument/2006/relationships/slideLayout" Target="../slideLayouts/slideLayout4.xml"/><Relationship Id="rId1" Type="http://schemas.openxmlformats.org/officeDocument/2006/relationships/vmlDrawing" Target="../drawings/vmlDrawing34.vml"/><Relationship Id="rId6" Type="http://schemas.openxmlformats.org/officeDocument/2006/relationships/oleObject" Target="../embeddings/oleObject102.bin"/><Relationship Id="rId5" Type="http://schemas.openxmlformats.org/officeDocument/2006/relationships/image" Target="../media/image95.emf"/><Relationship Id="rId4" Type="http://schemas.openxmlformats.org/officeDocument/2006/relationships/oleObject" Target="../embeddings/oleObject101.bin"/></Relationships>
</file>

<file path=ppt/slides/_rels/slide4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4.xml"/><Relationship Id="rId1" Type="http://schemas.openxmlformats.org/officeDocument/2006/relationships/vmlDrawing" Target="../drawings/vmlDrawing35.vml"/><Relationship Id="rId6" Type="http://schemas.openxmlformats.org/officeDocument/2006/relationships/image" Target="../media/image93.emf"/><Relationship Id="rId5" Type="http://schemas.openxmlformats.org/officeDocument/2006/relationships/oleObject" Target="../embeddings/oleObject104.bin"/><Relationship Id="rId4" Type="http://schemas.openxmlformats.org/officeDocument/2006/relationships/image" Target="../media/image88.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99.emf"/></Relationships>
</file>

<file path=ppt/slides/_rels/slide5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02.emf"/><Relationship Id="rId5" Type="http://schemas.openxmlformats.org/officeDocument/2006/relationships/oleObject" Target="../embeddings/oleObject107.bin"/><Relationship Id="rId10" Type="http://schemas.openxmlformats.org/officeDocument/2006/relationships/image" Target="../media/image104.emf"/><Relationship Id="rId4" Type="http://schemas.openxmlformats.org/officeDocument/2006/relationships/image" Target="../media/image101.emf"/><Relationship Id="rId9" Type="http://schemas.openxmlformats.org/officeDocument/2006/relationships/oleObject" Target="../embeddings/oleObject10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image" Target="../media/image10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a:extLst>
              <a:ext uri="{FF2B5EF4-FFF2-40B4-BE49-F238E27FC236}">
                <a16:creationId xmlns:a16="http://schemas.microsoft.com/office/drawing/2014/main" id="{14E5E761-B6FB-BC40-957F-B57EFC6A9A62}"/>
              </a:ext>
            </a:extLst>
          </p:cNvPr>
          <p:cNvSpPr>
            <a:spLocks noGrp="1" noChangeArrowheads="1"/>
          </p:cNvSpPr>
          <p:nvPr>
            <p:ph type="ctrTitle"/>
          </p:nvPr>
        </p:nvSpPr>
        <p:spPr>
          <a:xfrm>
            <a:off x="457200" y="4038600"/>
            <a:ext cx="8229600" cy="990600"/>
          </a:xfrm>
        </p:spPr>
        <p:txBody>
          <a:bodyPr/>
          <a:lstStyle/>
          <a:p>
            <a:pPr algn="ctr"/>
            <a:r>
              <a:rPr lang="en-GB" altLang="fr-FR" dirty="0"/>
              <a:t>INTRODUCING LEAST SQUARES ADJUSTMENT TECHNIQUES FOR SURVEYING AND GEODESY</a:t>
            </a:r>
            <a:endParaRPr lang="de-CH" altLang="fr-FR" dirty="0">
              <a:solidFill>
                <a:schemeClr val="bg2"/>
              </a:solidFill>
            </a:endParaRPr>
          </a:p>
        </p:txBody>
      </p:sp>
      <p:sp>
        <p:nvSpPr>
          <p:cNvPr id="1215491" name="Rectangle 3">
            <a:extLst>
              <a:ext uri="{FF2B5EF4-FFF2-40B4-BE49-F238E27FC236}">
                <a16:creationId xmlns:a16="http://schemas.microsoft.com/office/drawing/2014/main" id="{47CF6EAF-D518-5C42-BE4D-00BF62B22117}"/>
              </a:ext>
            </a:extLst>
          </p:cNvPr>
          <p:cNvSpPr>
            <a:spLocks noGrp="1" noChangeArrowheads="1"/>
          </p:cNvSpPr>
          <p:nvPr>
            <p:ph type="subTitle" idx="1"/>
          </p:nvPr>
        </p:nvSpPr>
        <p:spPr>
          <a:xfrm>
            <a:off x="609600" y="5105400"/>
            <a:ext cx="8229600" cy="1295400"/>
          </a:xfrm>
        </p:spPr>
        <p:txBody>
          <a:bodyPr/>
          <a:lstStyle/>
          <a:p>
            <a:r>
              <a:rPr lang="en-GB" altLang="fr-FR" sz="1600" b="1" dirty="0"/>
              <a:t>Joel van Cranenbroeck</a:t>
            </a:r>
            <a:r>
              <a:rPr lang="en-GB" altLang="fr-FR" sz="1600" dirty="0"/>
              <a:t>, Managing Director CGEOS</a:t>
            </a:r>
          </a:p>
          <a:p>
            <a:r>
              <a:rPr lang="en-GB" altLang="fr-FR" sz="1600" dirty="0"/>
              <a:t>CREATIVE GEOSENSING SPRL-S</a:t>
            </a:r>
          </a:p>
          <a:p>
            <a:r>
              <a:rPr lang="en-GB" altLang="fr-FR" sz="1600" dirty="0"/>
              <a:t>Rue du </a:t>
            </a:r>
            <a:r>
              <a:rPr lang="en-GB" altLang="fr-FR" sz="1600" dirty="0" err="1"/>
              <a:t>Tienne</a:t>
            </a:r>
            <a:r>
              <a:rPr lang="en-GB" altLang="fr-FR" sz="1600" dirty="0"/>
              <a:t> de Mont, 11</a:t>
            </a:r>
          </a:p>
          <a:p>
            <a:r>
              <a:rPr lang="en-GB" altLang="fr-FR" sz="1600" dirty="0"/>
              <a:t>BE-5530 MONT – Belgium     </a:t>
            </a:r>
            <a:r>
              <a:rPr lang="en-GB" altLang="fr-FR" sz="1600" dirty="0">
                <a:hlinkClick r:id="rId3"/>
              </a:rPr>
              <a:t>joel@creative-geosensing.com</a:t>
            </a:r>
            <a:endParaRPr lang="en-GB" altLang="fr-FR" sz="1600" dirty="0"/>
          </a:p>
          <a:p>
            <a:endParaRPr lang="de-CH" altLang="fr-FR" sz="1600" dirty="0"/>
          </a:p>
        </p:txBody>
      </p:sp>
      <p:pic>
        <p:nvPicPr>
          <p:cNvPr id="1215493" name="Picture 5" descr="johann-carl-friedrich-gauss_30755">
            <a:extLst>
              <a:ext uri="{FF2B5EF4-FFF2-40B4-BE49-F238E27FC236}">
                <a16:creationId xmlns:a16="http://schemas.microsoft.com/office/drawing/2014/main" id="{38152865-EF45-1E43-832B-2C65CA865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61" r="5154" b="50572"/>
          <a:stretch>
            <a:fillRect/>
          </a:stretch>
        </p:blipFill>
        <p:spPr bwMode="auto">
          <a:xfrm>
            <a:off x="0" y="228600"/>
            <a:ext cx="6858000" cy="3659188"/>
          </a:xfrm>
          <a:prstGeom prst="rect">
            <a:avLst/>
          </a:prstGeom>
          <a:noFill/>
          <a:extLst>
            <a:ext uri="{909E8E84-426E-40DD-AFC4-6F175D3DCCD1}">
              <a14:hiddenFill xmlns:a14="http://schemas.microsoft.com/office/drawing/2010/main">
                <a:solidFill>
                  <a:srgbClr val="FFFFFF"/>
                </a:solidFill>
              </a14:hiddenFill>
            </a:ext>
          </a:extLst>
        </p:spPr>
      </p:pic>
      <p:pic>
        <p:nvPicPr>
          <p:cNvPr id="1215494" name="Picture 6" descr="johann-carl-friedrich-gauss_30755">
            <a:extLst>
              <a:ext uri="{FF2B5EF4-FFF2-40B4-BE49-F238E27FC236}">
                <a16:creationId xmlns:a16="http://schemas.microsoft.com/office/drawing/2014/main" id="{165A0EF6-3254-874F-A2DC-E83082B1E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505" t="17392" r="47240" b="67047"/>
          <a:stretch>
            <a:fillRect/>
          </a:stretch>
        </p:blipFill>
        <p:spPr bwMode="auto">
          <a:xfrm>
            <a:off x="6858000" y="228600"/>
            <a:ext cx="2286000" cy="1849438"/>
          </a:xfrm>
          <a:prstGeom prst="rect">
            <a:avLst/>
          </a:prstGeom>
          <a:noFill/>
          <a:extLst>
            <a:ext uri="{909E8E84-426E-40DD-AFC4-6F175D3DCCD1}">
              <a14:hiddenFill xmlns:a14="http://schemas.microsoft.com/office/drawing/2010/main">
                <a:solidFill>
                  <a:srgbClr val="FFFFFF"/>
                </a:solidFill>
              </a14:hiddenFill>
            </a:ext>
          </a:extLst>
        </p:spPr>
      </p:pic>
      <p:pic>
        <p:nvPicPr>
          <p:cNvPr id="1215495" name="Picture 7">
            <a:extLst>
              <a:ext uri="{FF2B5EF4-FFF2-40B4-BE49-F238E27FC236}">
                <a16:creationId xmlns:a16="http://schemas.microsoft.com/office/drawing/2014/main" id="{7B3E3AD2-15B5-E243-9CCF-3142046CB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500" t="56000" r="38126" b="34000"/>
          <a:stretch>
            <a:fillRect/>
          </a:stretch>
        </p:blipFill>
        <p:spPr bwMode="auto">
          <a:xfrm>
            <a:off x="6858000" y="2133600"/>
            <a:ext cx="2286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5496" name="Picture 8">
            <a:extLst>
              <a:ext uri="{FF2B5EF4-FFF2-40B4-BE49-F238E27FC236}">
                <a16:creationId xmlns:a16="http://schemas.microsoft.com/office/drawing/2014/main" id="{3BFF3A56-F328-0D43-BC77-CFE828EFAB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500" t="25999" r="44376" b="60001"/>
          <a:stretch>
            <a:fillRect/>
          </a:stretch>
        </p:blipFill>
        <p:spPr bwMode="auto">
          <a:xfrm>
            <a:off x="7010400" y="2819400"/>
            <a:ext cx="190500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5497" name="Line 9">
            <a:extLst>
              <a:ext uri="{FF2B5EF4-FFF2-40B4-BE49-F238E27FC236}">
                <a16:creationId xmlns:a16="http://schemas.microsoft.com/office/drawing/2014/main" id="{79F517F9-D816-2C40-9E00-2B33C7CD59A9}"/>
              </a:ext>
            </a:extLst>
          </p:cNvPr>
          <p:cNvSpPr>
            <a:spLocks noChangeShapeType="1"/>
          </p:cNvSpPr>
          <p:nvPr/>
        </p:nvSpPr>
        <p:spPr bwMode="auto">
          <a:xfrm>
            <a:off x="0" y="3886200"/>
            <a:ext cx="91440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7666" name="Rectangle 2">
            <a:extLst>
              <a:ext uri="{FF2B5EF4-FFF2-40B4-BE49-F238E27FC236}">
                <a16:creationId xmlns:a16="http://schemas.microsoft.com/office/drawing/2014/main" id="{8A3252C9-C1D3-0A49-8D02-B09F3B3B9D8D}"/>
              </a:ext>
            </a:extLst>
          </p:cNvPr>
          <p:cNvSpPr>
            <a:spLocks noGrp="1" noChangeArrowheads="1"/>
          </p:cNvSpPr>
          <p:nvPr>
            <p:ph type="title"/>
          </p:nvPr>
        </p:nvSpPr>
        <p:spPr/>
        <p:txBody>
          <a:bodyPr/>
          <a:lstStyle/>
          <a:p>
            <a:r>
              <a:rPr lang="fr-FR" altLang="fr-FR"/>
              <a:t>Observation Equation</a:t>
            </a:r>
            <a:br>
              <a:rPr lang="fr-FR" altLang="fr-FR"/>
            </a:br>
            <a:r>
              <a:rPr lang="fr-FR" altLang="fr-FR">
                <a:solidFill>
                  <a:schemeClr val="bg2"/>
                </a:solidFill>
              </a:rPr>
              <a:t>Functional (Mathematical) Model</a:t>
            </a:r>
          </a:p>
        </p:txBody>
      </p:sp>
      <p:sp>
        <p:nvSpPr>
          <p:cNvPr id="1137667" name="Rectangle 3">
            <a:extLst>
              <a:ext uri="{FF2B5EF4-FFF2-40B4-BE49-F238E27FC236}">
                <a16:creationId xmlns:a16="http://schemas.microsoft.com/office/drawing/2014/main" id="{082A0AA0-9137-9148-9BB6-5BFA8433096C}"/>
              </a:ext>
            </a:extLst>
          </p:cNvPr>
          <p:cNvSpPr>
            <a:spLocks noGrp="1" noChangeArrowheads="1"/>
          </p:cNvSpPr>
          <p:nvPr>
            <p:ph type="body" sz="half" idx="2"/>
          </p:nvPr>
        </p:nvSpPr>
        <p:spPr>
          <a:xfrm>
            <a:off x="4848225" y="1798638"/>
            <a:ext cx="3968750" cy="3959225"/>
          </a:xfrm>
        </p:spPr>
        <p:txBody>
          <a:bodyPr/>
          <a:lstStyle/>
          <a:p>
            <a:r>
              <a:rPr lang="fr-FR" altLang="fr-FR"/>
              <a:t>We can write for each observation an equation which describe the relationship between the point’s altitude :</a:t>
            </a:r>
          </a:p>
          <a:p>
            <a:endParaRPr lang="fr-FR" altLang="fr-FR"/>
          </a:p>
          <a:p>
            <a:pPr lvl="1">
              <a:buFont typeface="Wingdings" pitchFamily="2" charset="2"/>
              <a:buNone/>
            </a:pPr>
            <a:r>
              <a:rPr lang="fr-FR" altLang="fr-FR"/>
              <a:t>HA + dh1 	= 	HB</a:t>
            </a:r>
          </a:p>
          <a:p>
            <a:pPr lvl="1">
              <a:buFont typeface="Wingdings" pitchFamily="2" charset="2"/>
              <a:buNone/>
            </a:pPr>
            <a:endParaRPr lang="fr-FR" altLang="fr-FR"/>
          </a:p>
          <a:p>
            <a:pPr lvl="1">
              <a:buFont typeface="Wingdings" pitchFamily="2" charset="2"/>
              <a:buNone/>
            </a:pPr>
            <a:r>
              <a:rPr lang="fr-FR" altLang="fr-FR"/>
              <a:t>HB + dh2 	= 	HC</a:t>
            </a:r>
          </a:p>
          <a:p>
            <a:pPr lvl="1">
              <a:buFont typeface="Wingdings" pitchFamily="2" charset="2"/>
              <a:buNone/>
            </a:pPr>
            <a:endParaRPr lang="fr-FR" altLang="fr-FR"/>
          </a:p>
          <a:p>
            <a:pPr lvl="1">
              <a:buFont typeface="Wingdings" pitchFamily="2" charset="2"/>
              <a:buNone/>
            </a:pPr>
            <a:r>
              <a:rPr lang="fr-FR" altLang="fr-FR"/>
              <a:t>HC + dh3 	= 	HA</a:t>
            </a:r>
          </a:p>
          <a:p>
            <a:pPr lvl="1">
              <a:buFont typeface="Wingdings" pitchFamily="2" charset="2"/>
              <a:buNone/>
            </a:pPr>
            <a:endParaRPr lang="fr-FR" altLang="fr-FR"/>
          </a:p>
          <a:p>
            <a:pPr lvl="1">
              <a:buFont typeface="Wingdings" pitchFamily="2" charset="2"/>
              <a:buNone/>
            </a:pPr>
            <a:r>
              <a:rPr lang="fr-FR" altLang="fr-FR"/>
              <a:t>HC + dh4	 = 	HB</a:t>
            </a:r>
          </a:p>
          <a:p>
            <a:pPr lvl="1">
              <a:buFont typeface="Wingdings" pitchFamily="2" charset="2"/>
              <a:buNone/>
            </a:pPr>
            <a:endParaRPr lang="fr-FR" altLang="fr-FR"/>
          </a:p>
          <a:p>
            <a:pPr lvl="1">
              <a:buFont typeface="Wingdings" pitchFamily="2" charset="2"/>
              <a:buNone/>
            </a:pPr>
            <a:r>
              <a:rPr lang="fr-FR" altLang="fr-FR"/>
              <a:t>HB + dh5	 = 	HA</a:t>
            </a:r>
          </a:p>
          <a:p>
            <a:pPr lvl="1">
              <a:buFont typeface="Wingdings" pitchFamily="2" charset="2"/>
              <a:buNone/>
            </a:pPr>
            <a:r>
              <a:rPr lang="fr-FR" altLang="fr-FR"/>
              <a:t>		</a:t>
            </a:r>
          </a:p>
        </p:txBody>
      </p:sp>
      <p:graphicFrame>
        <p:nvGraphicFramePr>
          <p:cNvPr id="1137668" name="Object 4">
            <a:extLst>
              <a:ext uri="{FF2B5EF4-FFF2-40B4-BE49-F238E27FC236}">
                <a16:creationId xmlns:a16="http://schemas.microsoft.com/office/drawing/2014/main" id="{5F1644C2-0534-FD41-AB63-80C2550B6A10}"/>
              </a:ext>
            </a:extLst>
          </p:cNvPr>
          <p:cNvGraphicFramePr>
            <a:graphicFrameLocks noChangeAspect="1"/>
          </p:cNvGraphicFramePr>
          <p:nvPr/>
        </p:nvGraphicFramePr>
        <p:xfrm>
          <a:off x="381000" y="2133600"/>
          <a:ext cx="3810000" cy="3571875"/>
        </p:xfrm>
        <a:graphic>
          <a:graphicData uri="http://schemas.openxmlformats.org/presentationml/2006/ole">
            <mc:AlternateContent xmlns:mc="http://schemas.openxmlformats.org/markup-compatibility/2006">
              <mc:Choice xmlns:v="urn:schemas-microsoft-com:vml" Requires="v">
                <p:oleObj spid="_x0000_s1137674" name="Bitmap Image" r:id="rId3" imgW="2495550" imgH="2336800" progId="Paint.Picture">
                  <p:embed/>
                </p:oleObj>
              </mc:Choice>
              <mc:Fallback>
                <p:oleObj name="Bitmap Image" r:id="rId3" imgW="2495550" imgH="23368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3810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8690" name="Rectangle 2">
            <a:extLst>
              <a:ext uri="{FF2B5EF4-FFF2-40B4-BE49-F238E27FC236}">
                <a16:creationId xmlns:a16="http://schemas.microsoft.com/office/drawing/2014/main" id="{F4F1763D-84EF-A84E-8465-145B13A9BB61}"/>
              </a:ext>
            </a:extLst>
          </p:cNvPr>
          <p:cNvSpPr>
            <a:spLocks noGrp="1" noChangeArrowheads="1"/>
          </p:cNvSpPr>
          <p:nvPr>
            <p:ph type="title"/>
          </p:nvPr>
        </p:nvSpPr>
        <p:spPr/>
        <p:txBody>
          <a:bodyPr/>
          <a:lstStyle/>
          <a:p>
            <a:r>
              <a:rPr lang="fr-FR" altLang="fr-FR"/>
              <a:t>Observation Equation</a:t>
            </a:r>
            <a:br>
              <a:rPr lang="fr-FR" altLang="fr-FR"/>
            </a:br>
            <a:r>
              <a:rPr lang="fr-FR" altLang="fr-FR">
                <a:solidFill>
                  <a:schemeClr val="bg2"/>
                </a:solidFill>
              </a:rPr>
              <a:t>Functional (Mathematical) Model</a:t>
            </a:r>
          </a:p>
        </p:txBody>
      </p:sp>
      <p:sp>
        <p:nvSpPr>
          <p:cNvPr id="1138691" name="Rectangle 3">
            <a:extLst>
              <a:ext uri="{FF2B5EF4-FFF2-40B4-BE49-F238E27FC236}">
                <a16:creationId xmlns:a16="http://schemas.microsoft.com/office/drawing/2014/main" id="{0F6DEBD2-E635-2B4F-BA98-AB6F4F2C700B}"/>
              </a:ext>
            </a:extLst>
          </p:cNvPr>
          <p:cNvSpPr>
            <a:spLocks noGrp="1" noChangeArrowheads="1"/>
          </p:cNvSpPr>
          <p:nvPr>
            <p:ph type="body" sz="half" idx="2"/>
          </p:nvPr>
        </p:nvSpPr>
        <p:spPr>
          <a:xfrm>
            <a:off x="4191000" y="1600200"/>
            <a:ext cx="4572000" cy="4495800"/>
          </a:xfrm>
        </p:spPr>
        <p:txBody>
          <a:bodyPr/>
          <a:lstStyle/>
          <a:p>
            <a:r>
              <a:rPr lang="fr-FR" altLang="fr-FR" sz="1800"/>
              <a:t>The « unknowns » are written at the left hand side and we introduce the corrections (also named residuals) «vi »  :</a:t>
            </a:r>
          </a:p>
          <a:p>
            <a:endParaRPr lang="fr-FR" altLang="fr-FR" sz="1800"/>
          </a:p>
          <a:p>
            <a:pPr lvl="1">
              <a:buFont typeface="Wingdings" pitchFamily="2" charset="2"/>
              <a:buNone/>
            </a:pPr>
            <a:r>
              <a:rPr lang="fr-FR" altLang="fr-FR" sz="1600"/>
              <a:t>HB		= HA + dh1 	+ v1</a:t>
            </a:r>
          </a:p>
          <a:p>
            <a:pPr lvl="1">
              <a:buFont typeface="Wingdings" pitchFamily="2" charset="2"/>
              <a:buNone/>
            </a:pPr>
            <a:endParaRPr lang="fr-FR" altLang="fr-FR" sz="1600"/>
          </a:p>
          <a:p>
            <a:pPr lvl="1">
              <a:buFont typeface="Wingdings" pitchFamily="2" charset="2"/>
              <a:buNone/>
            </a:pPr>
            <a:r>
              <a:rPr lang="fr-FR" altLang="fr-FR" sz="1600"/>
              <a:t>HB - HC	= -dh2		+ v2</a:t>
            </a:r>
          </a:p>
          <a:p>
            <a:pPr lvl="1">
              <a:buFont typeface="Wingdings" pitchFamily="2" charset="2"/>
              <a:buNone/>
            </a:pPr>
            <a:endParaRPr lang="fr-FR" altLang="fr-FR" sz="1600"/>
          </a:p>
          <a:p>
            <a:pPr lvl="1">
              <a:buFont typeface="Wingdings" pitchFamily="2" charset="2"/>
              <a:buNone/>
            </a:pPr>
            <a:r>
              <a:rPr lang="fr-FR" altLang="fr-FR" sz="1600"/>
              <a:t>HC	= HA - dh3 	+ v3</a:t>
            </a:r>
          </a:p>
          <a:p>
            <a:pPr lvl="1">
              <a:buFont typeface="Wingdings" pitchFamily="2" charset="2"/>
              <a:buNone/>
            </a:pPr>
            <a:endParaRPr lang="fr-FR" altLang="fr-FR" sz="1600"/>
          </a:p>
          <a:p>
            <a:pPr lvl="1">
              <a:buFont typeface="Wingdings" pitchFamily="2" charset="2"/>
              <a:buNone/>
            </a:pPr>
            <a:r>
              <a:rPr lang="fr-FR" altLang="fr-FR" sz="1600"/>
              <a:t>HC - HB	= -dh4 		+ v4</a:t>
            </a:r>
          </a:p>
          <a:p>
            <a:pPr lvl="1">
              <a:buFont typeface="Wingdings" pitchFamily="2" charset="2"/>
              <a:buNone/>
            </a:pPr>
            <a:endParaRPr lang="fr-FR" altLang="fr-FR" sz="1600"/>
          </a:p>
          <a:p>
            <a:pPr lvl="1">
              <a:buFont typeface="Wingdings" pitchFamily="2" charset="2"/>
              <a:buNone/>
            </a:pPr>
            <a:r>
              <a:rPr lang="fr-FR" altLang="fr-FR" sz="1600"/>
              <a:t>HB		= HA - dh5 	+ v5</a:t>
            </a:r>
          </a:p>
          <a:p>
            <a:pPr lvl="1">
              <a:buFont typeface="Wingdings" pitchFamily="2" charset="2"/>
              <a:buNone/>
            </a:pPr>
            <a:r>
              <a:rPr lang="fr-FR" altLang="fr-FR" sz="1600"/>
              <a:t>		</a:t>
            </a:r>
          </a:p>
        </p:txBody>
      </p:sp>
      <p:graphicFrame>
        <p:nvGraphicFramePr>
          <p:cNvPr id="1138692" name="Object 4">
            <a:extLst>
              <a:ext uri="{FF2B5EF4-FFF2-40B4-BE49-F238E27FC236}">
                <a16:creationId xmlns:a16="http://schemas.microsoft.com/office/drawing/2014/main" id="{ED5887A9-543A-4740-8998-483E4A5B3BE5}"/>
              </a:ext>
            </a:extLst>
          </p:cNvPr>
          <p:cNvGraphicFramePr>
            <a:graphicFrameLocks noChangeAspect="1"/>
          </p:cNvGraphicFramePr>
          <p:nvPr/>
        </p:nvGraphicFramePr>
        <p:xfrm>
          <a:off x="228600" y="2057400"/>
          <a:ext cx="3810000" cy="3571875"/>
        </p:xfrm>
        <a:graphic>
          <a:graphicData uri="http://schemas.openxmlformats.org/presentationml/2006/ole">
            <mc:AlternateContent xmlns:mc="http://schemas.openxmlformats.org/markup-compatibility/2006">
              <mc:Choice xmlns:v="urn:schemas-microsoft-com:vml" Requires="v">
                <p:oleObj spid="_x0000_s1138698" name="Bitmap Image" r:id="rId3" imgW="2495550" imgH="2336800" progId="Paint.Picture">
                  <p:embed/>
                </p:oleObj>
              </mc:Choice>
              <mc:Fallback>
                <p:oleObj name="Bitmap Image" r:id="rId3" imgW="2495550" imgH="23368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3810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a:extLst>
              <a:ext uri="{FF2B5EF4-FFF2-40B4-BE49-F238E27FC236}">
                <a16:creationId xmlns:a16="http://schemas.microsoft.com/office/drawing/2014/main" id="{646FD6FB-7AD2-9B4F-B4AC-D23C3ECDED02}"/>
              </a:ext>
            </a:extLst>
          </p:cNvPr>
          <p:cNvSpPr>
            <a:spLocks noGrp="1" noChangeArrowheads="1"/>
          </p:cNvSpPr>
          <p:nvPr>
            <p:ph type="title"/>
          </p:nvPr>
        </p:nvSpPr>
        <p:spPr/>
        <p:txBody>
          <a:bodyPr/>
          <a:lstStyle/>
          <a:p>
            <a:r>
              <a:rPr lang="fr-FR" altLang="fr-FR"/>
              <a:t>Observation Equation</a:t>
            </a:r>
            <a:br>
              <a:rPr lang="fr-FR" altLang="fr-FR"/>
            </a:br>
            <a:r>
              <a:rPr lang="fr-FR" altLang="fr-FR">
                <a:solidFill>
                  <a:schemeClr val="bg2"/>
                </a:solidFill>
              </a:rPr>
              <a:t>Functional (Mathematical) Model</a:t>
            </a:r>
          </a:p>
        </p:txBody>
      </p:sp>
      <p:sp>
        <p:nvSpPr>
          <p:cNvPr id="1139715" name="Rectangle 3">
            <a:extLst>
              <a:ext uri="{FF2B5EF4-FFF2-40B4-BE49-F238E27FC236}">
                <a16:creationId xmlns:a16="http://schemas.microsoft.com/office/drawing/2014/main" id="{0322F608-48BF-C742-BF20-B11F3C66DF83}"/>
              </a:ext>
            </a:extLst>
          </p:cNvPr>
          <p:cNvSpPr>
            <a:spLocks noGrp="1" noChangeArrowheads="1"/>
          </p:cNvSpPr>
          <p:nvPr>
            <p:ph type="body" idx="1"/>
          </p:nvPr>
        </p:nvSpPr>
        <p:spPr/>
        <p:txBody>
          <a:bodyPr/>
          <a:lstStyle/>
          <a:p>
            <a:r>
              <a:rPr lang="fr-FR" altLang="fr-FR" sz="2000"/>
              <a:t>In matrix notation, we can write the functional model :</a:t>
            </a:r>
          </a:p>
        </p:txBody>
      </p:sp>
      <p:graphicFrame>
        <p:nvGraphicFramePr>
          <p:cNvPr id="1139716" name="Object 4">
            <a:extLst>
              <a:ext uri="{FF2B5EF4-FFF2-40B4-BE49-F238E27FC236}">
                <a16:creationId xmlns:a16="http://schemas.microsoft.com/office/drawing/2014/main" id="{60DCC5FA-9B5E-FE4A-867E-0B74BCEF7F5E}"/>
              </a:ext>
            </a:extLst>
          </p:cNvPr>
          <p:cNvGraphicFramePr>
            <a:graphicFrameLocks noChangeAspect="1"/>
          </p:cNvGraphicFramePr>
          <p:nvPr/>
        </p:nvGraphicFramePr>
        <p:xfrm>
          <a:off x="2359025" y="2328863"/>
          <a:ext cx="4425950" cy="2200275"/>
        </p:xfrm>
        <a:graphic>
          <a:graphicData uri="http://schemas.openxmlformats.org/presentationml/2006/ole">
            <mc:AlternateContent xmlns:mc="http://schemas.openxmlformats.org/markup-compatibility/2006">
              <mc:Choice xmlns:v="urn:schemas-microsoft-com:vml" Requires="v">
                <p:oleObj spid="_x0000_s1139754" name="Équation" r:id="rId3" imgW="26479500" imgH="13163550" progId="Equation.3">
                  <p:embed/>
                </p:oleObj>
              </mc:Choice>
              <mc:Fallback>
                <p:oleObj name="Équation" r:id="rId3" imgW="26479500" imgH="131635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025" y="2328863"/>
                        <a:ext cx="4425950" cy="220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9717" name="Object 5">
            <a:extLst>
              <a:ext uri="{FF2B5EF4-FFF2-40B4-BE49-F238E27FC236}">
                <a16:creationId xmlns:a16="http://schemas.microsoft.com/office/drawing/2014/main" id="{96199E10-1A09-AD4D-8DFB-B3354C3F6891}"/>
              </a:ext>
            </a:extLst>
          </p:cNvPr>
          <p:cNvGraphicFramePr>
            <a:graphicFrameLocks noChangeAspect="1"/>
          </p:cNvGraphicFramePr>
          <p:nvPr/>
        </p:nvGraphicFramePr>
        <p:xfrm>
          <a:off x="2968625" y="4919663"/>
          <a:ext cx="350838" cy="381000"/>
        </p:xfrm>
        <a:graphic>
          <a:graphicData uri="http://schemas.openxmlformats.org/presentationml/2006/ole">
            <mc:AlternateContent xmlns:mc="http://schemas.openxmlformats.org/markup-compatibility/2006">
              <mc:Choice xmlns:v="urn:schemas-microsoft-com:vml" Requires="v">
                <p:oleObj spid="_x0000_s1139755" name="Équation" r:id="rId5" imgW="1752600" imgH="1898650" progId="Equation.3">
                  <p:embed/>
                </p:oleObj>
              </mc:Choice>
              <mc:Fallback>
                <p:oleObj name="Équation" r:id="rId5" imgW="1752600" imgH="18986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625" y="4919663"/>
                        <a:ext cx="35083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9718" name="Object 6">
            <a:extLst>
              <a:ext uri="{FF2B5EF4-FFF2-40B4-BE49-F238E27FC236}">
                <a16:creationId xmlns:a16="http://schemas.microsoft.com/office/drawing/2014/main" id="{94AC1D0D-17A0-5F4E-A00F-03D4F532969E}"/>
              </a:ext>
            </a:extLst>
          </p:cNvPr>
          <p:cNvGraphicFramePr>
            <a:graphicFrameLocks noChangeAspect="1"/>
          </p:cNvGraphicFramePr>
          <p:nvPr/>
        </p:nvGraphicFramePr>
        <p:xfrm>
          <a:off x="3959225" y="4995863"/>
          <a:ext cx="273050" cy="304800"/>
        </p:xfrm>
        <a:graphic>
          <a:graphicData uri="http://schemas.openxmlformats.org/presentationml/2006/ole">
            <mc:AlternateContent xmlns:mc="http://schemas.openxmlformats.org/markup-compatibility/2006">
              <mc:Choice xmlns:v="urn:schemas-microsoft-com:vml" Requires="v">
                <p:oleObj spid="_x0000_s1139756" name="Équation" r:id="rId7" imgW="1460500" imgH="1606550" progId="Equation.3">
                  <p:embed/>
                </p:oleObj>
              </mc:Choice>
              <mc:Fallback>
                <p:oleObj name="Équation" r:id="rId7" imgW="1460500" imgH="16065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4995863"/>
                        <a:ext cx="2730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9719" name="Object 7">
            <a:extLst>
              <a:ext uri="{FF2B5EF4-FFF2-40B4-BE49-F238E27FC236}">
                <a16:creationId xmlns:a16="http://schemas.microsoft.com/office/drawing/2014/main" id="{66A36D5C-6206-0945-8319-A242E6214BF7}"/>
              </a:ext>
            </a:extLst>
          </p:cNvPr>
          <p:cNvGraphicFramePr>
            <a:graphicFrameLocks noChangeAspect="1"/>
          </p:cNvGraphicFramePr>
          <p:nvPr/>
        </p:nvGraphicFramePr>
        <p:xfrm>
          <a:off x="5102225" y="4843463"/>
          <a:ext cx="225425" cy="457200"/>
        </p:xfrm>
        <a:graphic>
          <a:graphicData uri="http://schemas.openxmlformats.org/presentationml/2006/ole">
            <mc:AlternateContent xmlns:mc="http://schemas.openxmlformats.org/markup-compatibility/2006">
              <mc:Choice xmlns:v="urn:schemas-microsoft-com:vml" Requires="v">
                <p:oleObj spid="_x0000_s1139757" name="Équation" r:id="rId9" imgW="1022350" imgH="2051050" progId="Equation.3">
                  <p:embed/>
                </p:oleObj>
              </mc:Choice>
              <mc:Fallback>
                <p:oleObj name="Équation" r:id="rId9" imgW="1022350" imgH="205105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2225" y="4843463"/>
                        <a:ext cx="225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9720" name="Object 8">
            <a:extLst>
              <a:ext uri="{FF2B5EF4-FFF2-40B4-BE49-F238E27FC236}">
                <a16:creationId xmlns:a16="http://schemas.microsoft.com/office/drawing/2014/main" id="{6E441A07-3192-DD44-B500-E97F3A9007D6}"/>
              </a:ext>
            </a:extLst>
          </p:cNvPr>
          <p:cNvGraphicFramePr>
            <a:graphicFrameLocks noChangeAspect="1"/>
          </p:cNvGraphicFramePr>
          <p:nvPr/>
        </p:nvGraphicFramePr>
        <p:xfrm>
          <a:off x="6245225" y="4995863"/>
          <a:ext cx="246063" cy="304800"/>
        </p:xfrm>
        <a:graphic>
          <a:graphicData uri="http://schemas.openxmlformats.org/presentationml/2006/ole">
            <mc:AlternateContent xmlns:mc="http://schemas.openxmlformats.org/markup-compatibility/2006">
              <mc:Choice xmlns:v="urn:schemas-microsoft-com:vml" Requires="v">
                <p:oleObj spid="_x0000_s1139758" name="Équation" r:id="rId11" imgW="1314450" imgH="1606550" progId="Equation.3">
                  <p:embed/>
                </p:oleObj>
              </mc:Choice>
              <mc:Fallback>
                <p:oleObj name="Équation" r:id="rId11" imgW="1314450" imgH="160655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5225" y="4995863"/>
                        <a:ext cx="2460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9721" name="Text Box 9">
            <a:extLst>
              <a:ext uri="{FF2B5EF4-FFF2-40B4-BE49-F238E27FC236}">
                <a16:creationId xmlns:a16="http://schemas.microsoft.com/office/drawing/2014/main" id="{1220FD4D-02E9-6A4D-8757-D9430303DA96}"/>
              </a:ext>
            </a:extLst>
          </p:cNvPr>
          <p:cNvSpPr txBox="1">
            <a:spLocks noChangeArrowheads="1"/>
          </p:cNvSpPr>
          <p:nvPr/>
        </p:nvSpPr>
        <p:spPr bwMode="auto">
          <a:xfrm>
            <a:off x="2130425" y="5453063"/>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Design matrix</a:t>
            </a:r>
          </a:p>
        </p:txBody>
      </p:sp>
      <p:sp>
        <p:nvSpPr>
          <p:cNvPr id="1139722" name="Text Box 10">
            <a:extLst>
              <a:ext uri="{FF2B5EF4-FFF2-40B4-BE49-F238E27FC236}">
                <a16:creationId xmlns:a16="http://schemas.microsoft.com/office/drawing/2014/main" id="{B4834CF0-2E38-454B-8D9F-B7109D693EFB}"/>
              </a:ext>
            </a:extLst>
          </p:cNvPr>
          <p:cNvSpPr txBox="1">
            <a:spLocks noChangeArrowheads="1"/>
          </p:cNvSpPr>
          <p:nvPr/>
        </p:nvSpPr>
        <p:spPr bwMode="auto">
          <a:xfrm>
            <a:off x="3197225" y="5757863"/>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Unknown/parameters</a:t>
            </a:r>
          </a:p>
        </p:txBody>
      </p:sp>
      <p:sp>
        <p:nvSpPr>
          <p:cNvPr id="1139723" name="Text Box 11">
            <a:extLst>
              <a:ext uri="{FF2B5EF4-FFF2-40B4-BE49-F238E27FC236}">
                <a16:creationId xmlns:a16="http://schemas.microsoft.com/office/drawing/2014/main" id="{C0BE484F-B25D-754B-A5B4-2E23449BDA89}"/>
              </a:ext>
            </a:extLst>
          </p:cNvPr>
          <p:cNvSpPr txBox="1">
            <a:spLocks noChangeArrowheads="1"/>
          </p:cNvSpPr>
          <p:nvPr/>
        </p:nvSpPr>
        <p:spPr bwMode="auto">
          <a:xfrm>
            <a:off x="4264025" y="5453063"/>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Observations</a:t>
            </a:r>
          </a:p>
        </p:txBody>
      </p:sp>
      <p:sp>
        <p:nvSpPr>
          <p:cNvPr id="1139724" name="Text Box 12">
            <a:extLst>
              <a:ext uri="{FF2B5EF4-FFF2-40B4-BE49-F238E27FC236}">
                <a16:creationId xmlns:a16="http://schemas.microsoft.com/office/drawing/2014/main" id="{383A8D02-67DB-1F46-925B-F2F6E5E39D3E}"/>
              </a:ext>
            </a:extLst>
          </p:cNvPr>
          <p:cNvSpPr txBox="1">
            <a:spLocks noChangeArrowheads="1"/>
          </p:cNvSpPr>
          <p:nvPr/>
        </p:nvSpPr>
        <p:spPr bwMode="auto">
          <a:xfrm>
            <a:off x="5483225" y="5453063"/>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Residuals/Corrections</a:t>
            </a:r>
          </a:p>
        </p:txBody>
      </p:sp>
      <p:sp>
        <p:nvSpPr>
          <p:cNvPr id="1139725" name="Line 13">
            <a:extLst>
              <a:ext uri="{FF2B5EF4-FFF2-40B4-BE49-F238E27FC236}">
                <a16:creationId xmlns:a16="http://schemas.microsoft.com/office/drawing/2014/main" id="{361F4615-8E7C-D34D-A3BF-89CF1A76B3AC}"/>
              </a:ext>
            </a:extLst>
          </p:cNvPr>
          <p:cNvSpPr>
            <a:spLocks noChangeShapeType="1"/>
          </p:cNvSpPr>
          <p:nvPr/>
        </p:nvSpPr>
        <p:spPr bwMode="auto">
          <a:xfrm flipV="1">
            <a:off x="3121025" y="5300663"/>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9726" name="Line 14">
            <a:extLst>
              <a:ext uri="{FF2B5EF4-FFF2-40B4-BE49-F238E27FC236}">
                <a16:creationId xmlns:a16="http://schemas.microsoft.com/office/drawing/2014/main" id="{157C11A0-9667-374B-BE4D-B3B19C381369}"/>
              </a:ext>
            </a:extLst>
          </p:cNvPr>
          <p:cNvSpPr>
            <a:spLocks noChangeShapeType="1"/>
          </p:cNvSpPr>
          <p:nvPr/>
        </p:nvSpPr>
        <p:spPr bwMode="auto">
          <a:xfrm flipV="1">
            <a:off x="4035425" y="5300663"/>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9727" name="Line 15">
            <a:extLst>
              <a:ext uri="{FF2B5EF4-FFF2-40B4-BE49-F238E27FC236}">
                <a16:creationId xmlns:a16="http://schemas.microsoft.com/office/drawing/2014/main" id="{457BF04A-C122-CF4D-B7C5-614DB3582774}"/>
              </a:ext>
            </a:extLst>
          </p:cNvPr>
          <p:cNvSpPr>
            <a:spLocks noChangeShapeType="1"/>
          </p:cNvSpPr>
          <p:nvPr/>
        </p:nvSpPr>
        <p:spPr bwMode="auto">
          <a:xfrm flipV="1">
            <a:off x="5178425" y="5300663"/>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9728" name="Line 16">
            <a:extLst>
              <a:ext uri="{FF2B5EF4-FFF2-40B4-BE49-F238E27FC236}">
                <a16:creationId xmlns:a16="http://schemas.microsoft.com/office/drawing/2014/main" id="{BD270F54-C5B6-0447-85F4-83BFDFC865DB}"/>
              </a:ext>
            </a:extLst>
          </p:cNvPr>
          <p:cNvSpPr>
            <a:spLocks noChangeShapeType="1"/>
          </p:cNvSpPr>
          <p:nvPr/>
        </p:nvSpPr>
        <p:spPr bwMode="auto">
          <a:xfrm flipV="1">
            <a:off x="6321425" y="5300663"/>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a:extLst>
              <a:ext uri="{FF2B5EF4-FFF2-40B4-BE49-F238E27FC236}">
                <a16:creationId xmlns:a16="http://schemas.microsoft.com/office/drawing/2014/main" id="{6B1442F9-F92D-E445-B360-711BE225D687}"/>
              </a:ext>
            </a:extLst>
          </p:cNvPr>
          <p:cNvSpPr>
            <a:spLocks noGrp="1" noChangeArrowheads="1"/>
          </p:cNvSpPr>
          <p:nvPr>
            <p:ph type="title"/>
          </p:nvPr>
        </p:nvSpPr>
        <p:spPr/>
        <p:txBody>
          <a:bodyPr/>
          <a:lstStyle/>
          <a:p>
            <a:r>
              <a:rPr lang="fr-FR" altLang="fr-FR"/>
              <a:t>Observation Equation</a:t>
            </a:r>
            <a:br>
              <a:rPr lang="fr-FR" altLang="fr-FR"/>
            </a:br>
            <a:r>
              <a:rPr lang="fr-FR" altLang="fr-FR">
                <a:solidFill>
                  <a:schemeClr val="bg2"/>
                </a:solidFill>
              </a:rPr>
              <a:t>Functional (Mathematical) Model</a:t>
            </a:r>
          </a:p>
        </p:txBody>
      </p:sp>
      <p:sp>
        <p:nvSpPr>
          <p:cNvPr id="1140739" name="Rectangle 3">
            <a:extLst>
              <a:ext uri="{FF2B5EF4-FFF2-40B4-BE49-F238E27FC236}">
                <a16:creationId xmlns:a16="http://schemas.microsoft.com/office/drawing/2014/main" id="{CFB239AE-83F7-424C-88CA-CA222F8B5E13}"/>
              </a:ext>
            </a:extLst>
          </p:cNvPr>
          <p:cNvSpPr>
            <a:spLocks noGrp="1" noChangeArrowheads="1"/>
          </p:cNvSpPr>
          <p:nvPr>
            <p:ph type="body" idx="1"/>
          </p:nvPr>
        </p:nvSpPr>
        <p:spPr/>
        <p:txBody>
          <a:bodyPr/>
          <a:lstStyle/>
          <a:p>
            <a:r>
              <a:rPr lang="fr-FR" altLang="fr-FR" sz="2000"/>
              <a:t>or :</a:t>
            </a:r>
          </a:p>
        </p:txBody>
      </p:sp>
      <p:graphicFrame>
        <p:nvGraphicFramePr>
          <p:cNvPr id="1140740" name="Object 4">
            <a:extLst>
              <a:ext uri="{FF2B5EF4-FFF2-40B4-BE49-F238E27FC236}">
                <a16:creationId xmlns:a16="http://schemas.microsoft.com/office/drawing/2014/main" id="{FE780FAC-3465-3E42-ACFB-4B9F18C2D087}"/>
              </a:ext>
            </a:extLst>
          </p:cNvPr>
          <p:cNvGraphicFramePr>
            <a:graphicFrameLocks noChangeAspect="1"/>
          </p:cNvGraphicFramePr>
          <p:nvPr/>
        </p:nvGraphicFramePr>
        <p:xfrm>
          <a:off x="2286000" y="1981200"/>
          <a:ext cx="4083050" cy="2200275"/>
        </p:xfrm>
        <a:graphic>
          <a:graphicData uri="http://schemas.openxmlformats.org/presentationml/2006/ole">
            <mc:AlternateContent xmlns:mc="http://schemas.openxmlformats.org/markup-compatibility/2006">
              <mc:Choice xmlns:v="urn:schemas-microsoft-com:vml" Requires="v">
                <p:oleObj spid="_x0000_s1140770" name="Équation" r:id="rId3" imgW="24428450" imgH="13163550" progId="Equation.3">
                  <p:embed/>
                </p:oleObj>
              </mc:Choice>
              <mc:Fallback>
                <p:oleObj name="Équation" r:id="rId3" imgW="24428450" imgH="131635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81200"/>
                        <a:ext cx="4083050" cy="220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0741" name="Object 5">
            <a:extLst>
              <a:ext uri="{FF2B5EF4-FFF2-40B4-BE49-F238E27FC236}">
                <a16:creationId xmlns:a16="http://schemas.microsoft.com/office/drawing/2014/main" id="{068DF94B-CD23-4049-B483-F2C67582423F}"/>
              </a:ext>
            </a:extLst>
          </p:cNvPr>
          <p:cNvGraphicFramePr>
            <a:graphicFrameLocks noChangeAspect="1"/>
          </p:cNvGraphicFramePr>
          <p:nvPr/>
        </p:nvGraphicFramePr>
        <p:xfrm>
          <a:off x="2592388" y="4484688"/>
          <a:ext cx="614362" cy="557212"/>
        </p:xfrm>
        <a:graphic>
          <a:graphicData uri="http://schemas.openxmlformats.org/presentationml/2006/ole">
            <mc:AlternateContent xmlns:mc="http://schemas.openxmlformats.org/markup-compatibility/2006">
              <mc:Choice xmlns:v="urn:schemas-microsoft-com:vml" Requires="v">
                <p:oleObj spid="_x0000_s1140771" name="Equation" r:id="rId5" imgW="3073400" imgH="2781300" progId="Equation.3">
                  <p:embed/>
                </p:oleObj>
              </mc:Choice>
              <mc:Fallback>
                <p:oleObj name="Equation" r:id="rId5" imgW="3073400" imgH="2781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4484688"/>
                        <a:ext cx="614362"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0742" name="Object 6">
            <a:extLst>
              <a:ext uri="{FF2B5EF4-FFF2-40B4-BE49-F238E27FC236}">
                <a16:creationId xmlns:a16="http://schemas.microsoft.com/office/drawing/2014/main" id="{DCDD44B4-DC5D-3E4C-A7D0-8FF7D2A8AE3A}"/>
              </a:ext>
            </a:extLst>
          </p:cNvPr>
          <p:cNvGraphicFramePr>
            <a:graphicFrameLocks noChangeAspect="1"/>
          </p:cNvGraphicFramePr>
          <p:nvPr/>
        </p:nvGraphicFramePr>
        <p:xfrm>
          <a:off x="3606800" y="4537075"/>
          <a:ext cx="490538" cy="527050"/>
        </p:xfrm>
        <a:graphic>
          <a:graphicData uri="http://schemas.openxmlformats.org/presentationml/2006/ole">
            <mc:AlternateContent xmlns:mc="http://schemas.openxmlformats.org/markup-compatibility/2006">
              <mc:Choice xmlns:v="urn:schemas-microsoft-com:vml" Requires="v">
                <p:oleObj spid="_x0000_s1140772" name="Equation" r:id="rId7" imgW="2635250" imgH="2781300" progId="Equation.3">
                  <p:embed/>
                </p:oleObj>
              </mc:Choice>
              <mc:Fallback>
                <p:oleObj name="Equation" r:id="rId7" imgW="2635250" imgH="27813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800" y="4537075"/>
                        <a:ext cx="49053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0743" name="Object 7">
            <a:extLst>
              <a:ext uri="{FF2B5EF4-FFF2-40B4-BE49-F238E27FC236}">
                <a16:creationId xmlns:a16="http://schemas.microsoft.com/office/drawing/2014/main" id="{AA526447-7196-A643-9760-152148672DAA}"/>
              </a:ext>
            </a:extLst>
          </p:cNvPr>
          <p:cNvGraphicFramePr>
            <a:graphicFrameLocks noChangeAspect="1"/>
          </p:cNvGraphicFramePr>
          <p:nvPr/>
        </p:nvGraphicFramePr>
        <p:xfrm>
          <a:off x="4729163" y="4414838"/>
          <a:ext cx="484187" cy="620712"/>
        </p:xfrm>
        <a:graphic>
          <a:graphicData uri="http://schemas.openxmlformats.org/presentationml/2006/ole">
            <mc:AlternateContent xmlns:mc="http://schemas.openxmlformats.org/markup-compatibility/2006">
              <mc:Choice xmlns:v="urn:schemas-microsoft-com:vml" Requires="v">
                <p:oleObj spid="_x0000_s1140773" name="Equation" r:id="rId9" imgW="2197100" imgH="2781300" progId="Equation.3">
                  <p:embed/>
                </p:oleObj>
              </mc:Choice>
              <mc:Fallback>
                <p:oleObj name="Equation" r:id="rId9" imgW="2197100" imgH="2781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9163" y="4414838"/>
                        <a:ext cx="484187"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0744" name="Object 8">
            <a:extLst>
              <a:ext uri="{FF2B5EF4-FFF2-40B4-BE49-F238E27FC236}">
                <a16:creationId xmlns:a16="http://schemas.microsoft.com/office/drawing/2014/main" id="{4F46E1F1-314C-F649-9101-34A07308D4CB}"/>
              </a:ext>
            </a:extLst>
          </p:cNvPr>
          <p:cNvGraphicFramePr>
            <a:graphicFrameLocks noChangeAspect="1"/>
          </p:cNvGraphicFramePr>
          <p:nvPr/>
        </p:nvGraphicFramePr>
        <p:xfrm>
          <a:off x="5892800" y="4537075"/>
          <a:ext cx="463550" cy="527050"/>
        </p:xfrm>
        <a:graphic>
          <a:graphicData uri="http://schemas.openxmlformats.org/presentationml/2006/ole">
            <mc:AlternateContent xmlns:mc="http://schemas.openxmlformats.org/markup-compatibility/2006">
              <mc:Choice xmlns:v="urn:schemas-microsoft-com:vml" Requires="v">
                <p:oleObj spid="_x0000_s1140774" name="Equation" r:id="rId11" imgW="2489200" imgH="2781300" progId="Equation.3">
                  <p:embed/>
                </p:oleObj>
              </mc:Choice>
              <mc:Fallback>
                <p:oleObj name="Equation" r:id="rId11" imgW="2489200" imgH="27813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2800" y="4537075"/>
                        <a:ext cx="46355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1762" name="Rectangle 2">
            <a:extLst>
              <a:ext uri="{FF2B5EF4-FFF2-40B4-BE49-F238E27FC236}">
                <a16:creationId xmlns:a16="http://schemas.microsoft.com/office/drawing/2014/main" id="{7B9ED54D-C26C-834A-A735-153C0FC94567}"/>
              </a:ext>
            </a:extLst>
          </p:cNvPr>
          <p:cNvSpPr>
            <a:spLocks noGrp="1" noChangeArrowheads="1"/>
          </p:cNvSpPr>
          <p:nvPr>
            <p:ph type="title"/>
          </p:nvPr>
        </p:nvSpPr>
        <p:spPr/>
        <p:txBody>
          <a:bodyPr/>
          <a:lstStyle/>
          <a:p>
            <a:r>
              <a:rPr lang="fr-FR" altLang="fr-FR"/>
              <a:t>Observation Equation</a:t>
            </a:r>
            <a:br>
              <a:rPr lang="fr-FR" altLang="fr-FR"/>
            </a:br>
            <a:r>
              <a:rPr lang="fr-FR" altLang="fr-FR">
                <a:solidFill>
                  <a:schemeClr val="bg2"/>
                </a:solidFill>
              </a:rPr>
              <a:t>Functional (Mathematical) Model</a:t>
            </a:r>
          </a:p>
        </p:txBody>
      </p:sp>
      <p:sp>
        <p:nvSpPr>
          <p:cNvPr id="1141763" name="Rectangle 3">
            <a:extLst>
              <a:ext uri="{FF2B5EF4-FFF2-40B4-BE49-F238E27FC236}">
                <a16:creationId xmlns:a16="http://schemas.microsoft.com/office/drawing/2014/main" id="{DA001A16-064E-4443-983F-4FEC05D94D99}"/>
              </a:ext>
            </a:extLst>
          </p:cNvPr>
          <p:cNvSpPr>
            <a:spLocks noGrp="1" noChangeArrowheads="1"/>
          </p:cNvSpPr>
          <p:nvPr>
            <p:ph type="body" sz="half" idx="1"/>
          </p:nvPr>
        </p:nvSpPr>
        <p:spPr>
          <a:xfrm>
            <a:off x="719138" y="1798638"/>
            <a:ext cx="7434262" cy="3959225"/>
          </a:xfrm>
        </p:spPr>
        <p:txBody>
          <a:bodyPr/>
          <a:lstStyle/>
          <a:p>
            <a:r>
              <a:rPr lang="fr-FR" altLang="fr-FR" sz="1800"/>
              <a:t>We obtain an « over-determined » linear equation system ( n &gt; m ) :</a:t>
            </a:r>
          </a:p>
          <a:p>
            <a:pPr lvl="1"/>
            <a:r>
              <a:rPr lang="fr-FR" altLang="fr-FR" sz="1600"/>
              <a:t>« n » observation equations, here n = 5</a:t>
            </a:r>
          </a:p>
          <a:p>
            <a:pPr lvl="1"/>
            <a:r>
              <a:rPr lang="fr-FR" altLang="fr-FR" sz="1600"/>
              <a:t>« m » unknowns/parameters ( the orthometric height of  B and C ), here  m = 2</a:t>
            </a:r>
          </a:p>
          <a:p>
            <a:pPr lvl="1"/>
            <a:endParaRPr lang="fr-FR" altLang="fr-FR" sz="1600"/>
          </a:p>
          <a:p>
            <a:r>
              <a:rPr lang="fr-FR" altLang="fr-FR" sz="1800"/>
              <a:t>To obtain a solution we must impose a « condition » on the corrections.</a:t>
            </a:r>
          </a:p>
          <a:p>
            <a:endParaRPr lang="fr-FR" altLang="fr-FR" sz="1800"/>
          </a:p>
          <a:p>
            <a:r>
              <a:rPr lang="fr-FR" altLang="fr-FR" sz="1800"/>
              <a:t>To minimalise the sum of the squared residuals is the « Least Squares Adjustment Principle » named Minimum Norm L2 … but we can also minimalise the sum of the absolute value of the residuals which is the basis of a « Robust » adjustment based on the Minimum Norm L1</a:t>
            </a:r>
          </a:p>
        </p:txBody>
      </p:sp>
      <p:graphicFrame>
        <p:nvGraphicFramePr>
          <p:cNvPr id="1141764" name="Object 4">
            <a:extLst>
              <a:ext uri="{FF2B5EF4-FFF2-40B4-BE49-F238E27FC236}">
                <a16:creationId xmlns:a16="http://schemas.microsoft.com/office/drawing/2014/main" id="{DB99499D-4C28-734B-ACAF-5A15DC746322}"/>
              </a:ext>
            </a:extLst>
          </p:cNvPr>
          <p:cNvGraphicFramePr>
            <a:graphicFrameLocks noChangeAspect="1"/>
          </p:cNvGraphicFramePr>
          <p:nvPr/>
        </p:nvGraphicFramePr>
        <p:xfrm>
          <a:off x="2438400" y="5486400"/>
          <a:ext cx="1527175" cy="993775"/>
        </p:xfrm>
        <a:graphic>
          <a:graphicData uri="http://schemas.openxmlformats.org/presentationml/2006/ole">
            <mc:AlternateContent xmlns:mc="http://schemas.openxmlformats.org/markup-compatibility/2006">
              <mc:Choice xmlns:v="urn:schemas-microsoft-com:vml" Requires="v">
                <p:oleObj spid="_x0000_s1141781" name="Equation" r:id="rId3" imgW="10680700" imgH="7023100" progId="Equation.3">
                  <p:embed/>
                </p:oleObj>
              </mc:Choice>
              <mc:Fallback>
                <p:oleObj name="Equation" r:id="rId3" imgW="10680700" imgH="7023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486400"/>
                        <a:ext cx="1527175"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1767" name="Object 7">
            <a:extLst>
              <a:ext uri="{FF2B5EF4-FFF2-40B4-BE49-F238E27FC236}">
                <a16:creationId xmlns:a16="http://schemas.microsoft.com/office/drawing/2014/main" id="{5156B10C-7129-594D-A50F-CFC83F0449BD}"/>
              </a:ext>
            </a:extLst>
          </p:cNvPr>
          <p:cNvGraphicFramePr>
            <a:graphicFrameLocks noChangeAspect="1"/>
          </p:cNvGraphicFramePr>
          <p:nvPr>
            <p:ph sz="half" idx="2"/>
          </p:nvPr>
        </p:nvGraphicFramePr>
        <p:xfrm>
          <a:off x="4953000" y="5486400"/>
          <a:ext cx="1066800" cy="1046163"/>
        </p:xfrm>
        <a:graphic>
          <a:graphicData uri="http://schemas.openxmlformats.org/presentationml/2006/ole">
            <mc:AlternateContent xmlns:mc="http://schemas.openxmlformats.org/markup-compatibility/2006">
              <mc:Choice xmlns:v="urn:schemas-microsoft-com:vml" Requires="v">
                <p:oleObj spid="_x0000_s1141782" name="Equation" r:id="rId5" imgW="7461250" imgH="7315200" progId="Equation.3">
                  <p:embed/>
                </p:oleObj>
              </mc:Choice>
              <mc:Fallback>
                <p:oleObj name="Equation" r:id="rId5" imgW="7461250" imgH="7315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486400"/>
                        <a:ext cx="1066800" cy="104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1769" name="Text Box 9">
            <a:extLst>
              <a:ext uri="{FF2B5EF4-FFF2-40B4-BE49-F238E27FC236}">
                <a16:creationId xmlns:a16="http://schemas.microsoft.com/office/drawing/2014/main" id="{3CC3D6E9-0775-9C4B-AD9B-80116F729A8F}"/>
              </a:ext>
            </a:extLst>
          </p:cNvPr>
          <p:cNvSpPr txBox="1">
            <a:spLocks noChangeArrowheads="1"/>
          </p:cNvSpPr>
          <p:nvPr/>
        </p:nvSpPr>
        <p:spPr bwMode="auto">
          <a:xfrm>
            <a:off x="2438400" y="6553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solidFill>
                  <a:schemeClr val="bg2"/>
                </a:solidFill>
              </a:rPr>
              <a:t>L1 norm</a:t>
            </a:r>
          </a:p>
        </p:txBody>
      </p:sp>
      <p:sp>
        <p:nvSpPr>
          <p:cNvPr id="1141770" name="Text Box 10">
            <a:extLst>
              <a:ext uri="{FF2B5EF4-FFF2-40B4-BE49-F238E27FC236}">
                <a16:creationId xmlns:a16="http://schemas.microsoft.com/office/drawing/2014/main" id="{F2661325-966E-6F4A-84E4-80B23591EAFE}"/>
              </a:ext>
            </a:extLst>
          </p:cNvPr>
          <p:cNvSpPr txBox="1">
            <a:spLocks noChangeArrowheads="1"/>
          </p:cNvSpPr>
          <p:nvPr/>
        </p:nvSpPr>
        <p:spPr bwMode="auto">
          <a:xfrm>
            <a:off x="4800600" y="6553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solidFill>
                  <a:schemeClr val="bg2"/>
                </a:solidFill>
              </a:rPr>
              <a:t>L2 norm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a:extLst>
              <a:ext uri="{FF2B5EF4-FFF2-40B4-BE49-F238E27FC236}">
                <a16:creationId xmlns:a16="http://schemas.microsoft.com/office/drawing/2014/main" id="{83AA6825-F137-C74C-8F28-24DD84B3AEBE}"/>
              </a:ext>
            </a:extLst>
          </p:cNvPr>
          <p:cNvSpPr>
            <a:spLocks noGrp="1" noChangeArrowheads="1"/>
          </p:cNvSpPr>
          <p:nvPr>
            <p:ph type="title"/>
          </p:nvPr>
        </p:nvSpPr>
        <p:spPr/>
        <p:txBody>
          <a:bodyPr/>
          <a:lstStyle/>
          <a:p>
            <a:r>
              <a:rPr lang="fr-FR" altLang="fr-FR"/>
              <a:t>Least Squares Adjustment Solution</a:t>
            </a:r>
          </a:p>
        </p:txBody>
      </p:sp>
      <p:sp>
        <p:nvSpPr>
          <p:cNvPr id="1142787" name="Rectangle 3">
            <a:extLst>
              <a:ext uri="{FF2B5EF4-FFF2-40B4-BE49-F238E27FC236}">
                <a16:creationId xmlns:a16="http://schemas.microsoft.com/office/drawing/2014/main" id="{D1219F8D-143E-B14A-ACAC-87E95B7A35E5}"/>
              </a:ext>
            </a:extLst>
          </p:cNvPr>
          <p:cNvSpPr>
            <a:spLocks noGrp="1" noChangeArrowheads="1"/>
          </p:cNvSpPr>
          <p:nvPr>
            <p:ph type="body" idx="1"/>
          </p:nvPr>
        </p:nvSpPr>
        <p:spPr/>
        <p:txBody>
          <a:bodyPr/>
          <a:lstStyle/>
          <a:p>
            <a:r>
              <a:rPr lang="fr-FR" altLang="fr-FR" sz="2000"/>
              <a:t>The solution is obtained by applying the Least Squares principles on the functional model that can be written in matrix notations such :</a:t>
            </a:r>
          </a:p>
          <a:p>
            <a:endParaRPr lang="fr-FR" altLang="fr-FR" sz="2000"/>
          </a:p>
          <a:p>
            <a:endParaRPr lang="fr-FR" altLang="fr-FR" sz="2000"/>
          </a:p>
          <a:p>
            <a:endParaRPr lang="fr-FR" altLang="fr-FR" sz="2000"/>
          </a:p>
          <a:p>
            <a:endParaRPr lang="fr-FR" altLang="fr-FR" sz="2000"/>
          </a:p>
          <a:p>
            <a:r>
              <a:rPr lang="fr-FR" altLang="fr-FR" sz="2000"/>
              <a:t>The squared corrections (Least Squares) is obtained :</a:t>
            </a:r>
          </a:p>
          <a:p>
            <a:endParaRPr lang="fr-FR" altLang="fr-FR" sz="2000"/>
          </a:p>
          <a:p>
            <a:endParaRPr lang="fr-FR" altLang="fr-FR"/>
          </a:p>
        </p:txBody>
      </p:sp>
      <p:graphicFrame>
        <p:nvGraphicFramePr>
          <p:cNvPr id="1142788" name="Object 4">
            <a:extLst>
              <a:ext uri="{FF2B5EF4-FFF2-40B4-BE49-F238E27FC236}">
                <a16:creationId xmlns:a16="http://schemas.microsoft.com/office/drawing/2014/main" id="{0077D922-E0FE-3B45-9D5A-B9956AEC7E46}"/>
              </a:ext>
            </a:extLst>
          </p:cNvPr>
          <p:cNvGraphicFramePr>
            <a:graphicFrameLocks noChangeAspect="1"/>
          </p:cNvGraphicFramePr>
          <p:nvPr/>
        </p:nvGraphicFramePr>
        <p:xfrm>
          <a:off x="3652838" y="2928938"/>
          <a:ext cx="1838325" cy="500062"/>
        </p:xfrm>
        <a:graphic>
          <a:graphicData uri="http://schemas.openxmlformats.org/presentationml/2006/ole">
            <mc:AlternateContent xmlns:mc="http://schemas.openxmlformats.org/markup-compatibility/2006">
              <mc:Choice xmlns:v="urn:schemas-microsoft-com:vml" Requires="v">
                <p:oleObj spid="_x0000_s1142800" name="Équation" r:id="rId3" imgW="7461250" imgH="2051050" progId="Equation.3">
                  <p:embed/>
                </p:oleObj>
              </mc:Choice>
              <mc:Fallback>
                <p:oleObj name="Équation" r:id="rId3" imgW="7461250" imgH="20510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838" y="2928938"/>
                        <a:ext cx="1838325"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89" name="Object 5">
            <a:extLst>
              <a:ext uri="{FF2B5EF4-FFF2-40B4-BE49-F238E27FC236}">
                <a16:creationId xmlns:a16="http://schemas.microsoft.com/office/drawing/2014/main" id="{E8DB1015-D490-8443-B759-6F1311DA2903}"/>
              </a:ext>
            </a:extLst>
          </p:cNvPr>
          <p:cNvGraphicFramePr>
            <a:graphicFrameLocks noChangeAspect="1"/>
          </p:cNvGraphicFramePr>
          <p:nvPr/>
        </p:nvGraphicFramePr>
        <p:xfrm>
          <a:off x="2438400" y="4876800"/>
          <a:ext cx="4265613" cy="541338"/>
        </p:xfrm>
        <a:graphic>
          <a:graphicData uri="http://schemas.openxmlformats.org/presentationml/2006/ole">
            <mc:AlternateContent xmlns:mc="http://schemas.openxmlformats.org/markup-compatibility/2006">
              <mc:Choice xmlns:v="urn:schemas-microsoft-com:vml" Requires="v">
                <p:oleObj spid="_x0000_s1142801" name="Équation" r:id="rId5" imgW="20770850" imgH="2635250" progId="Equation.3">
                  <p:embed/>
                </p:oleObj>
              </mc:Choice>
              <mc:Fallback>
                <p:oleObj name="Équation" r:id="rId5" imgW="20770850" imgH="26352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876800"/>
                        <a:ext cx="4265613"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a:extLst>
              <a:ext uri="{FF2B5EF4-FFF2-40B4-BE49-F238E27FC236}">
                <a16:creationId xmlns:a16="http://schemas.microsoft.com/office/drawing/2014/main" id="{E8A3CABA-EAEB-AF44-8802-CFA3A5410F01}"/>
              </a:ext>
            </a:extLst>
          </p:cNvPr>
          <p:cNvSpPr>
            <a:spLocks noGrp="1" noChangeArrowheads="1"/>
          </p:cNvSpPr>
          <p:nvPr>
            <p:ph type="title"/>
          </p:nvPr>
        </p:nvSpPr>
        <p:spPr/>
        <p:txBody>
          <a:bodyPr/>
          <a:lstStyle/>
          <a:p>
            <a:r>
              <a:rPr lang="fr-FR" altLang="fr-FR"/>
              <a:t>Least Squares Adjustment Solution</a:t>
            </a:r>
          </a:p>
        </p:txBody>
      </p:sp>
      <p:sp>
        <p:nvSpPr>
          <p:cNvPr id="1143811" name="Rectangle 3">
            <a:extLst>
              <a:ext uri="{FF2B5EF4-FFF2-40B4-BE49-F238E27FC236}">
                <a16:creationId xmlns:a16="http://schemas.microsoft.com/office/drawing/2014/main" id="{4AF7C5ED-B180-094A-A406-B9E3075AE783}"/>
              </a:ext>
            </a:extLst>
          </p:cNvPr>
          <p:cNvSpPr>
            <a:spLocks noGrp="1" noChangeArrowheads="1"/>
          </p:cNvSpPr>
          <p:nvPr>
            <p:ph type="body" idx="1"/>
          </p:nvPr>
        </p:nvSpPr>
        <p:spPr>
          <a:xfrm>
            <a:off x="685800" y="1828800"/>
            <a:ext cx="8097838" cy="3959225"/>
          </a:xfrm>
        </p:spPr>
        <p:txBody>
          <a:bodyPr/>
          <a:lstStyle/>
          <a:p>
            <a:endParaRPr lang="fr-FR" altLang="fr-FR"/>
          </a:p>
          <a:p>
            <a:endParaRPr lang="fr-FR" altLang="fr-FR"/>
          </a:p>
          <a:p>
            <a:endParaRPr lang="fr-FR" altLang="fr-FR"/>
          </a:p>
          <a:p>
            <a:endParaRPr lang="fr-FR" altLang="fr-FR"/>
          </a:p>
          <a:p>
            <a:r>
              <a:rPr lang="fr-FR" altLang="fr-FR" sz="2000"/>
              <a:t>Let’s start developping :</a:t>
            </a:r>
          </a:p>
        </p:txBody>
      </p:sp>
      <p:graphicFrame>
        <p:nvGraphicFramePr>
          <p:cNvPr id="1143812" name="Object 4">
            <a:extLst>
              <a:ext uri="{FF2B5EF4-FFF2-40B4-BE49-F238E27FC236}">
                <a16:creationId xmlns:a16="http://schemas.microsoft.com/office/drawing/2014/main" id="{631773EA-5800-6F46-BB74-54DD64E40A1E}"/>
              </a:ext>
            </a:extLst>
          </p:cNvPr>
          <p:cNvGraphicFramePr>
            <a:graphicFrameLocks noChangeAspect="1"/>
          </p:cNvGraphicFramePr>
          <p:nvPr/>
        </p:nvGraphicFramePr>
        <p:xfrm>
          <a:off x="3657600" y="2887663"/>
          <a:ext cx="3790950" cy="615950"/>
        </p:xfrm>
        <a:graphic>
          <a:graphicData uri="http://schemas.openxmlformats.org/presentationml/2006/ole">
            <mc:AlternateContent xmlns:mc="http://schemas.openxmlformats.org/markup-compatibility/2006">
              <mc:Choice xmlns:v="urn:schemas-microsoft-com:vml" Requires="v">
                <p:oleObj spid="_x0000_s1143824" name="Équation" r:id="rId3" imgW="16236950" imgH="2635250" progId="Equation.3">
                  <p:embed/>
                </p:oleObj>
              </mc:Choice>
              <mc:Fallback>
                <p:oleObj name="Équation" r:id="rId3" imgW="16236950" imgH="26352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887663"/>
                        <a:ext cx="37909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3813" name="Object 5">
            <a:extLst>
              <a:ext uri="{FF2B5EF4-FFF2-40B4-BE49-F238E27FC236}">
                <a16:creationId xmlns:a16="http://schemas.microsoft.com/office/drawing/2014/main" id="{B7B88B76-A636-654A-A0AF-4560A4A16E83}"/>
              </a:ext>
            </a:extLst>
          </p:cNvPr>
          <p:cNvGraphicFramePr>
            <a:graphicFrameLocks noChangeAspect="1"/>
          </p:cNvGraphicFramePr>
          <p:nvPr/>
        </p:nvGraphicFramePr>
        <p:xfrm>
          <a:off x="3657600" y="4284663"/>
          <a:ext cx="3962400" cy="600075"/>
        </p:xfrm>
        <a:graphic>
          <a:graphicData uri="http://schemas.openxmlformats.org/presentationml/2006/ole">
            <mc:AlternateContent xmlns:mc="http://schemas.openxmlformats.org/markup-compatibility/2006">
              <mc:Choice xmlns:v="urn:schemas-microsoft-com:vml" Requires="v">
                <p:oleObj spid="_x0000_s1143825" name="Équation" r:id="rId5" imgW="17405350" imgH="2635250" progId="Equation.3">
                  <p:embed/>
                </p:oleObj>
              </mc:Choice>
              <mc:Fallback>
                <p:oleObj name="Équation" r:id="rId5" imgW="17405350" imgH="26352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284663"/>
                        <a:ext cx="39624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a:extLst>
              <a:ext uri="{FF2B5EF4-FFF2-40B4-BE49-F238E27FC236}">
                <a16:creationId xmlns:a16="http://schemas.microsoft.com/office/drawing/2014/main" id="{CF263DB3-0740-4A42-9FD7-70D694976827}"/>
              </a:ext>
            </a:extLst>
          </p:cNvPr>
          <p:cNvSpPr>
            <a:spLocks noGrp="1" noChangeArrowheads="1"/>
          </p:cNvSpPr>
          <p:nvPr>
            <p:ph type="title"/>
          </p:nvPr>
        </p:nvSpPr>
        <p:spPr/>
        <p:txBody>
          <a:bodyPr/>
          <a:lstStyle/>
          <a:p>
            <a:r>
              <a:rPr lang="fr-FR" altLang="fr-FR"/>
              <a:t>Least Squares Adjustment Solution</a:t>
            </a:r>
          </a:p>
        </p:txBody>
      </p:sp>
      <p:sp>
        <p:nvSpPr>
          <p:cNvPr id="1144835" name="Rectangle 3">
            <a:extLst>
              <a:ext uri="{FF2B5EF4-FFF2-40B4-BE49-F238E27FC236}">
                <a16:creationId xmlns:a16="http://schemas.microsoft.com/office/drawing/2014/main" id="{78A32D1A-3A34-6E48-A338-3271B704DDF8}"/>
              </a:ext>
            </a:extLst>
          </p:cNvPr>
          <p:cNvSpPr>
            <a:spLocks noGrp="1" noChangeArrowheads="1"/>
          </p:cNvSpPr>
          <p:nvPr>
            <p:ph type="body" idx="1"/>
          </p:nvPr>
        </p:nvSpPr>
        <p:spPr>
          <a:xfrm>
            <a:off x="685800" y="1828800"/>
            <a:ext cx="8097838" cy="3959225"/>
          </a:xfrm>
        </p:spPr>
        <p:txBody>
          <a:bodyPr/>
          <a:lstStyle/>
          <a:p>
            <a:r>
              <a:rPr lang="fr-FR" altLang="fr-FR" sz="2000"/>
              <a:t>We obtain easily :</a:t>
            </a:r>
          </a:p>
          <a:p>
            <a:endParaRPr lang="fr-FR" altLang="fr-FR" sz="2000"/>
          </a:p>
          <a:p>
            <a:endParaRPr lang="fr-FR" altLang="fr-FR" sz="2000"/>
          </a:p>
          <a:p>
            <a:r>
              <a:rPr lang="fr-FR" altLang="fr-FR" sz="2000"/>
              <a:t>And as :</a:t>
            </a:r>
          </a:p>
          <a:p>
            <a:endParaRPr lang="fr-FR" altLang="fr-FR" sz="2000"/>
          </a:p>
          <a:p>
            <a:endParaRPr lang="fr-FR" altLang="fr-FR" sz="2000"/>
          </a:p>
          <a:p>
            <a:endParaRPr lang="fr-FR" altLang="fr-FR" sz="2000"/>
          </a:p>
          <a:p>
            <a:endParaRPr lang="fr-FR" altLang="fr-FR" sz="2000"/>
          </a:p>
          <a:p>
            <a:endParaRPr lang="fr-FR" altLang="fr-FR" sz="2000"/>
          </a:p>
          <a:p>
            <a:r>
              <a:rPr lang="fr-FR" altLang="fr-FR" sz="2000"/>
              <a:t>First derivative :</a:t>
            </a:r>
          </a:p>
        </p:txBody>
      </p:sp>
      <p:graphicFrame>
        <p:nvGraphicFramePr>
          <p:cNvPr id="1144836" name="Object 4">
            <a:extLst>
              <a:ext uri="{FF2B5EF4-FFF2-40B4-BE49-F238E27FC236}">
                <a16:creationId xmlns:a16="http://schemas.microsoft.com/office/drawing/2014/main" id="{CFA84227-5623-CA4E-8CC1-1703E42F73B2}"/>
              </a:ext>
            </a:extLst>
          </p:cNvPr>
          <p:cNvGraphicFramePr>
            <a:graphicFrameLocks noChangeAspect="1"/>
          </p:cNvGraphicFramePr>
          <p:nvPr/>
        </p:nvGraphicFramePr>
        <p:xfrm>
          <a:off x="3048000" y="1752600"/>
          <a:ext cx="5197475" cy="511175"/>
        </p:xfrm>
        <a:graphic>
          <a:graphicData uri="http://schemas.openxmlformats.org/presentationml/2006/ole">
            <mc:AlternateContent xmlns:mc="http://schemas.openxmlformats.org/markup-compatibility/2006">
              <mc:Choice xmlns:v="urn:schemas-microsoft-com:vml" Requires="v">
                <p:oleObj spid="_x0000_s1144863" name="Équation" r:id="rId3" imgW="23552150" imgH="2343150" progId="Equation.3">
                  <p:embed/>
                </p:oleObj>
              </mc:Choice>
              <mc:Fallback>
                <p:oleObj name="Équation" r:id="rId3" imgW="23552150" imgH="23431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752600"/>
                        <a:ext cx="51974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4838" name="Object 6">
            <a:extLst>
              <a:ext uri="{FF2B5EF4-FFF2-40B4-BE49-F238E27FC236}">
                <a16:creationId xmlns:a16="http://schemas.microsoft.com/office/drawing/2014/main" id="{2D5CFD9E-76D9-9440-9B30-C93B3982BA93}"/>
              </a:ext>
            </a:extLst>
          </p:cNvPr>
          <p:cNvGraphicFramePr>
            <a:graphicFrameLocks noChangeAspect="1"/>
          </p:cNvGraphicFramePr>
          <p:nvPr/>
        </p:nvGraphicFramePr>
        <p:xfrm>
          <a:off x="3200400" y="4800600"/>
          <a:ext cx="3390900" cy="1054100"/>
        </p:xfrm>
        <a:graphic>
          <a:graphicData uri="http://schemas.openxmlformats.org/presentationml/2006/ole">
            <mc:AlternateContent xmlns:mc="http://schemas.openxmlformats.org/markup-compatibility/2006">
              <mc:Choice xmlns:v="urn:schemas-microsoft-com:vml" Requires="v">
                <p:oleObj spid="_x0000_s1144864" name="Equation" r:id="rId5" imgW="15360650" imgH="4826000" progId="Equation.3">
                  <p:embed/>
                </p:oleObj>
              </mc:Choice>
              <mc:Fallback>
                <p:oleObj name="Equation" r:id="rId5" imgW="15360650" imgH="4826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800600"/>
                        <a:ext cx="33909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4841" name="Object 9">
            <a:extLst>
              <a:ext uri="{FF2B5EF4-FFF2-40B4-BE49-F238E27FC236}">
                <a16:creationId xmlns:a16="http://schemas.microsoft.com/office/drawing/2014/main" id="{FE533B2C-92E9-554F-9942-E79B697E3F56}"/>
              </a:ext>
            </a:extLst>
          </p:cNvPr>
          <p:cNvGraphicFramePr>
            <a:graphicFrameLocks noChangeAspect="1"/>
          </p:cNvGraphicFramePr>
          <p:nvPr/>
        </p:nvGraphicFramePr>
        <p:xfrm>
          <a:off x="3124200" y="2843213"/>
          <a:ext cx="2514600" cy="585787"/>
        </p:xfrm>
        <a:graphic>
          <a:graphicData uri="http://schemas.openxmlformats.org/presentationml/2006/ole">
            <mc:AlternateContent xmlns:mc="http://schemas.openxmlformats.org/markup-compatibility/2006">
              <mc:Choice xmlns:v="urn:schemas-microsoft-com:vml" Requires="v">
                <p:oleObj spid="_x0000_s1144865" name="Équation" r:id="rId7" imgW="11264900" imgH="2635250" progId="Equation.3">
                  <p:embed/>
                </p:oleObj>
              </mc:Choice>
              <mc:Fallback>
                <p:oleObj name="Équation" r:id="rId7" imgW="11264900" imgH="263525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843213"/>
                        <a:ext cx="25146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4842" name="Object 10">
            <a:extLst>
              <a:ext uri="{FF2B5EF4-FFF2-40B4-BE49-F238E27FC236}">
                <a16:creationId xmlns:a16="http://schemas.microsoft.com/office/drawing/2014/main" id="{1CC7A6F2-4EC4-1E45-8C8D-896488A0B8A7}"/>
              </a:ext>
            </a:extLst>
          </p:cNvPr>
          <p:cNvGraphicFramePr>
            <a:graphicFrameLocks noChangeAspect="1"/>
          </p:cNvGraphicFramePr>
          <p:nvPr/>
        </p:nvGraphicFramePr>
        <p:xfrm>
          <a:off x="3124200" y="3886200"/>
          <a:ext cx="4325938" cy="511175"/>
        </p:xfrm>
        <a:graphic>
          <a:graphicData uri="http://schemas.openxmlformats.org/presentationml/2006/ole">
            <mc:AlternateContent xmlns:mc="http://schemas.openxmlformats.org/markup-compatibility/2006">
              <mc:Choice xmlns:v="urn:schemas-microsoft-com:vml" Requires="v">
                <p:oleObj spid="_x0000_s1144866" name="Équation" r:id="rId9" imgW="19602450" imgH="2343150" progId="Equation.3">
                  <p:embed/>
                </p:oleObj>
              </mc:Choice>
              <mc:Fallback>
                <p:oleObj name="Équation" r:id="rId9" imgW="19602450" imgH="234315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886200"/>
                        <a:ext cx="43259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a:extLst>
              <a:ext uri="{FF2B5EF4-FFF2-40B4-BE49-F238E27FC236}">
                <a16:creationId xmlns:a16="http://schemas.microsoft.com/office/drawing/2014/main" id="{0E54F9E3-2B26-904A-95EF-A445CBBE58C4}"/>
              </a:ext>
            </a:extLst>
          </p:cNvPr>
          <p:cNvSpPr>
            <a:spLocks noGrp="1" noChangeArrowheads="1"/>
          </p:cNvSpPr>
          <p:nvPr>
            <p:ph type="title"/>
          </p:nvPr>
        </p:nvSpPr>
        <p:spPr/>
        <p:txBody>
          <a:bodyPr/>
          <a:lstStyle/>
          <a:p>
            <a:r>
              <a:rPr lang="fr-FR" altLang="fr-FR"/>
              <a:t>Least Squares Adjustment Solution</a:t>
            </a:r>
          </a:p>
        </p:txBody>
      </p:sp>
      <p:sp>
        <p:nvSpPr>
          <p:cNvPr id="1145859" name="Rectangle 3">
            <a:extLst>
              <a:ext uri="{FF2B5EF4-FFF2-40B4-BE49-F238E27FC236}">
                <a16:creationId xmlns:a16="http://schemas.microsoft.com/office/drawing/2014/main" id="{036875C7-D19D-724C-93F0-B1AC6122FF10}"/>
              </a:ext>
            </a:extLst>
          </p:cNvPr>
          <p:cNvSpPr>
            <a:spLocks noGrp="1" noChangeArrowheads="1"/>
          </p:cNvSpPr>
          <p:nvPr>
            <p:ph type="body" sz="half" idx="1"/>
          </p:nvPr>
        </p:nvSpPr>
        <p:spPr>
          <a:xfrm>
            <a:off x="600075" y="1828800"/>
            <a:ext cx="8086725" cy="3959225"/>
          </a:xfrm>
        </p:spPr>
        <p:txBody>
          <a:bodyPr/>
          <a:lstStyle/>
          <a:p>
            <a:r>
              <a:rPr lang="fr-FR" altLang="fr-FR" sz="1800"/>
              <a:t>To « minimise » that result, one need to set the first derivative to zero, then :</a:t>
            </a:r>
          </a:p>
          <a:p>
            <a:endParaRPr lang="fr-FR" altLang="fr-FR" sz="1800"/>
          </a:p>
          <a:p>
            <a:endParaRPr lang="fr-FR" altLang="fr-FR" sz="1800"/>
          </a:p>
          <a:p>
            <a:endParaRPr lang="fr-FR" altLang="fr-FR" sz="1800"/>
          </a:p>
          <a:p>
            <a:endParaRPr lang="fr-FR" altLang="fr-FR" sz="1800"/>
          </a:p>
          <a:p>
            <a:r>
              <a:rPr lang="fr-FR" altLang="fr-FR" sz="1800"/>
              <a:t>We get the following solution :</a:t>
            </a:r>
          </a:p>
          <a:p>
            <a:endParaRPr lang="fr-FR" altLang="fr-FR" sz="1800"/>
          </a:p>
          <a:p>
            <a:endParaRPr lang="fr-FR" altLang="fr-FR" sz="1800"/>
          </a:p>
          <a:p>
            <a:endParaRPr lang="fr-FR" altLang="fr-FR" sz="1800"/>
          </a:p>
          <a:p>
            <a:endParaRPr lang="fr-FR" altLang="fr-FR" sz="1800"/>
          </a:p>
          <a:p>
            <a:r>
              <a:rPr lang="fr-FR" altLang="fr-FR" sz="1800" i="1"/>
              <a:t>Assuming that                     is positive definite !</a:t>
            </a:r>
          </a:p>
        </p:txBody>
      </p:sp>
      <p:graphicFrame>
        <p:nvGraphicFramePr>
          <p:cNvPr id="1145860" name="Object 4">
            <a:extLst>
              <a:ext uri="{FF2B5EF4-FFF2-40B4-BE49-F238E27FC236}">
                <a16:creationId xmlns:a16="http://schemas.microsoft.com/office/drawing/2014/main" id="{C313816A-02D0-1B41-8D17-937CDBF7E75E}"/>
              </a:ext>
            </a:extLst>
          </p:cNvPr>
          <p:cNvGraphicFramePr>
            <a:graphicFrameLocks noChangeAspect="1"/>
          </p:cNvGraphicFramePr>
          <p:nvPr/>
        </p:nvGraphicFramePr>
        <p:xfrm>
          <a:off x="4572000" y="2667000"/>
          <a:ext cx="2420938" cy="511175"/>
        </p:xfrm>
        <a:graphic>
          <a:graphicData uri="http://schemas.openxmlformats.org/presentationml/2006/ole">
            <mc:AlternateContent xmlns:mc="http://schemas.openxmlformats.org/markup-compatibility/2006">
              <mc:Choice xmlns:v="urn:schemas-microsoft-com:vml" Requires="v">
                <p:oleObj spid="_x0000_s1145885" name="Équation" r:id="rId3" imgW="10972800" imgH="2343150" progId="Equation.3">
                  <p:embed/>
                </p:oleObj>
              </mc:Choice>
              <mc:Fallback>
                <p:oleObj name="Équation" r:id="rId3" imgW="10972800" imgH="23431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67000"/>
                        <a:ext cx="24209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5861" name="Object 5">
            <a:extLst>
              <a:ext uri="{FF2B5EF4-FFF2-40B4-BE49-F238E27FC236}">
                <a16:creationId xmlns:a16="http://schemas.microsoft.com/office/drawing/2014/main" id="{53DB72C6-D171-344A-BF92-E74D54812430}"/>
              </a:ext>
            </a:extLst>
          </p:cNvPr>
          <p:cNvGraphicFramePr>
            <a:graphicFrameLocks noChangeAspect="1"/>
          </p:cNvGraphicFramePr>
          <p:nvPr/>
        </p:nvGraphicFramePr>
        <p:xfrm>
          <a:off x="4572000" y="3657600"/>
          <a:ext cx="2454275" cy="579438"/>
        </p:xfrm>
        <a:graphic>
          <a:graphicData uri="http://schemas.openxmlformats.org/presentationml/2006/ole">
            <mc:AlternateContent xmlns:mc="http://schemas.openxmlformats.org/markup-compatibility/2006">
              <mc:Choice xmlns:v="urn:schemas-microsoft-com:vml" Requires="v">
                <p:oleObj spid="_x0000_s1145886" name="Équation" r:id="rId5" imgW="11118850" imgH="2635250" progId="Equation.3">
                  <p:embed/>
                </p:oleObj>
              </mc:Choice>
              <mc:Fallback>
                <p:oleObj name="Équation" r:id="rId5" imgW="11118850" imgH="26352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657600"/>
                        <a:ext cx="24542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5862" name="Object 6">
            <a:extLst>
              <a:ext uri="{FF2B5EF4-FFF2-40B4-BE49-F238E27FC236}">
                <a16:creationId xmlns:a16="http://schemas.microsoft.com/office/drawing/2014/main" id="{CE964AC4-FDF2-204F-A551-74AC36B5D907}"/>
              </a:ext>
            </a:extLst>
          </p:cNvPr>
          <p:cNvGraphicFramePr>
            <a:graphicFrameLocks noChangeAspect="1"/>
          </p:cNvGraphicFramePr>
          <p:nvPr/>
        </p:nvGraphicFramePr>
        <p:xfrm>
          <a:off x="2438400" y="5181600"/>
          <a:ext cx="866775" cy="708025"/>
        </p:xfrm>
        <a:graphic>
          <a:graphicData uri="http://schemas.openxmlformats.org/presentationml/2006/ole">
            <mc:AlternateContent xmlns:mc="http://schemas.openxmlformats.org/markup-compatibility/2006">
              <mc:Choice xmlns:v="urn:schemas-microsoft-com:vml" Requires="v">
                <p:oleObj spid="_x0000_s1145887" name="Équation" r:id="rId7" imgW="3949700" imgH="3219450" progId="Equation.3">
                  <p:embed/>
                </p:oleObj>
              </mc:Choice>
              <mc:Fallback>
                <p:oleObj name="Équation" r:id="rId7" imgW="3949700" imgH="32194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181600"/>
                        <a:ext cx="86677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5863" name="Object 7">
            <a:extLst>
              <a:ext uri="{FF2B5EF4-FFF2-40B4-BE49-F238E27FC236}">
                <a16:creationId xmlns:a16="http://schemas.microsoft.com/office/drawing/2014/main" id="{E042A1EB-07AE-7C47-BF82-C077FAA4FFC2}"/>
              </a:ext>
            </a:extLst>
          </p:cNvPr>
          <p:cNvGraphicFramePr>
            <a:graphicFrameLocks noChangeAspect="1"/>
          </p:cNvGraphicFramePr>
          <p:nvPr>
            <p:ph sz="half" idx="2"/>
          </p:nvPr>
        </p:nvGraphicFramePr>
        <p:xfrm>
          <a:off x="457200" y="2487613"/>
          <a:ext cx="3565525" cy="941387"/>
        </p:xfrm>
        <a:graphic>
          <a:graphicData uri="http://schemas.openxmlformats.org/presentationml/2006/ole">
            <mc:AlternateContent xmlns:mc="http://schemas.openxmlformats.org/markup-compatibility/2006">
              <mc:Choice xmlns:v="urn:schemas-microsoft-com:vml" Requires="v">
                <p:oleObj spid="_x0000_s1145888" name="Equation" r:id="rId9" imgW="18288000" imgH="4826000" progId="Equation.3">
                  <p:embed/>
                </p:oleObj>
              </mc:Choice>
              <mc:Fallback>
                <p:oleObj name="Equation" r:id="rId9" imgW="18288000" imgH="48260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487613"/>
                        <a:ext cx="3565525"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a:extLst>
              <a:ext uri="{FF2B5EF4-FFF2-40B4-BE49-F238E27FC236}">
                <a16:creationId xmlns:a16="http://schemas.microsoft.com/office/drawing/2014/main" id="{2E8E2E72-ED42-3047-A11A-CA62BF9CE76B}"/>
              </a:ext>
            </a:extLst>
          </p:cNvPr>
          <p:cNvSpPr>
            <a:spLocks noGrp="1" noChangeArrowheads="1"/>
          </p:cNvSpPr>
          <p:nvPr>
            <p:ph type="title"/>
          </p:nvPr>
        </p:nvSpPr>
        <p:spPr/>
        <p:txBody>
          <a:bodyPr/>
          <a:lstStyle/>
          <a:p>
            <a:r>
              <a:rPr lang="en-GB" altLang="fr-FR"/>
              <a:t>Back to the levelling network …</a:t>
            </a:r>
          </a:p>
        </p:txBody>
      </p:sp>
      <p:sp>
        <p:nvSpPr>
          <p:cNvPr id="1146883" name="Rectangle 3">
            <a:extLst>
              <a:ext uri="{FF2B5EF4-FFF2-40B4-BE49-F238E27FC236}">
                <a16:creationId xmlns:a16="http://schemas.microsoft.com/office/drawing/2014/main" id="{861B3064-9408-E841-AB66-617BCEF99B84}"/>
              </a:ext>
            </a:extLst>
          </p:cNvPr>
          <p:cNvSpPr>
            <a:spLocks noGrp="1" noChangeArrowheads="1"/>
          </p:cNvSpPr>
          <p:nvPr>
            <p:ph type="body" idx="1"/>
          </p:nvPr>
        </p:nvSpPr>
        <p:spPr/>
        <p:txBody>
          <a:bodyPr/>
          <a:lstStyle/>
          <a:p>
            <a:r>
              <a:rPr lang="en-GB" altLang="fr-FR" sz="2000"/>
              <a:t>The Normal Matrix N and its inverse :</a:t>
            </a:r>
          </a:p>
          <a:p>
            <a:endParaRPr lang="en-GB" altLang="fr-FR" sz="2000"/>
          </a:p>
        </p:txBody>
      </p:sp>
      <p:graphicFrame>
        <p:nvGraphicFramePr>
          <p:cNvPr id="1146884" name="Object 4">
            <a:extLst>
              <a:ext uri="{FF2B5EF4-FFF2-40B4-BE49-F238E27FC236}">
                <a16:creationId xmlns:a16="http://schemas.microsoft.com/office/drawing/2014/main" id="{A591F520-AD44-DF49-B794-032FFFAA5459}"/>
              </a:ext>
            </a:extLst>
          </p:cNvPr>
          <p:cNvGraphicFramePr>
            <a:graphicFrameLocks noChangeAspect="1"/>
          </p:cNvGraphicFramePr>
          <p:nvPr/>
        </p:nvGraphicFramePr>
        <p:xfrm>
          <a:off x="5410200" y="1752600"/>
          <a:ext cx="1524000" cy="498475"/>
        </p:xfrm>
        <a:graphic>
          <a:graphicData uri="http://schemas.openxmlformats.org/presentationml/2006/ole">
            <mc:AlternateContent xmlns:mc="http://schemas.openxmlformats.org/markup-compatibility/2006">
              <mc:Choice xmlns:v="urn:schemas-microsoft-com:vml" Requires="v">
                <p:oleObj spid="_x0000_s1146908" name="Équation" r:id="rId3" imgW="8045450" imgH="2635250" progId="Equation.3">
                  <p:embed/>
                </p:oleObj>
              </mc:Choice>
              <mc:Fallback>
                <p:oleObj name="Équation" r:id="rId3" imgW="8045450" imgH="26352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52600"/>
                        <a:ext cx="1524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6885" name="Object 5">
            <a:extLst>
              <a:ext uri="{FF2B5EF4-FFF2-40B4-BE49-F238E27FC236}">
                <a16:creationId xmlns:a16="http://schemas.microsoft.com/office/drawing/2014/main" id="{EB923BC7-3EE2-CB4D-8724-85E1D48C8353}"/>
              </a:ext>
            </a:extLst>
          </p:cNvPr>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146909" name="Équation" r:id="rId5" imgW="1314450" imgH="2489200" progId="Equation.3">
                  <p:embed/>
                </p:oleObj>
              </mc:Choice>
              <mc:Fallback>
                <p:oleObj name="Équation" r:id="rId5" imgW="1314450" imgH="2489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6886" name="Object 6">
            <a:extLst>
              <a:ext uri="{FF2B5EF4-FFF2-40B4-BE49-F238E27FC236}">
                <a16:creationId xmlns:a16="http://schemas.microsoft.com/office/drawing/2014/main" id="{4A4C6949-C97A-EE4F-820D-1269222455E7}"/>
              </a:ext>
            </a:extLst>
          </p:cNvPr>
          <p:cNvGraphicFramePr>
            <a:graphicFrameLocks noChangeAspect="1"/>
          </p:cNvGraphicFramePr>
          <p:nvPr/>
        </p:nvGraphicFramePr>
        <p:xfrm>
          <a:off x="1676400" y="2590800"/>
          <a:ext cx="5029200" cy="1919288"/>
        </p:xfrm>
        <a:graphic>
          <a:graphicData uri="http://schemas.openxmlformats.org/presentationml/2006/ole">
            <mc:AlternateContent xmlns:mc="http://schemas.openxmlformats.org/markup-compatibility/2006">
              <mc:Choice xmlns:v="urn:schemas-microsoft-com:vml" Requires="v">
                <p:oleObj spid="_x0000_s1146910" name="Équation" r:id="rId7" imgW="34524950" imgH="13163550" progId="Equation.3">
                  <p:embed/>
                </p:oleObj>
              </mc:Choice>
              <mc:Fallback>
                <p:oleObj name="Équation" r:id="rId7" imgW="34524950" imgH="131635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590800"/>
                        <a:ext cx="5029200" cy="191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6887" name="Object 7">
            <a:extLst>
              <a:ext uri="{FF2B5EF4-FFF2-40B4-BE49-F238E27FC236}">
                <a16:creationId xmlns:a16="http://schemas.microsoft.com/office/drawing/2014/main" id="{3BF61686-7579-F74D-BBAC-7BBAE94D9FBE}"/>
              </a:ext>
            </a:extLst>
          </p:cNvPr>
          <p:cNvGraphicFramePr>
            <a:graphicFrameLocks noChangeAspect="1"/>
          </p:cNvGraphicFramePr>
          <p:nvPr/>
        </p:nvGraphicFramePr>
        <p:xfrm>
          <a:off x="3352800" y="4876800"/>
          <a:ext cx="2438400" cy="1127125"/>
        </p:xfrm>
        <a:graphic>
          <a:graphicData uri="http://schemas.openxmlformats.org/presentationml/2006/ole">
            <mc:AlternateContent xmlns:mc="http://schemas.openxmlformats.org/markup-compatibility/2006">
              <mc:Choice xmlns:v="urn:schemas-microsoft-com:vml" Requires="v">
                <p:oleObj spid="_x0000_s1146911" name="Équation" r:id="rId9" imgW="11410950" imgH="5264150" progId="Equation.3">
                  <p:embed/>
                </p:oleObj>
              </mc:Choice>
              <mc:Fallback>
                <p:oleObj name="Équation" r:id="rId9" imgW="11410950" imgH="526415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4876800"/>
                        <a:ext cx="2438400"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4594" name="Rectangle 2">
            <a:extLst>
              <a:ext uri="{FF2B5EF4-FFF2-40B4-BE49-F238E27FC236}">
                <a16:creationId xmlns:a16="http://schemas.microsoft.com/office/drawing/2014/main" id="{9A87E059-BAB5-924E-81C0-1E1DF2DF4399}"/>
              </a:ext>
            </a:extLst>
          </p:cNvPr>
          <p:cNvSpPr>
            <a:spLocks noGrp="1" noChangeArrowheads="1"/>
          </p:cNvSpPr>
          <p:nvPr>
            <p:ph type="title"/>
          </p:nvPr>
        </p:nvSpPr>
        <p:spPr>
          <a:xfrm>
            <a:off x="685800" y="685800"/>
            <a:ext cx="8097838" cy="900113"/>
          </a:xfrm>
        </p:spPr>
        <p:txBody>
          <a:bodyPr/>
          <a:lstStyle/>
          <a:p>
            <a:r>
              <a:rPr lang="fr-FR" altLang="fr-FR"/>
              <a:t>« One measure is not a measure »</a:t>
            </a:r>
          </a:p>
        </p:txBody>
      </p:sp>
      <p:sp>
        <p:nvSpPr>
          <p:cNvPr id="1134595" name="Rectangle 3">
            <a:extLst>
              <a:ext uri="{FF2B5EF4-FFF2-40B4-BE49-F238E27FC236}">
                <a16:creationId xmlns:a16="http://schemas.microsoft.com/office/drawing/2014/main" id="{3767A485-6895-E54B-ADF8-0F599BC3DBF0}"/>
              </a:ext>
            </a:extLst>
          </p:cNvPr>
          <p:cNvSpPr>
            <a:spLocks noGrp="1" noChangeArrowheads="1"/>
          </p:cNvSpPr>
          <p:nvPr>
            <p:ph type="body" idx="1"/>
          </p:nvPr>
        </p:nvSpPr>
        <p:spPr>
          <a:xfrm>
            <a:off x="762000" y="1371600"/>
            <a:ext cx="7696200" cy="4724400"/>
          </a:xfrm>
        </p:spPr>
        <p:txBody>
          <a:bodyPr/>
          <a:lstStyle/>
          <a:p>
            <a:pPr>
              <a:lnSpc>
                <a:spcPct val="90000"/>
              </a:lnSpc>
            </a:pPr>
            <a:r>
              <a:rPr lang="en-GB" altLang="fr-FR"/>
              <a:t>Good practice in surveying leads to perform more measurements than necessary ! Those extra measurements help to provide effective control on the results.</a:t>
            </a:r>
          </a:p>
          <a:p>
            <a:pPr>
              <a:lnSpc>
                <a:spcPct val="90000"/>
              </a:lnSpc>
            </a:pPr>
            <a:endParaRPr lang="en-GB" altLang="fr-FR"/>
          </a:p>
          <a:p>
            <a:pPr lvl="3">
              <a:lnSpc>
                <a:spcPct val="90000"/>
              </a:lnSpc>
            </a:pPr>
            <a:r>
              <a:rPr lang="en-GB" altLang="fr-FR" i="1"/>
              <a:t>Distance measurements back and forward (traverse network)</a:t>
            </a:r>
          </a:p>
          <a:p>
            <a:pPr lvl="3">
              <a:lnSpc>
                <a:spcPct val="90000"/>
              </a:lnSpc>
            </a:pPr>
            <a:r>
              <a:rPr lang="en-GB" altLang="fr-FR" i="1"/>
              <a:t>Measuring the 3 angles of a triangle ( the sum must be 180 degrees)</a:t>
            </a:r>
          </a:p>
          <a:p>
            <a:pPr lvl="3">
              <a:lnSpc>
                <a:spcPct val="90000"/>
              </a:lnSpc>
            </a:pPr>
            <a:r>
              <a:rPr lang="en-GB" altLang="fr-FR" i="1"/>
              <a:t>Levelling loops (the sum must be zero)</a:t>
            </a:r>
          </a:p>
          <a:p>
            <a:pPr lvl="3">
              <a:lnSpc>
                <a:spcPct val="90000"/>
              </a:lnSpc>
            </a:pPr>
            <a:r>
              <a:rPr lang="en-GB" altLang="fr-FR" i="1"/>
              <a:t>Left and right side telescope measurements (to check the effect of small misalignments of mechanical components of a Total Station into the measurements)</a:t>
            </a:r>
          </a:p>
          <a:p>
            <a:pPr lvl="1">
              <a:lnSpc>
                <a:spcPct val="90000"/>
              </a:lnSpc>
            </a:pPr>
            <a:endParaRPr lang="en-GB" altLang="fr-FR" sz="1800"/>
          </a:p>
          <a:p>
            <a:pPr>
              <a:lnSpc>
                <a:spcPct val="90000"/>
              </a:lnSpc>
            </a:pPr>
            <a:r>
              <a:rPr lang="en-GB" altLang="fr-FR"/>
              <a:t>Those “extra” measurements aim to :</a:t>
            </a:r>
          </a:p>
          <a:p>
            <a:pPr>
              <a:lnSpc>
                <a:spcPct val="90000"/>
              </a:lnSpc>
            </a:pPr>
            <a:endParaRPr lang="en-GB" altLang="fr-FR"/>
          </a:p>
          <a:p>
            <a:pPr lvl="3">
              <a:lnSpc>
                <a:spcPct val="90000"/>
              </a:lnSpc>
            </a:pPr>
            <a:r>
              <a:rPr lang="en-GB" altLang="fr-FR"/>
              <a:t>Detect outliers in the observations (gross errors)</a:t>
            </a:r>
          </a:p>
          <a:p>
            <a:pPr lvl="3">
              <a:lnSpc>
                <a:spcPct val="90000"/>
              </a:lnSpc>
            </a:pPr>
            <a:r>
              <a:rPr lang="en-GB" altLang="fr-FR"/>
              <a:t>Check other measurements.</a:t>
            </a:r>
          </a:p>
          <a:p>
            <a:pPr lvl="3">
              <a:lnSpc>
                <a:spcPct val="90000"/>
              </a:lnSpc>
            </a:pPr>
            <a:r>
              <a:rPr lang="en-GB" altLang="fr-FR"/>
              <a:t>Provide consolidated results (best estimate)</a:t>
            </a:r>
          </a:p>
          <a:p>
            <a:pPr lvl="3">
              <a:lnSpc>
                <a:spcPct val="90000"/>
              </a:lnSpc>
            </a:pPr>
            <a:r>
              <a:rPr lang="en-GB" altLang="fr-FR"/>
              <a:t>Judge of QUALITY = Precision + Reliability</a:t>
            </a:r>
            <a:endParaRPr lang="en-GB" altLang="fr-FR">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animEffect transition="in" filter="dissolve">
                                      <p:cBhvr>
                                        <p:cTn id="7" dur="500"/>
                                        <p:tgtEl>
                                          <p:spTgt spid="11345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34595">
                                            <p:txEl>
                                              <p:pRg st="2" end="2"/>
                                            </p:txEl>
                                          </p:spTgt>
                                        </p:tgtEl>
                                        <p:attrNameLst>
                                          <p:attrName>style.visibility</p:attrName>
                                        </p:attrNameLst>
                                      </p:cBhvr>
                                      <p:to>
                                        <p:strVal val="visible"/>
                                      </p:to>
                                    </p:set>
                                    <p:animEffect transition="in" filter="dissolve">
                                      <p:cBhvr>
                                        <p:cTn id="10" dur="500"/>
                                        <p:tgtEl>
                                          <p:spTgt spid="113459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34595">
                                            <p:txEl>
                                              <p:pRg st="3" end="3"/>
                                            </p:txEl>
                                          </p:spTgt>
                                        </p:tgtEl>
                                        <p:attrNameLst>
                                          <p:attrName>style.visibility</p:attrName>
                                        </p:attrNameLst>
                                      </p:cBhvr>
                                      <p:to>
                                        <p:strVal val="visible"/>
                                      </p:to>
                                    </p:set>
                                    <p:animEffect transition="in" filter="dissolve">
                                      <p:cBhvr>
                                        <p:cTn id="13" dur="500"/>
                                        <p:tgtEl>
                                          <p:spTgt spid="1134595">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34595">
                                            <p:txEl>
                                              <p:pRg st="4" end="4"/>
                                            </p:txEl>
                                          </p:spTgt>
                                        </p:tgtEl>
                                        <p:attrNameLst>
                                          <p:attrName>style.visibility</p:attrName>
                                        </p:attrNameLst>
                                      </p:cBhvr>
                                      <p:to>
                                        <p:strVal val="visible"/>
                                      </p:to>
                                    </p:set>
                                    <p:animEffect transition="in" filter="dissolve">
                                      <p:cBhvr>
                                        <p:cTn id="16" dur="500"/>
                                        <p:tgtEl>
                                          <p:spTgt spid="1134595">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34595">
                                            <p:txEl>
                                              <p:pRg st="5" end="5"/>
                                            </p:txEl>
                                          </p:spTgt>
                                        </p:tgtEl>
                                        <p:attrNameLst>
                                          <p:attrName>style.visibility</p:attrName>
                                        </p:attrNameLst>
                                      </p:cBhvr>
                                      <p:to>
                                        <p:strVal val="visible"/>
                                      </p:to>
                                    </p:set>
                                    <p:animEffect transition="in" filter="dissolve">
                                      <p:cBhvr>
                                        <p:cTn id="19" dur="500"/>
                                        <p:tgtEl>
                                          <p:spTgt spid="1134595">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34595">
                                            <p:txEl>
                                              <p:pRg st="7" end="7"/>
                                            </p:txEl>
                                          </p:spTgt>
                                        </p:tgtEl>
                                        <p:attrNameLst>
                                          <p:attrName>style.visibility</p:attrName>
                                        </p:attrNameLst>
                                      </p:cBhvr>
                                      <p:to>
                                        <p:strVal val="visible"/>
                                      </p:to>
                                    </p:set>
                                    <p:animEffect transition="in" filter="dissolve">
                                      <p:cBhvr>
                                        <p:cTn id="24" dur="500"/>
                                        <p:tgtEl>
                                          <p:spTgt spid="1134595">
                                            <p:txEl>
                                              <p:pRg st="7" end="7"/>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34595">
                                            <p:txEl>
                                              <p:pRg st="9" end="9"/>
                                            </p:txEl>
                                          </p:spTgt>
                                        </p:tgtEl>
                                        <p:attrNameLst>
                                          <p:attrName>style.visibility</p:attrName>
                                        </p:attrNameLst>
                                      </p:cBhvr>
                                      <p:to>
                                        <p:strVal val="visible"/>
                                      </p:to>
                                    </p:set>
                                    <p:animEffect transition="in" filter="dissolve">
                                      <p:cBhvr>
                                        <p:cTn id="27" dur="500"/>
                                        <p:tgtEl>
                                          <p:spTgt spid="1134595">
                                            <p:txEl>
                                              <p:pRg st="9" end="9"/>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34595">
                                            <p:txEl>
                                              <p:pRg st="10" end="10"/>
                                            </p:txEl>
                                          </p:spTgt>
                                        </p:tgtEl>
                                        <p:attrNameLst>
                                          <p:attrName>style.visibility</p:attrName>
                                        </p:attrNameLst>
                                      </p:cBhvr>
                                      <p:to>
                                        <p:strVal val="visible"/>
                                      </p:to>
                                    </p:set>
                                    <p:animEffect transition="in" filter="dissolve">
                                      <p:cBhvr>
                                        <p:cTn id="30" dur="500"/>
                                        <p:tgtEl>
                                          <p:spTgt spid="1134595">
                                            <p:txEl>
                                              <p:pRg st="10" end="1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34595">
                                            <p:txEl>
                                              <p:pRg st="11" end="11"/>
                                            </p:txEl>
                                          </p:spTgt>
                                        </p:tgtEl>
                                        <p:attrNameLst>
                                          <p:attrName>style.visibility</p:attrName>
                                        </p:attrNameLst>
                                      </p:cBhvr>
                                      <p:to>
                                        <p:strVal val="visible"/>
                                      </p:to>
                                    </p:set>
                                    <p:animEffect transition="in" filter="dissolve">
                                      <p:cBhvr>
                                        <p:cTn id="33" dur="500"/>
                                        <p:tgtEl>
                                          <p:spTgt spid="1134595">
                                            <p:txEl>
                                              <p:pRg st="11" end="11"/>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34595">
                                            <p:txEl>
                                              <p:pRg st="12" end="12"/>
                                            </p:txEl>
                                          </p:spTgt>
                                        </p:tgtEl>
                                        <p:attrNameLst>
                                          <p:attrName>style.visibility</p:attrName>
                                        </p:attrNameLst>
                                      </p:cBhvr>
                                      <p:to>
                                        <p:strVal val="visible"/>
                                      </p:to>
                                    </p:set>
                                    <p:animEffect transition="in" filter="dissolve">
                                      <p:cBhvr>
                                        <p:cTn id="36" dur="500"/>
                                        <p:tgtEl>
                                          <p:spTgt spid="11345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a:extLst>
              <a:ext uri="{FF2B5EF4-FFF2-40B4-BE49-F238E27FC236}">
                <a16:creationId xmlns:a16="http://schemas.microsoft.com/office/drawing/2014/main" id="{F2A773B3-44D8-F346-864E-9759A95216AB}"/>
              </a:ext>
            </a:extLst>
          </p:cNvPr>
          <p:cNvSpPr>
            <a:spLocks noGrp="1" noChangeArrowheads="1"/>
          </p:cNvSpPr>
          <p:nvPr>
            <p:ph type="title"/>
          </p:nvPr>
        </p:nvSpPr>
        <p:spPr/>
        <p:txBody>
          <a:bodyPr/>
          <a:lstStyle/>
          <a:p>
            <a:r>
              <a:rPr lang="en-GB" altLang="fr-FR"/>
              <a:t>Back to the levelling network …</a:t>
            </a:r>
            <a:endParaRPr lang="fr-FR" altLang="fr-FR"/>
          </a:p>
        </p:txBody>
      </p:sp>
      <p:sp>
        <p:nvSpPr>
          <p:cNvPr id="1147907" name="Rectangle 3">
            <a:extLst>
              <a:ext uri="{FF2B5EF4-FFF2-40B4-BE49-F238E27FC236}">
                <a16:creationId xmlns:a16="http://schemas.microsoft.com/office/drawing/2014/main" id="{1E897B38-7818-7A49-B29A-1521D0DB6487}"/>
              </a:ext>
            </a:extLst>
          </p:cNvPr>
          <p:cNvSpPr>
            <a:spLocks noGrp="1" noChangeArrowheads="1"/>
          </p:cNvSpPr>
          <p:nvPr>
            <p:ph type="body" idx="1"/>
          </p:nvPr>
        </p:nvSpPr>
        <p:spPr/>
        <p:txBody>
          <a:bodyPr/>
          <a:lstStyle/>
          <a:p>
            <a:r>
              <a:rPr lang="fr-FR" altLang="fr-FR" sz="2000"/>
              <a:t>The solution is given by :</a:t>
            </a:r>
          </a:p>
        </p:txBody>
      </p:sp>
      <p:graphicFrame>
        <p:nvGraphicFramePr>
          <p:cNvPr id="1147908" name="Object 4">
            <a:extLst>
              <a:ext uri="{FF2B5EF4-FFF2-40B4-BE49-F238E27FC236}">
                <a16:creationId xmlns:a16="http://schemas.microsoft.com/office/drawing/2014/main" id="{FB4A8432-8C9D-3B4A-B0D4-3A26B3A8F26B}"/>
              </a:ext>
            </a:extLst>
          </p:cNvPr>
          <p:cNvGraphicFramePr>
            <a:graphicFrameLocks noChangeAspect="1"/>
          </p:cNvGraphicFramePr>
          <p:nvPr/>
        </p:nvGraphicFramePr>
        <p:xfrm>
          <a:off x="3962400" y="1676400"/>
          <a:ext cx="2454275" cy="579438"/>
        </p:xfrm>
        <a:graphic>
          <a:graphicData uri="http://schemas.openxmlformats.org/presentationml/2006/ole">
            <mc:AlternateContent xmlns:mc="http://schemas.openxmlformats.org/markup-compatibility/2006">
              <mc:Choice xmlns:v="urn:schemas-microsoft-com:vml" Requires="v">
                <p:oleObj spid="_x0000_s1147920" name="Équation" r:id="rId3" imgW="11118850" imgH="2635250" progId="Equation.3">
                  <p:embed/>
                </p:oleObj>
              </mc:Choice>
              <mc:Fallback>
                <p:oleObj name="Équation" r:id="rId3" imgW="11118850" imgH="26352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76400"/>
                        <a:ext cx="24542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909" name="Object 5">
            <a:extLst>
              <a:ext uri="{FF2B5EF4-FFF2-40B4-BE49-F238E27FC236}">
                <a16:creationId xmlns:a16="http://schemas.microsoft.com/office/drawing/2014/main" id="{1FE7AFC3-EA05-B64F-B748-C25CC157740B}"/>
              </a:ext>
            </a:extLst>
          </p:cNvPr>
          <p:cNvGraphicFramePr>
            <a:graphicFrameLocks noChangeAspect="1"/>
          </p:cNvGraphicFramePr>
          <p:nvPr/>
        </p:nvGraphicFramePr>
        <p:xfrm>
          <a:off x="990600" y="2743200"/>
          <a:ext cx="7162800" cy="2414588"/>
        </p:xfrm>
        <a:graphic>
          <a:graphicData uri="http://schemas.openxmlformats.org/presentationml/2006/ole">
            <mc:AlternateContent xmlns:mc="http://schemas.openxmlformats.org/markup-compatibility/2006">
              <mc:Choice xmlns:v="urn:schemas-microsoft-com:vml" Requires="v">
                <p:oleObj spid="_x0000_s1147921" name="Équation" r:id="rId5" imgW="39058850" imgH="13163550" progId="Equation.3">
                  <p:embed/>
                </p:oleObj>
              </mc:Choice>
              <mc:Fallback>
                <p:oleObj name="Équation" r:id="rId5" imgW="39058850" imgH="131635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43200"/>
                        <a:ext cx="7162800" cy="241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a:extLst>
              <a:ext uri="{FF2B5EF4-FFF2-40B4-BE49-F238E27FC236}">
                <a16:creationId xmlns:a16="http://schemas.microsoft.com/office/drawing/2014/main" id="{D7FB468C-6099-4C49-9A4D-92D129B0FBDE}"/>
              </a:ext>
            </a:extLst>
          </p:cNvPr>
          <p:cNvSpPr>
            <a:spLocks noGrp="1" noChangeArrowheads="1"/>
          </p:cNvSpPr>
          <p:nvPr>
            <p:ph type="title"/>
          </p:nvPr>
        </p:nvSpPr>
        <p:spPr/>
        <p:txBody>
          <a:bodyPr/>
          <a:lstStyle/>
          <a:p>
            <a:r>
              <a:rPr lang="en-GB" altLang="fr-FR"/>
              <a:t>Adjusted observations and corrections …</a:t>
            </a:r>
          </a:p>
        </p:txBody>
      </p:sp>
      <p:sp>
        <p:nvSpPr>
          <p:cNvPr id="1148931" name="Rectangle 3">
            <a:extLst>
              <a:ext uri="{FF2B5EF4-FFF2-40B4-BE49-F238E27FC236}">
                <a16:creationId xmlns:a16="http://schemas.microsoft.com/office/drawing/2014/main" id="{BB9EAFE7-C6DE-2541-A720-D30FBC5A6933}"/>
              </a:ext>
            </a:extLst>
          </p:cNvPr>
          <p:cNvSpPr>
            <a:spLocks noGrp="1" noChangeArrowheads="1"/>
          </p:cNvSpPr>
          <p:nvPr>
            <p:ph type="body" idx="1"/>
          </p:nvPr>
        </p:nvSpPr>
        <p:spPr/>
        <p:txBody>
          <a:bodyPr/>
          <a:lstStyle/>
          <a:p>
            <a:r>
              <a:rPr lang="en-GB" altLang="fr-FR" sz="2000"/>
              <a:t>The adjusted observations are obtained by :</a:t>
            </a:r>
          </a:p>
          <a:p>
            <a:endParaRPr lang="en-GB" altLang="fr-FR"/>
          </a:p>
          <a:p>
            <a:endParaRPr lang="en-GB" altLang="fr-FR"/>
          </a:p>
          <a:p>
            <a:endParaRPr lang="en-GB" altLang="fr-FR"/>
          </a:p>
          <a:p>
            <a:r>
              <a:rPr lang="en-GB" altLang="fr-FR" sz="2000"/>
              <a:t>The corrections by :</a:t>
            </a:r>
          </a:p>
          <a:p>
            <a:endParaRPr lang="en-GB" altLang="fr-FR"/>
          </a:p>
        </p:txBody>
      </p:sp>
      <p:graphicFrame>
        <p:nvGraphicFramePr>
          <p:cNvPr id="1148932" name="Object 4">
            <a:extLst>
              <a:ext uri="{FF2B5EF4-FFF2-40B4-BE49-F238E27FC236}">
                <a16:creationId xmlns:a16="http://schemas.microsoft.com/office/drawing/2014/main" id="{066835AC-22B6-E042-B8A5-26396BEC7249}"/>
              </a:ext>
            </a:extLst>
          </p:cNvPr>
          <p:cNvGraphicFramePr>
            <a:graphicFrameLocks noChangeAspect="1"/>
          </p:cNvGraphicFramePr>
          <p:nvPr/>
        </p:nvGraphicFramePr>
        <p:xfrm>
          <a:off x="6248400" y="1676400"/>
          <a:ext cx="1611313" cy="542925"/>
        </p:xfrm>
        <a:graphic>
          <a:graphicData uri="http://schemas.openxmlformats.org/presentationml/2006/ole">
            <mc:AlternateContent xmlns:mc="http://schemas.openxmlformats.org/markup-compatibility/2006">
              <mc:Choice xmlns:v="urn:schemas-microsoft-com:vml" Requires="v">
                <p:oleObj spid="_x0000_s1148944" name="Équation" r:id="rId3" imgW="7315200" imgH="2489200" progId="Equation.3">
                  <p:embed/>
                </p:oleObj>
              </mc:Choice>
              <mc:Fallback>
                <p:oleObj name="Équation" r:id="rId3" imgW="7315200" imgH="2489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1611313"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8933" name="Object 5">
            <a:extLst>
              <a:ext uri="{FF2B5EF4-FFF2-40B4-BE49-F238E27FC236}">
                <a16:creationId xmlns:a16="http://schemas.microsoft.com/office/drawing/2014/main" id="{FCBB3DD2-B1A8-B24F-96CF-2CA901D99C95}"/>
              </a:ext>
            </a:extLst>
          </p:cNvPr>
          <p:cNvGraphicFramePr>
            <a:graphicFrameLocks noChangeAspect="1"/>
          </p:cNvGraphicFramePr>
          <p:nvPr/>
        </p:nvGraphicFramePr>
        <p:xfrm>
          <a:off x="3352800" y="2886075"/>
          <a:ext cx="1352550" cy="542925"/>
        </p:xfrm>
        <a:graphic>
          <a:graphicData uri="http://schemas.openxmlformats.org/presentationml/2006/ole">
            <mc:AlternateContent xmlns:mc="http://schemas.openxmlformats.org/markup-compatibility/2006">
              <mc:Choice xmlns:v="urn:schemas-microsoft-com:vml" Requires="v">
                <p:oleObj spid="_x0000_s1148945" name="Équation" r:id="rId5" imgW="6146800" imgH="2489200" progId="Equation.3">
                  <p:embed/>
                </p:oleObj>
              </mc:Choice>
              <mc:Fallback>
                <p:oleObj name="Équation" r:id="rId5" imgW="6146800" imgH="2489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886075"/>
                        <a:ext cx="13525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a:extLst>
              <a:ext uri="{FF2B5EF4-FFF2-40B4-BE49-F238E27FC236}">
                <a16:creationId xmlns:a16="http://schemas.microsoft.com/office/drawing/2014/main" id="{5D7004AA-C5D9-0448-9A2C-B5726D260B75}"/>
              </a:ext>
            </a:extLst>
          </p:cNvPr>
          <p:cNvSpPr>
            <a:spLocks noChangeArrowheads="1"/>
          </p:cNvSpPr>
          <p:nvPr/>
        </p:nvSpPr>
        <p:spPr bwMode="auto">
          <a:xfrm>
            <a:off x="1295400" y="6096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0"/>
              </a:spcBef>
              <a:defRPr sz="2600" b="1">
                <a:solidFill>
                  <a:schemeClr val="tx2"/>
                </a:solidFill>
                <a:latin typeface="Arial" panose="020B0604020202020204" pitchFamily="34" charset="0"/>
              </a:defRPr>
            </a:lvl1pPr>
            <a:lvl2pPr algn="l">
              <a:spcBef>
                <a:spcPct val="0"/>
              </a:spcBef>
              <a:defRPr sz="2600" b="1">
                <a:solidFill>
                  <a:schemeClr val="tx2"/>
                </a:solidFill>
                <a:latin typeface="Arial" panose="020B0604020202020204" pitchFamily="34" charset="0"/>
              </a:defRPr>
            </a:lvl2pPr>
            <a:lvl3pPr algn="l">
              <a:spcBef>
                <a:spcPct val="0"/>
              </a:spcBef>
              <a:defRPr sz="2600" b="1">
                <a:solidFill>
                  <a:schemeClr val="tx2"/>
                </a:solidFill>
                <a:latin typeface="Arial" panose="020B0604020202020204" pitchFamily="34" charset="0"/>
              </a:defRPr>
            </a:lvl3pPr>
            <a:lvl4pPr algn="l">
              <a:spcBef>
                <a:spcPct val="0"/>
              </a:spcBef>
              <a:defRPr sz="2600" b="1">
                <a:solidFill>
                  <a:schemeClr val="tx2"/>
                </a:solidFill>
                <a:latin typeface="Arial" panose="020B0604020202020204" pitchFamily="34" charset="0"/>
              </a:defRPr>
            </a:lvl4pPr>
            <a:lvl5pPr algn="l">
              <a:spcBef>
                <a:spcPct val="0"/>
              </a:spcBef>
              <a:defRPr sz="2600" b="1">
                <a:solidFill>
                  <a:schemeClr val="tx2"/>
                </a:solidFill>
                <a:latin typeface="Arial" panose="020B0604020202020204" pitchFamily="34" charset="0"/>
              </a:defRPr>
            </a:lvl5pPr>
            <a:lvl6pPr marL="457200" eaLnBrk="0" fontAlgn="base" hangingPunct="0">
              <a:spcBef>
                <a:spcPct val="0"/>
              </a:spcBef>
              <a:spcAft>
                <a:spcPct val="0"/>
              </a:spcAft>
              <a:defRPr sz="2600" b="1">
                <a:solidFill>
                  <a:schemeClr val="tx2"/>
                </a:solidFill>
                <a:latin typeface="Arial" panose="020B0604020202020204" pitchFamily="34" charset="0"/>
              </a:defRPr>
            </a:lvl6pPr>
            <a:lvl7pPr marL="914400" eaLnBrk="0" fontAlgn="base" hangingPunct="0">
              <a:spcBef>
                <a:spcPct val="0"/>
              </a:spcBef>
              <a:spcAft>
                <a:spcPct val="0"/>
              </a:spcAft>
              <a:defRPr sz="2600" b="1">
                <a:solidFill>
                  <a:schemeClr val="tx2"/>
                </a:solidFill>
                <a:latin typeface="Arial" panose="020B0604020202020204" pitchFamily="34" charset="0"/>
              </a:defRPr>
            </a:lvl7pPr>
            <a:lvl8pPr marL="1371600" eaLnBrk="0" fontAlgn="base" hangingPunct="0">
              <a:spcBef>
                <a:spcPct val="0"/>
              </a:spcBef>
              <a:spcAft>
                <a:spcPct val="0"/>
              </a:spcAft>
              <a:defRPr sz="2600" b="1">
                <a:solidFill>
                  <a:schemeClr val="tx2"/>
                </a:solidFill>
                <a:latin typeface="Arial" panose="020B0604020202020204" pitchFamily="34" charset="0"/>
              </a:defRPr>
            </a:lvl8pPr>
            <a:lvl9pPr marL="1828800" eaLnBrk="0" fontAlgn="base" hangingPunct="0">
              <a:spcBef>
                <a:spcPct val="0"/>
              </a:spcBef>
              <a:spcAft>
                <a:spcPct val="0"/>
              </a:spcAft>
              <a:defRPr sz="2600" b="1">
                <a:solidFill>
                  <a:schemeClr val="tx2"/>
                </a:solidFill>
                <a:latin typeface="Arial" panose="020B0604020202020204" pitchFamily="34" charset="0"/>
              </a:defRPr>
            </a:lvl9pPr>
          </a:lstStyle>
          <a:p>
            <a:r>
              <a:rPr lang="en-GB" altLang="fr-FR" dirty="0">
                <a:solidFill>
                  <a:srgbClr val="0070C0"/>
                </a:solidFill>
              </a:rPr>
              <a:t>The Adjustment’s results for B and C</a:t>
            </a:r>
          </a:p>
        </p:txBody>
      </p:sp>
      <p:sp>
        <p:nvSpPr>
          <p:cNvPr id="1149955" name="Rectangle 3">
            <a:extLst>
              <a:ext uri="{FF2B5EF4-FFF2-40B4-BE49-F238E27FC236}">
                <a16:creationId xmlns:a16="http://schemas.microsoft.com/office/drawing/2014/main" id="{C031A181-8C80-3147-809B-7CF658C5836B}"/>
              </a:ext>
            </a:extLst>
          </p:cNvPr>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buChar char="§"/>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buChar char="§"/>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buChar char="§"/>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buChar char="§"/>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buChar char="§"/>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buChar char="§"/>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buChar char="§"/>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buChar char="§"/>
              <a:defRPr sz="1200">
                <a:solidFill>
                  <a:schemeClr val="bg2"/>
                </a:solidFill>
                <a:latin typeface="Arial" panose="020B0604020202020204" pitchFamily="34" charset="0"/>
              </a:defRPr>
            </a:lvl9pPr>
          </a:lstStyle>
          <a:p>
            <a:r>
              <a:rPr lang="fr-FR" altLang="fr-FR" sz="2000" dirty="0">
                <a:solidFill>
                  <a:srgbClr val="0070C0"/>
                </a:solidFill>
              </a:rPr>
              <a:t>B = 130.326 m.</a:t>
            </a:r>
          </a:p>
          <a:p>
            <a:r>
              <a:rPr lang="fr-FR" altLang="fr-FR" sz="2000" dirty="0">
                <a:solidFill>
                  <a:srgbClr val="0070C0"/>
                </a:solidFill>
              </a:rPr>
              <a:t>C = 138.667 m.</a:t>
            </a:r>
          </a:p>
          <a:p>
            <a:r>
              <a:rPr lang="fr-FR" altLang="fr-FR" sz="2000" u="sng" dirty="0">
                <a:solidFill>
                  <a:srgbClr val="0070C0"/>
                </a:solidFill>
              </a:rPr>
              <a:t>A = 124.180 m.</a:t>
            </a:r>
            <a:endParaRPr lang="fr-FR" altLang="fr-FR" sz="2000" dirty="0">
              <a:solidFill>
                <a:srgbClr val="0070C0"/>
              </a:solidFill>
            </a:endParaRPr>
          </a:p>
          <a:p>
            <a:endParaRPr lang="fr-FR" altLang="fr-FR" sz="2000" dirty="0"/>
          </a:p>
          <a:p>
            <a:r>
              <a:rPr lang="fr-FR" altLang="fr-FR" sz="2000" u="sng" dirty="0">
                <a:solidFill>
                  <a:schemeClr val="accent2"/>
                </a:solidFill>
              </a:rPr>
              <a:t>Corrections :</a:t>
            </a:r>
          </a:p>
          <a:p>
            <a:pPr lvl="1">
              <a:buClr>
                <a:schemeClr val="tx1"/>
              </a:buClr>
              <a:buFont typeface="Wingdings" pitchFamily="2" charset="2"/>
              <a:buNone/>
            </a:pPr>
            <a:r>
              <a:rPr lang="fr-FR" altLang="fr-FR" sz="1800" b="0" dirty="0"/>
              <a:t>v1	 	=	+  0.006</a:t>
            </a:r>
          </a:p>
          <a:p>
            <a:pPr lvl="1">
              <a:buClr>
                <a:schemeClr val="tx1"/>
              </a:buClr>
              <a:buFont typeface="Wingdings" pitchFamily="2" charset="2"/>
              <a:buNone/>
            </a:pPr>
            <a:r>
              <a:rPr lang="fr-FR" altLang="fr-FR" sz="1800" b="0" dirty="0"/>
              <a:t>v2 	= 	+  0.001</a:t>
            </a:r>
          </a:p>
          <a:p>
            <a:pPr lvl="1">
              <a:buClr>
                <a:schemeClr val="tx1"/>
              </a:buClr>
              <a:buFont typeface="Wingdings" pitchFamily="2" charset="2"/>
              <a:buNone/>
            </a:pPr>
            <a:r>
              <a:rPr lang="fr-FR" altLang="fr-FR" sz="1800" b="0" dirty="0"/>
              <a:t>v3 	= 	-  0.007</a:t>
            </a:r>
          </a:p>
          <a:p>
            <a:pPr lvl="1">
              <a:buClr>
                <a:schemeClr val="tx1"/>
              </a:buClr>
              <a:buFont typeface="Wingdings" pitchFamily="2" charset="2"/>
              <a:buNone/>
            </a:pPr>
            <a:r>
              <a:rPr lang="fr-FR" altLang="fr-FR" sz="1800" b="0" dirty="0"/>
              <a:t>v4 	= 	+  0.009</a:t>
            </a:r>
          </a:p>
          <a:p>
            <a:pPr lvl="1">
              <a:buClr>
                <a:schemeClr val="tx1"/>
              </a:buClr>
              <a:buFont typeface="Wingdings" pitchFamily="2" charset="2"/>
              <a:buNone/>
            </a:pPr>
            <a:r>
              <a:rPr lang="fr-FR" altLang="fr-FR" sz="1800" b="0" dirty="0"/>
              <a:t>v5		= 	+  0.014</a:t>
            </a:r>
          </a:p>
        </p:txBody>
      </p:sp>
      <p:graphicFrame>
        <p:nvGraphicFramePr>
          <p:cNvPr id="1149956" name="Object 4">
            <a:extLst>
              <a:ext uri="{FF2B5EF4-FFF2-40B4-BE49-F238E27FC236}">
                <a16:creationId xmlns:a16="http://schemas.microsoft.com/office/drawing/2014/main" id="{9F6DB2D9-AC88-084D-9428-1121FFC6AF5F}"/>
              </a:ext>
            </a:extLst>
          </p:cNvPr>
          <p:cNvGraphicFramePr>
            <a:graphicFrameLocks noChangeAspect="1"/>
          </p:cNvGraphicFramePr>
          <p:nvPr/>
        </p:nvGraphicFramePr>
        <p:xfrm>
          <a:off x="609600" y="2286000"/>
          <a:ext cx="3810000" cy="3571875"/>
        </p:xfrm>
        <a:graphic>
          <a:graphicData uri="http://schemas.openxmlformats.org/presentationml/2006/ole">
            <mc:AlternateContent xmlns:mc="http://schemas.openxmlformats.org/markup-compatibility/2006">
              <mc:Choice xmlns:v="urn:schemas-microsoft-com:vml" Requires="v">
                <p:oleObj spid="_x0000_s1149962" name="Bitmap Image" r:id="rId3" imgW="2495550" imgH="2336800" progId="Paint.Picture">
                  <p:embed/>
                </p:oleObj>
              </mc:Choice>
              <mc:Fallback>
                <p:oleObj name="Bitmap Image" r:id="rId3" imgW="2495550" imgH="23368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3810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a:extLst>
              <a:ext uri="{FF2B5EF4-FFF2-40B4-BE49-F238E27FC236}">
                <a16:creationId xmlns:a16="http://schemas.microsoft.com/office/drawing/2014/main" id="{7EE9C14E-BE46-2C4C-B9B3-77D3060AF103}"/>
              </a:ext>
            </a:extLst>
          </p:cNvPr>
          <p:cNvSpPr>
            <a:spLocks noGrp="1" noChangeArrowheads="1"/>
          </p:cNvSpPr>
          <p:nvPr>
            <p:ph type="title"/>
          </p:nvPr>
        </p:nvSpPr>
        <p:spPr/>
        <p:txBody>
          <a:bodyPr/>
          <a:lstStyle/>
          <a:p>
            <a:r>
              <a:rPr lang="en-GB" altLang="fr-FR"/>
              <a:t>What is the difference between those networks ?</a:t>
            </a:r>
          </a:p>
        </p:txBody>
      </p:sp>
      <p:graphicFrame>
        <p:nvGraphicFramePr>
          <p:cNvPr id="1150979" name="Object 3">
            <a:extLst>
              <a:ext uri="{FF2B5EF4-FFF2-40B4-BE49-F238E27FC236}">
                <a16:creationId xmlns:a16="http://schemas.microsoft.com/office/drawing/2014/main" id="{87F20D19-492B-004B-B99D-F8CEC479D5B9}"/>
              </a:ext>
            </a:extLst>
          </p:cNvPr>
          <p:cNvGraphicFramePr>
            <a:graphicFrameLocks noChangeAspect="1"/>
          </p:cNvGraphicFramePr>
          <p:nvPr/>
        </p:nvGraphicFramePr>
        <p:xfrm>
          <a:off x="1676400" y="1600200"/>
          <a:ext cx="2743200" cy="2578100"/>
        </p:xfrm>
        <a:graphic>
          <a:graphicData uri="http://schemas.openxmlformats.org/presentationml/2006/ole">
            <mc:AlternateContent xmlns:mc="http://schemas.openxmlformats.org/markup-compatibility/2006">
              <mc:Choice xmlns:v="urn:schemas-microsoft-com:vml" Requires="v">
                <p:oleObj spid="_x0000_s1150997" name="Bitmap Image" r:id="rId3" imgW="2489200" imgH="2336800" progId="Paint.Picture">
                  <p:embed/>
                </p:oleObj>
              </mc:Choice>
              <mc:Fallback>
                <p:oleObj name="Bitmap Image" r:id="rId3" imgW="2489200" imgH="233680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600200"/>
                        <a:ext cx="27432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0980" name="Object 4">
            <a:extLst>
              <a:ext uri="{FF2B5EF4-FFF2-40B4-BE49-F238E27FC236}">
                <a16:creationId xmlns:a16="http://schemas.microsoft.com/office/drawing/2014/main" id="{2094932B-A332-354B-893D-509ECF011E0F}"/>
              </a:ext>
            </a:extLst>
          </p:cNvPr>
          <p:cNvGraphicFramePr>
            <a:graphicFrameLocks noChangeAspect="1"/>
          </p:cNvGraphicFramePr>
          <p:nvPr/>
        </p:nvGraphicFramePr>
        <p:xfrm>
          <a:off x="5715000" y="1533525"/>
          <a:ext cx="2667000" cy="2500313"/>
        </p:xfrm>
        <a:graphic>
          <a:graphicData uri="http://schemas.openxmlformats.org/presentationml/2006/ole">
            <mc:AlternateContent xmlns:mc="http://schemas.openxmlformats.org/markup-compatibility/2006">
              <mc:Choice xmlns:v="urn:schemas-microsoft-com:vml" Requires="v">
                <p:oleObj spid="_x0000_s1150998" name="Bitmap Image" r:id="rId5" imgW="2495550" imgH="2336800" progId="Paint.Picture">
                  <p:embed/>
                </p:oleObj>
              </mc:Choice>
              <mc:Fallback>
                <p:oleObj name="Bitmap Image" r:id="rId5" imgW="2495550" imgH="2336800"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533525"/>
                        <a:ext cx="266700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0981" name="Object 5">
            <a:extLst>
              <a:ext uri="{FF2B5EF4-FFF2-40B4-BE49-F238E27FC236}">
                <a16:creationId xmlns:a16="http://schemas.microsoft.com/office/drawing/2014/main" id="{F64AB1CA-9B91-2D4C-A46D-0B60F4E62043}"/>
              </a:ext>
            </a:extLst>
          </p:cNvPr>
          <p:cNvGraphicFramePr>
            <a:graphicFrameLocks noChangeAspect="1"/>
          </p:cNvGraphicFramePr>
          <p:nvPr/>
        </p:nvGraphicFramePr>
        <p:xfrm>
          <a:off x="2590800" y="3886200"/>
          <a:ext cx="4083050" cy="2200275"/>
        </p:xfrm>
        <a:graphic>
          <a:graphicData uri="http://schemas.openxmlformats.org/presentationml/2006/ole">
            <mc:AlternateContent xmlns:mc="http://schemas.openxmlformats.org/markup-compatibility/2006">
              <mc:Choice xmlns:v="urn:schemas-microsoft-com:vml" Requires="v">
                <p:oleObj spid="_x0000_s1150999" name="Équation" r:id="rId7" imgW="24428450" imgH="13163550" progId="Equation.3">
                  <p:embed/>
                </p:oleObj>
              </mc:Choice>
              <mc:Fallback>
                <p:oleObj name="Équation" r:id="rId7" imgW="24428450" imgH="1316355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886200"/>
                        <a:ext cx="4083050" cy="220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50981"/>
                                        </p:tgtEl>
                                        <p:attrNameLst>
                                          <p:attrName>style.visibility</p:attrName>
                                        </p:attrNameLst>
                                      </p:cBhvr>
                                      <p:to>
                                        <p:strVal val="visible"/>
                                      </p:to>
                                    </p:set>
                                    <p:animEffect transition="in" filter="dissolve">
                                      <p:cBhvr>
                                        <p:cTn id="7" dur="500"/>
                                        <p:tgtEl>
                                          <p:spTgt spid="1150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50979"/>
                                        </p:tgtEl>
                                        <p:attrNameLst>
                                          <p:attrName>style.visibility</p:attrName>
                                        </p:attrNameLst>
                                      </p:cBhvr>
                                      <p:to>
                                        <p:strVal val="visible"/>
                                      </p:to>
                                    </p:set>
                                    <p:animEffect transition="in" filter="dissolve">
                                      <p:cBhvr>
                                        <p:cTn id="12" dur="500"/>
                                        <p:tgtEl>
                                          <p:spTgt spid="1150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50980"/>
                                        </p:tgtEl>
                                        <p:attrNameLst>
                                          <p:attrName>style.visibility</p:attrName>
                                        </p:attrNameLst>
                                      </p:cBhvr>
                                      <p:to>
                                        <p:strVal val="visible"/>
                                      </p:to>
                                    </p:set>
                                    <p:animEffect transition="in" filter="dissolve">
                                      <p:cBhvr>
                                        <p:cTn id="17" dur="500"/>
                                        <p:tgtEl>
                                          <p:spTgt spid="1150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2002" name="Rectangle 2">
            <a:extLst>
              <a:ext uri="{FF2B5EF4-FFF2-40B4-BE49-F238E27FC236}">
                <a16:creationId xmlns:a16="http://schemas.microsoft.com/office/drawing/2014/main" id="{35F02BF4-6FC7-B845-98B3-F6186ADF6387}"/>
              </a:ext>
            </a:extLst>
          </p:cNvPr>
          <p:cNvSpPr>
            <a:spLocks noGrp="1" noChangeArrowheads="1"/>
          </p:cNvSpPr>
          <p:nvPr>
            <p:ph type="title"/>
          </p:nvPr>
        </p:nvSpPr>
        <p:spPr>
          <a:xfrm>
            <a:off x="804863" y="719138"/>
            <a:ext cx="7150100" cy="900112"/>
          </a:xfrm>
        </p:spPr>
        <p:txBody>
          <a:bodyPr/>
          <a:lstStyle/>
          <a:p>
            <a:r>
              <a:rPr lang="fr-FR" altLang="fr-FR"/>
              <a:t>The Stochastical Model …</a:t>
            </a:r>
          </a:p>
        </p:txBody>
      </p:sp>
      <p:sp>
        <p:nvSpPr>
          <p:cNvPr id="1152003" name="Rectangle 3">
            <a:extLst>
              <a:ext uri="{FF2B5EF4-FFF2-40B4-BE49-F238E27FC236}">
                <a16:creationId xmlns:a16="http://schemas.microsoft.com/office/drawing/2014/main" id="{05E6A05D-3F16-324D-96F8-64BE7235C2AF}"/>
              </a:ext>
            </a:extLst>
          </p:cNvPr>
          <p:cNvSpPr>
            <a:spLocks noGrp="1" noChangeArrowheads="1"/>
          </p:cNvSpPr>
          <p:nvPr>
            <p:ph type="body" idx="1"/>
          </p:nvPr>
        </p:nvSpPr>
        <p:spPr/>
        <p:txBody>
          <a:bodyPr/>
          <a:lstStyle/>
          <a:p>
            <a:r>
              <a:rPr lang="en-GB" altLang="fr-FR" sz="1800" dirty="0"/>
              <a:t>The idea is to integrate the information about the accuracy of the measurements -  </a:t>
            </a:r>
            <a:r>
              <a:rPr lang="en-GB" altLang="fr-FR" sz="1800" dirty="0">
                <a:solidFill>
                  <a:schemeClr val="folHlink"/>
                </a:solidFill>
              </a:rPr>
              <a:t>a priori</a:t>
            </a:r>
            <a:r>
              <a:rPr lang="en-GB" altLang="fr-FR" sz="1800" dirty="0"/>
              <a:t>.</a:t>
            </a:r>
          </a:p>
          <a:p>
            <a:r>
              <a:rPr lang="en-GB" altLang="fr-FR" sz="1800" dirty="0"/>
              <a:t>One can speak about an entire definite </a:t>
            </a:r>
            <a:r>
              <a:rPr lang="en-GB" altLang="fr-FR" sz="1800" dirty="0" err="1"/>
              <a:t>stochastical</a:t>
            </a:r>
            <a:r>
              <a:rPr lang="en-GB" altLang="fr-FR" sz="1800" dirty="0"/>
              <a:t> model by the standard deviation of the observations estimated a priori.</a:t>
            </a:r>
          </a:p>
          <a:p>
            <a:r>
              <a:rPr lang="en-GB" altLang="fr-FR" sz="1800" dirty="0"/>
              <a:t>That means we have to take into account all the factors … and not only the manufacturer specification ! </a:t>
            </a:r>
          </a:p>
          <a:p>
            <a:r>
              <a:rPr lang="en-GB" altLang="fr-FR" sz="1800" dirty="0"/>
              <a:t>For a Hz direction for instance :</a:t>
            </a:r>
          </a:p>
          <a:p>
            <a:pPr lvl="2"/>
            <a:r>
              <a:rPr lang="en-GB" altLang="fr-FR" sz="1800" dirty="0"/>
              <a:t>The standard deviation of the Hz measurement</a:t>
            </a:r>
          </a:p>
          <a:p>
            <a:pPr lvl="2"/>
            <a:r>
              <a:rPr lang="en-GB" altLang="fr-FR" sz="1800" dirty="0"/>
              <a:t>The </a:t>
            </a:r>
            <a:r>
              <a:rPr lang="en-GB" altLang="fr-FR" sz="1800" dirty="0" err="1"/>
              <a:t>centrering</a:t>
            </a:r>
            <a:r>
              <a:rPr lang="en-GB" altLang="fr-FR" sz="1800" dirty="0"/>
              <a:t> error of the instrument</a:t>
            </a:r>
          </a:p>
          <a:p>
            <a:pPr lvl="2"/>
            <a:r>
              <a:rPr lang="en-GB" altLang="fr-FR" sz="1800" dirty="0"/>
              <a:t>The </a:t>
            </a:r>
            <a:r>
              <a:rPr lang="en-GB" altLang="fr-FR" sz="1800" dirty="0" err="1"/>
              <a:t>centrering</a:t>
            </a:r>
            <a:r>
              <a:rPr lang="en-GB" altLang="fr-FR" sz="1800" dirty="0"/>
              <a:t> error of the target</a:t>
            </a:r>
          </a:p>
          <a:p>
            <a:pPr lvl="2"/>
            <a:r>
              <a:rPr lang="en-GB" altLang="fr-FR" sz="1800" dirty="0"/>
              <a:t>etc.</a:t>
            </a:r>
          </a:p>
          <a:p>
            <a:r>
              <a:rPr lang="en-GB" altLang="fr-FR" sz="1800" dirty="0"/>
              <a:t>The variance-covariance matrix of the observations is built with all that information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a:extLst>
              <a:ext uri="{FF2B5EF4-FFF2-40B4-BE49-F238E27FC236}">
                <a16:creationId xmlns:a16="http://schemas.microsoft.com/office/drawing/2014/main" id="{B0902FCF-619A-5645-B9B9-857E70134BBC}"/>
              </a:ext>
            </a:extLst>
          </p:cNvPr>
          <p:cNvSpPr>
            <a:spLocks noGrp="1" noChangeArrowheads="1"/>
          </p:cNvSpPr>
          <p:nvPr>
            <p:ph type="title"/>
          </p:nvPr>
        </p:nvSpPr>
        <p:spPr>
          <a:xfrm>
            <a:off x="804863" y="719138"/>
            <a:ext cx="7150100" cy="900112"/>
          </a:xfrm>
        </p:spPr>
        <p:txBody>
          <a:bodyPr/>
          <a:lstStyle/>
          <a:p>
            <a:r>
              <a:rPr lang="fr-FR" altLang="fr-FR"/>
              <a:t>The Stochastical Model …</a:t>
            </a:r>
          </a:p>
        </p:txBody>
      </p:sp>
      <p:sp>
        <p:nvSpPr>
          <p:cNvPr id="1153027" name="Rectangle 3">
            <a:extLst>
              <a:ext uri="{FF2B5EF4-FFF2-40B4-BE49-F238E27FC236}">
                <a16:creationId xmlns:a16="http://schemas.microsoft.com/office/drawing/2014/main" id="{A8A99AF4-9CE2-5A4F-9A56-716C8753737B}"/>
              </a:ext>
            </a:extLst>
          </p:cNvPr>
          <p:cNvSpPr>
            <a:spLocks noGrp="1" noChangeArrowheads="1"/>
          </p:cNvSpPr>
          <p:nvPr>
            <p:ph type="body" idx="1"/>
          </p:nvPr>
        </p:nvSpPr>
        <p:spPr/>
        <p:txBody>
          <a:bodyPr/>
          <a:lstStyle/>
          <a:p>
            <a:r>
              <a:rPr lang="fr-FR" altLang="fr-FR" sz="2000"/>
              <a:t>That matrix is defined by the cofactor matrix and the variance factor. That is the variance factor of the weight unit …</a:t>
            </a:r>
          </a:p>
        </p:txBody>
      </p:sp>
      <p:graphicFrame>
        <p:nvGraphicFramePr>
          <p:cNvPr id="1153028" name="Object 4">
            <a:extLst>
              <a:ext uri="{FF2B5EF4-FFF2-40B4-BE49-F238E27FC236}">
                <a16:creationId xmlns:a16="http://schemas.microsoft.com/office/drawing/2014/main" id="{5AC0C797-0F7A-9946-AE61-3A48D4D90AED}"/>
              </a:ext>
            </a:extLst>
          </p:cNvPr>
          <p:cNvGraphicFramePr>
            <a:graphicFrameLocks noChangeAspect="1"/>
          </p:cNvGraphicFramePr>
          <p:nvPr/>
        </p:nvGraphicFramePr>
        <p:xfrm>
          <a:off x="5943600" y="3124200"/>
          <a:ext cx="1371600" cy="479425"/>
        </p:xfrm>
        <a:graphic>
          <a:graphicData uri="http://schemas.openxmlformats.org/presentationml/2006/ole">
            <mc:AlternateContent xmlns:mc="http://schemas.openxmlformats.org/markup-compatibility/2006">
              <mc:Choice xmlns:v="urn:schemas-microsoft-com:vml" Requires="v">
                <p:oleObj spid="_x0000_s1153046" name="Équation" r:id="rId3" imgW="7899400" imgH="2781300" progId="Equation.3">
                  <p:embed/>
                </p:oleObj>
              </mc:Choice>
              <mc:Fallback>
                <p:oleObj name="Équation" r:id="rId3" imgW="7899400" imgH="278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13716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3029" name="Object 5">
            <a:extLst>
              <a:ext uri="{FF2B5EF4-FFF2-40B4-BE49-F238E27FC236}">
                <a16:creationId xmlns:a16="http://schemas.microsoft.com/office/drawing/2014/main" id="{444F5CBC-BEFB-1145-B73A-A057AB31F662}"/>
              </a:ext>
            </a:extLst>
          </p:cNvPr>
          <p:cNvGraphicFramePr>
            <a:graphicFrameLocks noChangeAspect="1"/>
          </p:cNvGraphicFramePr>
          <p:nvPr/>
        </p:nvGraphicFramePr>
        <p:xfrm>
          <a:off x="1752600" y="3886200"/>
          <a:ext cx="5634038" cy="1825625"/>
        </p:xfrm>
        <a:graphic>
          <a:graphicData uri="http://schemas.openxmlformats.org/presentationml/2006/ole">
            <mc:AlternateContent xmlns:mc="http://schemas.openxmlformats.org/markup-compatibility/2006">
              <mc:Choice xmlns:v="urn:schemas-microsoft-com:vml" Requires="v">
                <p:oleObj spid="_x0000_s1153047" name="Équation" r:id="rId5" imgW="41548050" imgH="13455650" progId="Equation.3">
                  <p:embed/>
                </p:oleObj>
              </mc:Choice>
              <mc:Fallback>
                <p:oleObj name="Équation" r:id="rId5" imgW="41548050" imgH="134556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86200"/>
                        <a:ext cx="5634038" cy="182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3030" name="Object 6">
            <a:extLst>
              <a:ext uri="{FF2B5EF4-FFF2-40B4-BE49-F238E27FC236}">
                <a16:creationId xmlns:a16="http://schemas.microsoft.com/office/drawing/2014/main" id="{407A43ED-BFDB-AC42-9155-B1E9DA4A48B8}"/>
              </a:ext>
            </a:extLst>
          </p:cNvPr>
          <p:cNvGraphicFramePr>
            <a:graphicFrameLocks noChangeAspect="1"/>
          </p:cNvGraphicFramePr>
          <p:nvPr/>
        </p:nvGraphicFramePr>
        <p:xfrm>
          <a:off x="2667000" y="3200400"/>
          <a:ext cx="2033588" cy="398463"/>
        </p:xfrm>
        <a:graphic>
          <a:graphicData uri="http://schemas.openxmlformats.org/presentationml/2006/ole">
            <mc:AlternateContent xmlns:mc="http://schemas.openxmlformats.org/markup-compatibility/2006">
              <mc:Choice xmlns:v="urn:schemas-microsoft-com:vml" Requires="v">
                <p:oleObj spid="_x0000_s1153048" name="Équation" r:id="rId7" imgW="10388600" imgH="2051050" progId="Equation.3">
                  <p:embed/>
                </p:oleObj>
              </mc:Choice>
              <mc:Fallback>
                <p:oleObj name="Équation" r:id="rId7" imgW="10388600" imgH="20510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200400"/>
                        <a:ext cx="20335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a:extLst>
              <a:ext uri="{FF2B5EF4-FFF2-40B4-BE49-F238E27FC236}">
                <a16:creationId xmlns:a16="http://schemas.microsoft.com/office/drawing/2014/main" id="{7F182622-1275-464A-95FF-FDF215592F70}"/>
              </a:ext>
            </a:extLst>
          </p:cNvPr>
          <p:cNvSpPr>
            <a:spLocks noGrp="1" noChangeArrowheads="1"/>
          </p:cNvSpPr>
          <p:nvPr>
            <p:ph type="title"/>
          </p:nvPr>
        </p:nvSpPr>
        <p:spPr>
          <a:xfrm>
            <a:off x="804863" y="719138"/>
            <a:ext cx="7150100" cy="900112"/>
          </a:xfrm>
        </p:spPr>
        <p:txBody>
          <a:bodyPr/>
          <a:lstStyle/>
          <a:p>
            <a:r>
              <a:rPr lang="fr-FR" altLang="fr-FR"/>
              <a:t>The Stochastical Model …</a:t>
            </a:r>
          </a:p>
        </p:txBody>
      </p:sp>
      <p:sp>
        <p:nvSpPr>
          <p:cNvPr id="1154051" name="Rectangle 3">
            <a:extLst>
              <a:ext uri="{FF2B5EF4-FFF2-40B4-BE49-F238E27FC236}">
                <a16:creationId xmlns:a16="http://schemas.microsoft.com/office/drawing/2014/main" id="{2D1374FE-FB79-9C46-8F66-2903CEF51821}"/>
              </a:ext>
            </a:extLst>
          </p:cNvPr>
          <p:cNvSpPr>
            <a:spLocks noGrp="1" noChangeArrowheads="1"/>
          </p:cNvSpPr>
          <p:nvPr>
            <p:ph type="body" idx="1"/>
          </p:nvPr>
        </p:nvSpPr>
        <p:spPr/>
        <p:txBody>
          <a:bodyPr/>
          <a:lstStyle/>
          <a:p>
            <a:r>
              <a:rPr lang="fr-FR" altLang="fr-FR" sz="2000"/>
              <a:t>The inverse matrix of the variance-covariance matrix is named « weight matrix ».</a:t>
            </a:r>
          </a:p>
          <a:p>
            <a:endParaRPr lang="fr-FR" altLang="fr-FR" sz="2000"/>
          </a:p>
          <a:p>
            <a:endParaRPr lang="fr-FR" altLang="fr-FR" sz="2000"/>
          </a:p>
          <a:p>
            <a:r>
              <a:rPr lang="fr-FR" altLang="fr-FR" sz="2000"/>
              <a:t>The function to minimize becomes  :</a:t>
            </a:r>
          </a:p>
          <a:p>
            <a:endParaRPr lang="fr-FR" altLang="fr-FR" sz="2000"/>
          </a:p>
          <a:p>
            <a:endParaRPr lang="fr-FR" altLang="fr-FR" sz="2000"/>
          </a:p>
          <a:p>
            <a:endParaRPr lang="fr-FR" altLang="fr-FR" sz="2000"/>
          </a:p>
          <a:p>
            <a:r>
              <a:rPr lang="fr-FR" altLang="fr-FR" sz="2000"/>
              <a:t>With the solution :</a:t>
            </a:r>
          </a:p>
        </p:txBody>
      </p:sp>
      <p:graphicFrame>
        <p:nvGraphicFramePr>
          <p:cNvPr id="1154052" name="Object 4">
            <a:extLst>
              <a:ext uri="{FF2B5EF4-FFF2-40B4-BE49-F238E27FC236}">
                <a16:creationId xmlns:a16="http://schemas.microsoft.com/office/drawing/2014/main" id="{6DD8224C-CF37-5B4F-A9CB-947E081A4846}"/>
              </a:ext>
            </a:extLst>
          </p:cNvPr>
          <p:cNvGraphicFramePr>
            <a:graphicFrameLocks noChangeAspect="1"/>
          </p:cNvGraphicFramePr>
          <p:nvPr/>
        </p:nvGraphicFramePr>
        <p:xfrm>
          <a:off x="3733800" y="2209800"/>
          <a:ext cx="1370013" cy="577850"/>
        </p:xfrm>
        <a:graphic>
          <a:graphicData uri="http://schemas.openxmlformats.org/presentationml/2006/ole">
            <mc:AlternateContent xmlns:mc="http://schemas.openxmlformats.org/markup-compatibility/2006">
              <mc:Choice xmlns:v="urn:schemas-microsoft-com:vml" Requires="v">
                <p:oleObj spid="_x0000_s1154070" name="Équation" r:id="rId3" imgW="6877050" imgH="2927350" progId="Equation.3">
                  <p:embed/>
                </p:oleObj>
              </mc:Choice>
              <mc:Fallback>
                <p:oleObj name="Équation" r:id="rId3" imgW="6877050" imgH="29273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137001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4053" name="Object 5">
            <a:extLst>
              <a:ext uri="{FF2B5EF4-FFF2-40B4-BE49-F238E27FC236}">
                <a16:creationId xmlns:a16="http://schemas.microsoft.com/office/drawing/2014/main" id="{FABE5167-02F4-D146-ADA9-B8BD2C39D7F2}"/>
              </a:ext>
            </a:extLst>
          </p:cNvPr>
          <p:cNvGraphicFramePr>
            <a:graphicFrameLocks noChangeAspect="1"/>
          </p:cNvGraphicFramePr>
          <p:nvPr/>
        </p:nvGraphicFramePr>
        <p:xfrm>
          <a:off x="2286000" y="3733800"/>
          <a:ext cx="4987925" cy="568325"/>
        </p:xfrm>
        <a:graphic>
          <a:graphicData uri="http://schemas.openxmlformats.org/presentationml/2006/ole">
            <mc:AlternateContent xmlns:mc="http://schemas.openxmlformats.org/markup-compatibility/2006">
              <mc:Choice xmlns:v="urn:schemas-microsoft-com:vml" Requires="v">
                <p:oleObj spid="_x0000_s1154071" name="Équation" r:id="rId5" imgW="24282400" imgH="2781300" progId="Equation.3">
                  <p:embed/>
                </p:oleObj>
              </mc:Choice>
              <mc:Fallback>
                <p:oleObj name="Équation" r:id="rId5" imgW="24282400" imgH="2781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733800"/>
                        <a:ext cx="4987925"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4054" name="Object 6">
            <a:extLst>
              <a:ext uri="{FF2B5EF4-FFF2-40B4-BE49-F238E27FC236}">
                <a16:creationId xmlns:a16="http://schemas.microsoft.com/office/drawing/2014/main" id="{5A210998-018F-CB49-ACCB-C2BFD9DBD98C}"/>
              </a:ext>
            </a:extLst>
          </p:cNvPr>
          <p:cNvGraphicFramePr>
            <a:graphicFrameLocks noChangeAspect="1"/>
          </p:cNvGraphicFramePr>
          <p:nvPr/>
        </p:nvGraphicFramePr>
        <p:xfrm>
          <a:off x="3200400" y="4572000"/>
          <a:ext cx="3197225" cy="608013"/>
        </p:xfrm>
        <a:graphic>
          <a:graphicData uri="http://schemas.openxmlformats.org/presentationml/2006/ole">
            <mc:AlternateContent xmlns:mc="http://schemas.openxmlformats.org/markup-compatibility/2006">
              <mc:Choice xmlns:v="urn:schemas-microsoft-com:vml" Requires="v">
                <p:oleObj spid="_x0000_s1154072" name="Équation" r:id="rId7" imgW="14484350" imgH="2781300" progId="Equation.3">
                  <p:embed/>
                </p:oleObj>
              </mc:Choice>
              <mc:Fallback>
                <p:oleObj name="Équation" r:id="rId7" imgW="14484350" imgH="27813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4572000"/>
                        <a:ext cx="3197225"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a:extLst>
              <a:ext uri="{FF2B5EF4-FFF2-40B4-BE49-F238E27FC236}">
                <a16:creationId xmlns:a16="http://schemas.microsoft.com/office/drawing/2014/main" id="{1E2E621E-F642-8544-9E19-DAC84E030DB5}"/>
              </a:ext>
            </a:extLst>
          </p:cNvPr>
          <p:cNvSpPr>
            <a:spLocks noGrp="1" noChangeArrowheads="1"/>
          </p:cNvSpPr>
          <p:nvPr>
            <p:ph type="title"/>
          </p:nvPr>
        </p:nvSpPr>
        <p:spPr>
          <a:xfrm>
            <a:off x="1143000" y="304800"/>
            <a:ext cx="7391400" cy="990600"/>
          </a:xfrm>
        </p:spPr>
        <p:txBody>
          <a:bodyPr/>
          <a:lstStyle/>
          <a:p>
            <a:r>
              <a:rPr lang="fr-FR" altLang="fr-FR" dirty="0"/>
              <a:t>The « a posteriori » </a:t>
            </a:r>
            <a:r>
              <a:rPr lang="fr-FR" altLang="fr-FR" dirty="0" err="1"/>
              <a:t>quality</a:t>
            </a:r>
            <a:r>
              <a:rPr lang="fr-FR" altLang="fr-FR" dirty="0"/>
              <a:t> </a:t>
            </a:r>
            <a:r>
              <a:rPr lang="fr-FR" altLang="fr-FR" dirty="0" err="1"/>
              <a:t>indicators</a:t>
            </a:r>
            <a:r>
              <a:rPr lang="fr-FR" altLang="fr-FR" dirty="0"/>
              <a:t> are </a:t>
            </a:r>
            <a:r>
              <a:rPr lang="fr-FR" altLang="fr-FR" dirty="0" err="1"/>
              <a:t>defined</a:t>
            </a:r>
            <a:r>
              <a:rPr lang="fr-FR" altLang="fr-FR" dirty="0"/>
              <a:t> …</a:t>
            </a:r>
          </a:p>
        </p:txBody>
      </p:sp>
      <p:sp>
        <p:nvSpPr>
          <p:cNvPr id="1155075" name="Rectangle 3">
            <a:extLst>
              <a:ext uri="{FF2B5EF4-FFF2-40B4-BE49-F238E27FC236}">
                <a16:creationId xmlns:a16="http://schemas.microsoft.com/office/drawing/2014/main" id="{6A52D9C4-689F-7540-B040-C07EFCB4CCF4}"/>
              </a:ext>
            </a:extLst>
          </p:cNvPr>
          <p:cNvSpPr>
            <a:spLocks noGrp="1" noChangeArrowheads="1"/>
          </p:cNvSpPr>
          <p:nvPr>
            <p:ph type="body" idx="1"/>
          </p:nvPr>
        </p:nvSpPr>
        <p:spPr>
          <a:xfrm>
            <a:off x="1143000" y="1295400"/>
            <a:ext cx="7848600" cy="5181600"/>
          </a:xfrm>
        </p:spPr>
        <p:txBody>
          <a:bodyPr/>
          <a:lstStyle/>
          <a:p>
            <a:r>
              <a:rPr lang="fr-FR" altLang="fr-FR" dirty="0" err="1"/>
              <a:t>Those</a:t>
            </a:r>
            <a:r>
              <a:rPr lang="fr-FR" altLang="fr-FR" dirty="0"/>
              <a:t> are the variance-</a:t>
            </a:r>
            <a:r>
              <a:rPr lang="fr-FR" altLang="fr-FR" dirty="0" err="1"/>
              <a:t>covraiance</a:t>
            </a:r>
            <a:r>
              <a:rPr lang="fr-FR" altLang="fr-FR" dirty="0"/>
              <a:t> matrices </a:t>
            </a:r>
            <a:r>
              <a:rPr lang="fr-FR" altLang="fr-FR" dirty="0" err="1"/>
              <a:t>scaled</a:t>
            </a:r>
            <a:r>
              <a:rPr lang="fr-FR" altLang="fr-FR" dirty="0"/>
              <a:t> by the variance factor « a posteriori ».</a:t>
            </a:r>
          </a:p>
          <a:p>
            <a:pPr lvl="1"/>
            <a:endParaRPr lang="fr-FR" altLang="fr-FR" dirty="0"/>
          </a:p>
          <a:p>
            <a:pPr lvl="1"/>
            <a:r>
              <a:rPr lang="fr-FR" altLang="fr-FR" sz="1800" dirty="0"/>
              <a:t>Variance factor :</a:t>
            </a:r>
          </a:p>
          <a:p>
            <a:pPr lvl="1"/>
            <a:endParaRPr lang="fr-FR" altLang="fr-FR" sz="1800" dirty="0"/>
          </a:p>
          <a:p>
            <a:pPr lvl="1"/>
            <a:r>
              <a:rPr lang="fr-FR" altLang="fr-FR" sz="1800" dirty="0"/>
              <a:t>variance-covariance matrix of the </a:t>
            </a:r>
            <a:r>
              <a:rPr lang="fr-FR" altLang="fr-FR" sz="1800" dirty="0" err="1"/>
              <a:t>parameters</a:t>
            </a:r>
            <a:r>
              <a:rPr lang="fr-FR" altLang="fr-FR" sz="1800" dirty="0"/>
              <a:t> :</a:t>
            </a:r>
          </a:p>
          <a:p>
            <a:pPr lvl="1"/>
            <a:endParaRPr lang="fr-FR" altLang="fr-FR" sz="1800" dirty="0"/>
          </a:p>
          <a:p>
            <a:pPr lvl="1"/>
            <a:endParaRPr lang="fr-FR" altLang="fr-FR" sz="1800" dirty="0"/>
          </a:p>
          <a:p>
            <a:pPr lvl="1"/>
            <a:r>
              <a:rPr lang="fr-FR" altLang="fr-FR" sz="1800" dirty="0"/>
              <a:t>variance-covariance matrix of the </a:t>
            </a:r>
            <a:r>
              <a:rPr lang="fr-FR" altLang="fr-FR" sz="1800" dirty="0" err="1"/>
              <a:t>adjusted</a:t>
            </a:r>
            <a:r>
              <a:rPr lang="fr-FR" altLang="fr-FR" sz="1800" dirty="0"/>
              <a:t> observations :</a:t>
            </a:r>
          </a:p>
          <a:p>
            <a:pPr lvl="1"/>
            <a:endParaRPr lang="fr-FR" altLang="fr-FR" sz="1800" dirty="0"/>
          </a:p>
          <a:p>
            <a:pPr lvl="1"/>
            <a:endParaRPr lang="fr-FR" altLang="fr-FR" sz="1800" dirty="0"/>
          </a:p>
          <a:p>
            <a:pPr lvl="1"/>
            <a:r>
              <a:rPr lang="fr-FR" altLang="fr-FR" sz="1800" dirty="0"/>
              <a:t>Matrice variance-covariance des corrections :</a:t>
            </a:r>
          </a:p>
        </p:txBody>
      </p:sp>
      <p:graphicFrame>
        <p:nvGraphicFramePr>
          <p:cNvPr id="1155076" name="Object 4">
            <a:extLst>
              <a:ext uri="{FF2B5EF4-FFF2-40B4-BE49-F238E27FC236}">
                <a16:creationId xmlns:a16="http://schemas.microsoft.com/office/drawing/2014/main" id="{EA3EF31D-3A7E-2E48-AE5D-E3D0D4CE5C1A}"/>
              </a:ext>
            </a:extLst>
          </p:cNvPr>
          <p:cNvGraphicFramePr>
            <a:graphicFrameLocks noChangeAspect="1"/>
          </p:cNvGraphicFramePr>
          <p:nvPr/>
        </p:nvGraphicFramePr>
        <p:xfrm>
          <a:off x="3733800" y="1828800"/>
          <a:ext cx="1676400" cy="935038"/>
        </p:xfrm>
        <a:graphic>
          <a:graphicData uri="http://schemas.openxmlformats.org/presentationml/2006/ole">
            <mc:AlternateContent xmlns:mc="http://schemas.openxmlformats.org/markup-compatibility/2006">
              <mc:Choice xmlns:v="urn:schemas-microsoft-com:vml" Requires="v">
                <p:oleObj spid="_x0000_s1155100" name="Équation" r:id="rId3" imgW="8629650" imgH="4826000" progId="Equation.3">
                  <p:embed/>
                </p:oleObj>
              </mc:Choice>
              <mc:Fallback>
                <p:oleObj name="Équation" r:id="rId3" imgW="8629650" imgH="4826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28800"/>
                        <a:ext cx="1676400"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5077" name="Object 5">
            <a:extLst>
              <a:ext uri="{FF2B5EF4-FFF2-40B4-BE49-F238E27FC236}">
                <a16:creationId xmlns:a16="http://schemas.microsoft.com/office/drawing/2014/main" id="{3F3F8DE9-7CE8-A54A-9D73-24563E22BF17}"/>
              </a:ext>
            </a:extLst>
          </p:cNvPr>
          <p:cNvGraphicFramePr>
            <a:graphicFrameLocks noChangeAspect="1"/>
          </p:cNvGraphicFramePr>
          <p:nvPr/>
        </p:nvGraphicFramePr>
        <p:xfrm>
          <a:off x="3124200" y="3429000"/>
          <a:ext cx="2895600" cy="600075"/>
        </p:xfrm>
        <a:graphic>
          <a:graphicData uri="http://schemas.openxmlformats.org/presentationml/2006/ole">
            <mc:AlternateContent xmlns:mc="http://schemas.openxmlformats.org/markup-compatibility/2006">
              <mc:Choice xmlns:v="urn:schemas-microsoft-com:vml" Requires="v">
                <p:oleObj spid="_x0000_s1155101" name="Équation" r:id="rId5" imgW="13309600" imgH="2781300" progId="Equation.3">
                  <p:embed/>
                </p:oleObj>
              </mc:Choice>
              <mc:Fallback>
                <p:oleObj name="Équation" r:id="rId5" imgW="13309600" imgH="2781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429000"/>
                        <a:ext cx="2895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5078" name="Object 6">
            <a:extLst>
              <a:ext uri="{FF2B5EF4-FFF2-40B4-BE49-F238E27FC236}">
                <a16:creationId xmlns:a16="http://schemas.microsoft.com/office/drawing/2014/main" id="{F04C7D08-749C-7543-A715-ADBA4402E6C6}"/>
              </a:ext>
            </a:extLst>
          </p:cNvPr>
          <p:cNvGraphicFramePr>
            <a:graphicFrameLocks noChangeAspect="1"/>
          </p:cNvGraphicFramePr>
          <p:nvPr/>
        </p:nvGraphicFramePr>
        <p:xfrm>
          <a:off x="2822575" y="4648200"/>
          <a:ext cx="3498850" cy="631825"/>
        </p:xfrm>
        <a:graphic>
          <a:graphicData uri="http://schemas.openxmlformats.org/presentationml/2006/ole">
            <mc:AlternateContent xmlns:mc="http://schemas.openxmlformats.org/markup-compatibility/2006">
              <mc:Choice xmlns:v="urn:schemas-microsoft-com:vml" Requires="v">
                <p:oleObj spid="_x0000_s1155102" name="Équation" r:id="rId7" imgW="16090900" imgH="2927350" progId="Equation.3">
                  <p:embed/>
                </p:oleObj>
              </mc:Choice>
              <mc:Fallback>
                <p:oleObj name="Équation" r:id="rId7" imgW="16090900" imgH="29273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2575" y="4648200"/>
                        <a:ext cx="349885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5079" name="Object 7">
            <a:extLst>
              <a:ext uri="{FF2B5EF4-FFF2-40B4-BE49-F238E27FC236}">
                <a16:creationId xmlns:a16="http://schemas.microsoft.com/office/drawing/2014/main" id="{0B92EE3F-4A6B-D940-9C2B-8979B0DD7888}"/>
              </a:ext>
            </a:extLst>
          </p:cNvPr>
          <p:cNvGraphicFramePr>
            <a:graphicFrameLocks noChangeAspect="1"/>
          </p:cNvGraphicFramePr>
          <p:nvPr>
            <p:extLst>
              <p:ext uri="{D42A27DB-BD31-4B8C-83A1-F6EECF244321}">
                <p14:modId xmlns:p14="http://schemas.microsoft.com/office/powerpoint/2010/main" val="342092789"/>
              </p:ext>
            </p:extLst>
          </p:nvPr>
        </p:nvGraphicFramePr>
        <p:xfrm>
          <a:off x="4507396" y="5816600"/>
          <a:ext cx="2195513" cy="600075"/>
        </p:xfrm>
        <a:graphic>
          <a:graphicData uri="http://schemas.openxmlformats.org/presentationml/2006/ole">
            <mc:AlternateContent xmlns:mc="http://schemas.openxmlformats.org/markup-compatibility/2006">
              <mc:Choice xmlns:v="urn:schemas-microsoft-com:vml" Requires="v">
                <p:oleObj spid="_x0000_s1155103" name="Équation" r:id="rId9" imgW="10096500" imgH="2781300" progId="Equation.3">
                  <p:embed/>
                </p:oleObj>
              </mc:Choice>
              <mc:Fallback>
                <p:oleObj name="Équation" r:id="rId9" imgW="10096500" imgH="2781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7396" y="5816600"/>
                        <a:ext cx="2195513"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a:extLst>
              <a:ext uri="{FF2B5EF4-FFF2-40B4-BE49-F238E27FC236}">
                <a16:creationId xmlns:a16="http://schemas.microsoft.com/office/drawing/2014/main" id="{211F65B8-0D01-9F4D-9906-D2D597BB9B31}"/>
              </a:ext>
            </a:extLst>
          </p:cNvPr>
          <p:cNvSpPr>
            <a:spLocks noGrp="1" noChangeArrowheads="1"/>
          </p:cNvSpPr>
          <p:nvPr>
            <p:ph type="title"/>
          </p:nvPr>
        </p:nvSpPr>
        <p:spPr/>
        <p:txBody>
          <a:bodyPr/>
          <a:lstStyle/>
          <a:p>
            <a:r>
              <a:rPr lang="fr-FR" altLang="fr-FR"/>
              <a:t>Back to the levelling network …</a:t>
            </a:r>
          </a:p>
        </p:txBody>
      </p:sp>
      <p:sp>
        <p:nvSpPr>
          <p:cNvPr id="1156099" name="Rectangle 3">
            <a:extLst>
              <a:ext uri="{FF2B5EF4-FFF2-40B4-BE49-F238E27FC236}">
                <a16:creationId xmlns:a16="http://schemas.microsoft.com/office/drawing/2014/main" id="{D34689C5-BE6D-3E48-B82E-07C883E5C64E}"/>
              </a:ext>
            </a:extLst>
          </p:cNvPr>
          <p:cNvSpPr>
            <a:spLocks noGrp="1" noChangeArrowheads="1"/>
          </p:cNvSpPr>
          <p:nvPr>
            <p:ph type="body" idx="1"/>
          </p:nvPr>
        </p:nvSpPr>
        <p:spPr/>
        <p:txBody>
          <a:bodyPr/>
          <a:lstStyle/>
          <a:p>
            <a:r>
              <a:rPr lang="fr-FR" altLang="fr-FR" sz="2000"/>
              <a:t>Estimation of the variance factor « a posteriori » often named empirical variance factor :</a:t>
            </a:r>
          </a:p>
          <a:p>
            <a:endParaRPr lang="fr-FR" altLang="fr-FR" sz="2000"/>
          </a:p>
          <a:p>
            <a:endParaRPr lang="fr-FR" altLang="fr-FR" sz="2000"/>
          </a:p>
          <a:p>
            <a:endParaRPr lang="fr-FR" altLang="fr-FR" sz="2000"/>
          </a:p>
          <a:p>
            <a:endParaRPr lang="fr-FR" altLang="fr-FR" sz="2000"/>
          </a:p>
          <a:p>
            <a:endParaRPr lang="fr-FR" altLang="fr-FR" sz="2000"/>
          </a:p>
          <a:p>
            <a:endParaRPr lang="fr-FR" altLang="fr-FR" sz="2000"/>
          </a:p>
          <a:p>
            <a:endParaRPr lang="fr-FR" altLang="fr-FR" sz="2000"/>
          </a:p>
          <a:p>
            <a:r>
              <a:rPr lang="fr-FR" altLang="fr-FR" sz="2000"/>
              <a:t>Remember we selected the a priori variance factor to 1 cm !</a:t>
            </a:r>
          </a:p>
        </p:txBody>
      </p:sp>
      <p:graphicFrame>
        <p:nvGraphicFramePr>
          <p:cNvPr id="1156100" name="Object 4">
            <a:extLst>
              <a:ext uri="{FF2B5EF4-FFF2-40B4-BE49-F238E27FC236}">
                <a16:creationId xmlns:a16="http://schemas.microsoft.com/office/drawing/2014/main" id="{B619E454-F74A-F347-8609-566AFC515AAC}"/>
              </a:ext>
            </a:extLst>
          </p:cNvPr>
          <p:cNvGraphicFramePr>
            <a:graphicFrameLocks noChangeAspect="1"/>
          </p:cNvGraphicFramePr>
          <p:nvPr/>
        </p:nvGraphicFramePr>
        <p:xfrm>
          <a:off x="2314575" y="2743200"/>
          <a:ext cx="4514850" cy="871538"/>
        </p:xfrm>
        <a:graphic>
          <a:graphicData uri="http://schemas.openxmlformats.org/presentationml/2006/ole">
            <mc:AlternateContent xmlns:mc="http://schemas.openxmlformats.org/markup-compatibility/2006">
              <mc:Choice xmlns:v="urn:schemas-microsoft-com:vml" Requires="v">
                <p:oleObj spid="_x0000_s1156112" name="Équation" r:id="rId3" imgW="25012650" imgH="4826000" progId="Equation.3">
                  <p:embed/>
                </p:oleObj>
              </mc:Choice>
              <mc:Fallback>
                <p:oleObj name="Équation" r:id="rId3" imgW="25012650" imgH="4826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2743200"/>
                        <a:ext cx="451485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6101" name="Object 5">
            <a:extLst>
              <a:ext uri="{FF2B5EF4-FFF2-40B4-BE49-F238E27FC236}">
                <a16:creationId xmlns:a16="http://schemas.microsoft.com/office/drawing/2014/main" id="{C31FA19F-516F-6A48-9BED-44B0E34CE108}"/>
              </a:ext>
            </a:extLst>
          </p:cNvPr>
          <p:cNvGraphicFramePr>
            <a:graphicFrameLocks noChangeAspect="1"/>
          </p:cNvGraphicFramePr>
          <p:nvPr/>
        </p:nvGraphicFramePr>
        <p:xfrm>
          <a:off x="2300288" y="3962400"/>
          <a:ext cx="4541837" cy="950913"/>
        </p:xfrm>
        <a:graphic>
          <a:graphicData uri="http://schemas.openxmlformats.org/presentationml/2006/ole">
            <mc:AlternateContent xmlns:mc="http://schemas.openxmlformats.org/markup-compatibility/2006">
              <mc:Choice xmlns:v="urn:schemas-microsoft-com:vml" Requires="v">
                <p:oleObj spid="_x0000_s1156113" name="Équation" r:id="rId5" imgW="25158700" imgH="5264150" progId="Equation.3">
                  <p:embed/>
                </p:oleObj>
              </mc:Choice>
              <mc:Fallback>
                <p:oleObj name="Équation" r:id="rId5" imgW="25158700" imgH="52641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8" y="3962400"/>
                        <a:ext cx="4541837" cy="95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a:extLst>
              <a:ext uri="{FF2B5EF4-FFF2-40B4-BE49-F238E27FC236}">
                <a16:creationId xmlns:a16="http://schemas.microsoft.com/office/drawing/2014/main" id="{9104877F-43A0-1547-9AC8-67E3C3F931C5}"/>
              </a:ext>
            </a:extLst>
          </p:cNvPr>
          <p:cNvSpPr>
            <a:spLocks noGrp="1" noChangeArrowheads="1"/>
          </p:cNvSpPr>
          <p:nvPr>
            <p:ph type="title"/>
          </p:nvPr>
        </p:nvSpPr>
        <p:spPr/>
        <p:txBody>
          <a:bodyPr/>
          <a:lstStyle/>
          <a:p>
            <a:r>
              <a:rPr lang="fr-FR" altLang="fr-FR"/>
              <a:t>Back to the levelling network …</a:t>
            </a:r>
          </a:p>
        </p:txBody>
      </p:sp>
      <p:sp>
        <p:nvSpPr>
          <p:cNvPr id="1157123" name="Rectangle 3">
            <a:extLst>
              <a:ext uri="{FF2B5EF4-FFF2-40B4-BE49-F238E27FC236}">
                <a16:creationId xmlns:a16="http://schemas.microsoft.com/office/drawing/2014/main" id="{721664AC-82FE-EE4E-9E93-D51F60673DA7}"/>
              </a:ext>
            </a:extLst>
          </p:cNvPr>
          <p:cNvSpPr>
            <a:spLocks noGrp="1" noChangeArrowheads="1"/>
          </p:cNvSpPr>
          <p:nvPr>
            <p:ph type="body" idx="1"/>
          </p:nvPr>
        </p:nvSpPr>
        <p:spPr/>
        <p:txBody>
          <a:bodyPr/>
          <a:lstStyle/>
          <a:p>
            <a:r>
              <a:rPr lang="fr-FR" altLang="fr-FR" sz="2000"/>
              <a:t>Variance-covariance matrix of the parameters :</a:t>
            </a:r>
          </a:p>
          <a:p>
            <a:endParaRPr lang="fr-FR" altLang="fr-FR"/>
          </a:p>
          <a:p>
            <a:endParaRPr lang="fr-FR" altLang="fr-FR"/>
          </a:p>
          <a:p>
            <a:endParaRPr lang="fr-FR" altLang="fr-FR"/>
          </a:p>
          <a:p>
            <a:endParaRPr lang="fr-FR" altLang="fr-FR"/>
          </a:p>
          <a:p>
            <a:endParaRPr lang="fr-FR" altLang="fr-FR"/>
          </a:p>
          <a:p>
            <a:endParaRPr lang="fr-FR" altLang="fr-FR"/>
          </a:p>
          <a:p>
            <a:r>
              <a:rPr lang="fr-FR" altLang="fr-FR" sz="2000"/>
              <a:t>The standard deviation of the parameters are :</a:t>
            </a:r>
          </a:p>
        </p:txBody>
      </p:sp>
      <p:graphicFrame>
        <p:nvGraphicFramePr>
          <p:cNvPr id="1157124" name="Object 4">
            <a:extLst>
              <a:ext uri="{FF2B5EF4-FFF2-40B4-BE49-F238E27FC236}">
                <a16:creationId xmlns:a16="http://schemas.microsoft.com/office/drawing/2014/main" id="{17D98366-053A-694B-BC10-DEE8D6CAEFEF}"/>
              </a:ext>
            </a:extLst>
          </p:cNvPr>
          <p:cNvGraphicFramePr>
            <a:graphicFrameLocks noChangeAspect="1"/>
          </p:cNvGraphicFramePr>
          <p:nvPr/>
        </p:nvGraphicFramePr>
        <p:xfrm>
          <a:off x="6477000" y="1752600"/>
          <a:ext cx="2438400" cy="504825"/>
        </p:xfrm>
        <a:graphic>
          <a:graphicData uri="http://schemas.openxmlformats.org/presentationml/2006/ole">
            <mc:AlternateContent xmlns:mc="http://schemas.openxmlformats.org/markup-compatibility/2006">
              <mc:Choice xmlns:v="urn:schemas-microsoft-com:vml" Requires="v">
                <p:oleObj spid="_x0000_s1157148" name="Équation" r:id="rId3" imgW="13309600" imgH="2781300" progId="Equation.3">
                  <p:embed/>
                </p:oleObj>
              </mc:Choice>
              <mc:Fallback>
                <p:oleObj name="Équation" r:id="rId3" imgW="13309600" imgH="278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752600"/>
                        <a:ext cx="24384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125" name="Object 5">
            <a:extLst>
              <a:ext uri="{FF2B5EF4-FFF2-40B4-BE49-F238E27FC236}">
                <a16:creationId xmlns:a16="http://schemas.microsoft.com/office/drawing/2014/main" id="{28BE4093-B767-1D44-A21E-068AC194249B}"/>
              </a:ext>
            </a:extLst>
          </p:cNvPr>
          <p:cNvGraphicFramePr>
            <a:graphicFrameLocks noChangeAspect="1"/>
          </p:cNvGraphicFramePr>
          <p:nvPr/>
        </p:nvGraphicFramePr>
        <p:xfrm>
          <a:off x="1219200" y="2501900"/>
          <a:ext cx="7056438" cy="927100"/>
        </p:xfrm>
        <a:graphic>
          <a:graphicData uri="http://schemas.openxmlformats.org/presentationml/2006/ole">
            <mc:AlternateContent xmlns:mc="http://schemas.openxmlformats.org/markup-compatibility/2006">
              <mc:Choice xmlns:v="urn:schemas-microsoft-com:vml" Requires="v">
                <p:oleObj spid="_x0000_s1157149" name="Équation" r:id="rId5" imgW="41986200" imgH="5556250" progId="Equation.3">
                  <p:embed/>
                </p:oleObj>
              </mc:Choice>
              <mc:Fallback>
                <p:oleObj name="Équation" r:id="rId5" imgW="41986200" imgH="55562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01900"/>
                        <a:ext cx="7056438"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126" name="Object 6">
            <a:extLst>
              <a:ext uri="{FF2B5EF4-FFF2-40B4-BE49-F238E27FC236}">
                <a16:creationId xmlns:a16="http://schemas.microsoft.com/office/drawing/2014/main" id="{770DE9B8-915B-5040-8F03-47126393BC7F}"/>
              </a:ext>
            </a:extLst>
          </p:cNvPr>
          <p:cNvGraphicFramePr>
            <a:graphicFrameLocks noChangeAspect="1"/>
          </p:cNvGraphicFramePr>
          <p:nvPr/>
        </p:nvGraphicFramePr>
        <p:xfrm>
          <a:off x="2587625" y="4724400"/>
          <a:ext cx="3968750" cy="501650"/>
        </p:xfrm>
        <a:graphic>
          <a:graphicData uri="http://schemas.openxmlformats.org/presentationml/2006/ole">
            <mc:AlternateContent xmlns:mc="http://schemas.openxmlformats.org/markup-compatibility/2006">
              <mc:Choice xmlns:v="urn:schemas-microsoft-com:vml" Requires="v">
                <p:oleObj spid="_x0000_s1157150" name="Équation" r:id="rId7" imgW="24136350" imgH="3073400" progId="Equation.3">
                  <p:embed/>
                </p:oleObj>
              </mc:Choice>
              <mc:Fallback>
                <p:oleObj name="Équation" r:id="rId7" imgW="24136350" imgH="30734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7625" y="4724400"/>
                        <a:ext cx="39687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127" name="Object 7">
            <a:extLst>
              <a:ext uri="{FF2B5EF4-FFF2-40B4-BE49-F238E27FC236}">
                <a16:creationId xmlns:a16="http://schemas.microsoft.com/office/drawing/2014/main" id="{F4D0DF06-B0EC-034F-B67A-B03051921F0C}"/>
              </a:ext>
            </a:extLst>
          </p:cNvPr>
          <p:cNvGraphicFramePr>
            <a:graphicFrameLocks noChangeAspect="1"/>
          </p:cNvGraphicFramePr>
          <p:nvPr/>
        </p:nvGraphicFramePr>
        <p:xfrm>
          <a:off x="2586038" y="5562600"/>
          <a:ext cx="3970337" cy="528638"/>
        </p:xfrm>
        <a:graphic>
          <a:graphicData uri="http://schemas.openxmlformats.org/presentationml/2006/ole">
            <mc:AlternateContent xmlns:mc="http://schemas.openxmlformats.org/markup-compatibility/2006">
              <mc:Choice xmlns:v="urn:schemas-microsoft-com:vml" Requires="v">
                <p:oleObj spid="_x0000_s1157151" name="Équation" r:id="rId9" imgW="24136350" imgH="3219450" progId="Equation.3">
                  <p:embed/>
                </p:oleObj>
              </mc:Choice>
              <mc:Fallback>
                <p:oleObj name="Équation" r:id="rId9" imgW="24136350" imgH="321945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6038" y="5562600"/>
                        <a:ext cx="3970337"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6754" name="Rectangle 2">
            <a:extLst>
              <a:ext uri="{FF2B5EF4-FFF2-40B4-BE49-F238E27FC236}">
                <a16:creationId xmlns:a16="http://schemas.microsoft.com/office/drawing/2014/main" id="{FD43C3BD-7591-1F41-902D-7C0A9F53734D}"/>
              </a:ext>
            </a:extLst>
          </p:cNvPr>
          <p:cNvSpPr>
            <a:spLocks noGrp="1" noChangeArrowheads="1"/>
          </p:cNvSpPr>
          <p:nvPr>
            <p:ph type="title"/>
          </p:nvPr>
        </p:nvSpPr>
        <p:spPr>
          <a:xfrm>
            <a:off x="685800" y="685800"/>
            <a:ext cx="8097838" cy="900113"/>
          </a:xfrm>
        </p:spPr>
        <p:txBody>
          <a:bodyPr/>
          <a:lstStyle/>
          <a:p>
            <a:r>
              <a:rPr lang="fr-FR" altLang="fr-FR"/>
              <a:t>From multiple measurements to an unique result </a:t>
            </a:r>
            <a:r>
              <a:rPr lang="fr-FR" altLang="fr-FR">
                <a:solidFill>
                  <a:schemeClr val="bg2"/>
                </a:solidFill>
              </a:rPr>
              <a:t>(best linear unbiased estimator)</a:t>
            </a:r>
          </a:p>
        </p:txBody>
      </p:sp>
      <p:graphicFrame>
        <p:nvGraphicFramePr>
          <p:cNvPr id="1230610" name="Group 2834">
            <a:extLst>
              <a:ext uri="{FF2B5EF4-FFF2-40B4-BE49-F238E27FC236}">
                <a16:creationId xmlns:a16="http://schemas.microsoft.com/office/drawing/2014/main" id="{484DD5B3-F2D3-0D40-95F0-AAC987AEB012}"/>
              </a:ext>
            </a:extLst>
          </p:cNvPr>
          <p:cNvGraphicFramePr>
            <a:graphicFrameLocks noGrp="1"/>
          </p:cNvGraphicFramePr>
          <p:nvPr>
            <p:ph sz="half" idx="1"/>
          </p:nvPr>
        </p:nvGraphicFramePr>
        <p:xfrm>
          <a:off x="4572000" y="1752600"/>
          <a:ext cx="2938463" cy="4419600"/>
        </p:xfrm>
        <a:graphic>
          <a:graphicData uri="http://schemas.openxmlformats.org/drawingml/2006/table">
            <a:tbl>
              <a:tblPr/>
              <a:tblGrid>
                <a:gridCol w="1054100">
                  <a:extLst>
                    <a:ext uri="{9D8B030D-6E8A-4147-A177-3AD203B41FA5}">
                      <a16:colId xmlns:a16="http://schemas.microsoft.com/office/drawing/2014/main" val="1063589935"/>
                    </a:ext>
                  </a:extLst>
                </a:gridCol>
                <a:gridCol w="942975">
                  <a:extLst>
                    <a:ext uri="{9D8B030D-6E8A-4147-A177-3AD203B41FA5}">
                      <a16:colId xmlns:a16="http://schemas.microsoft.com/office/drawing/2014/main" val="75164768"/>
                    </a:ext>
                  </a:extLst>
                </a:gridCol>
                <a:gridCol w="941388">
                  <a:extLst>
                    <a:ext uri="{9D8B030D-6E8A-4147-A177-3AD203B41FA5}">
                      <a16:colId xmlns:a16="http://schemas.microsoft.com/office/drawing/2014/main" val="388996771"/>
                    </a:ext>
                  </a:extLst>
                </a:gridCol>
              </a:tblGrid>
              <a:tr h="304800">
                <a:tc>
                  <a:txBody>
                    <a:bodyPr/>
                    <a:lstStyle>
                      <a:lvl1pPr algn="l">
                        <a:defRPr sz="1400" b="1">
                          <a:solidFill>
                            <a:schemeClr val="tx2"/>
                          </a:solidFill>
                          <a:latin typeface="Arial" panose="020B0604020202020204" pitchFamily="34" charset="0"/>
                        </a:defRPr>
                      </a:lvl1pPr>
                      <a:lvl2pPr marL="1588"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293688"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573088"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865188"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3223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17795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2367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6939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CH" altLang="fr-FR" sz="1400" b="1" i="0" u="none" strike="noStrike" cap="none" normalizeH="0" baseline="0">
                        <a:ln>
                          <a:noFill/>
                        </a:ln>
                        <a:solidFill>
                          <a:schemeClr val="tx2"/>
                        </a:solidFill>
                        <a:effectLst/>
                        <a:latin typeface="Arial" panose="020B060402020202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Serie 1</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Serie 2</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315978366"/>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1</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9489488"/>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2</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1.567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6732365"/>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3</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1.345</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1688697"/>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4</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1.678</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9592560"/>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5</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4581751"/>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1.459</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1950285"/>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2193214"/>
                  </a:ext>
                </a:extLst>
              </a:tr>
              <a:tr h="239713">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1.678</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1.452</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5377860"/>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9</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1.567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1.459</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6076120"/>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MEAN</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1.519</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79743611"/>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STDEV</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0.112</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0.005</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1589195"/>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MEDIAN</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737039526"/>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MIN</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1.345</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1.452</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3328763"/>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MAX</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1.678</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8205207"/>
                  </a:ext>
                </a:extLst>
              </a:tr>
              <a:tr h="241300">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000" b="1" i="0" u="none" strike="noStrike" cap="none" normalizeH="0" baseline="0">
                          <a:ln>
                            <a:noFill/>
                          </a:ln>
                          <a:solidFill>
                            <a:schemeClr val="tx1"/>
                          </a:solidFill>
                          <a:effectLst/>
                          <a:latin typeface="Symbol" pitchFamily="2" charset="2"/>
                          <a:cs typeface="Arial" panose="020B0604020202020204" pitchFamily="34" charset="0"/>
                        </a:rPr>
                        <a:t>D</a:t>
                      </a:r>
                      <a:r>
                        <a:rPr kumimoji="0" lang="en-GB" altLang="fr-FR" sz="1000" b="1" i="0" u="none" strike="noStrike" cap="none" normalizeH="0" baseline="0">
                          <a:ln>
                            <a:noFill/>
                          </a:ln>
                          <a:solidFill>
                            <a:schemeClr val="tx1"/>
                          </a:solidFill>
                          <a:effectLst/>
                          <a:latin typeface="Arial" panose="020B0604020202020204" pitchFamily="34" charset="0"/>
                          <a:cs typeface="Arial" panose="020B0604020202020204" pitchFamily="34" charset="0"/>
                        </a:rPr>
                        <a:t> Min-Max</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0.333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0.015</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84019928"/>
                  </a:ext>
                </a:extLst>
              </a:tr>
            </a:tbl>
          </a:graphicData>
        </a:graphic>
      </p:graphicFrame>
      <p:graphicFrame>
        <p:nvGraphicFramePr>
          <p:cNvPr id="1230614" name="Group 2838">
            <a:extLst>
              <a:ext uri="{FF2B5EF4-FFF2-40B4-BE49-F238E27FC236}">
                <a16:creationId xmlns:a16="http://schemas.microsoft.com/office/drawing/2014/main" id="{BDA81F85-54CE-C04D-8CFC-4D65794D13F6}"/>
              </a:ext>
            </a:extLst>
          </p:cNvPr>
          <p:cNvGraphicFramePr>
            <a:graphicFrameLocks noGrp="1"/>
          </p:cNvGraphicFramePr>
          <p:nvPr>
            <p:ph sz="half" idx="2"/>
            <p:extLst>
              <p:ext uri="{D42A27DB-BD31-4B8C-83A1-F6EECF244321}">
                <p14:modId xmlns:p14="http://schemas.microsoft.com/office/powerpoint/2010/main" val="4222359635"/>
              </p:ext>
            </p:extLst>
          </p:nvPr>
        </p:nvGraphicFramePr>
        <p:xfrm>
          <a:off x="762000" y="1782417"/>
          <a:ext cx="2678113" cy="2841943"/>
        </p:xfrm>
        <a:graphic>
          <a:graphicData uri="http://schemas.openxmlformats.org/drawingml/2006/table">
            <a:tbl>
              <a:tblPr/>
              <a:tblGrid>
                <a:gridCol w="952500">
                  <a:extLst>
                    <a:ext uri="{9D8B030D-6E8A-4147-A177-3AD203B41FA5}">
                      <a16:colId xmlns:a16="http://schemas.microsoft.com/office/drawing/2014/main" val="4281963780"/>
                    </a:ext>
                  </a:extLst>
                </a:gridCol>
                <a:gridCol w="863600">
                  <a:extLst>
                    <a:ext uri="{9D8B030D-6E8A-4147-A177-3AD203B41FA5}">
                      <a16:colId xmlns:a16="http://schemas.microsoft.com/office/drawing/2014/main" val="2261106609"/>
                    </a:ext>
                  </a:extLst>
                </a:gridCol>
                <a:gridCol w="862013">
                  <a:extLst>
                    <a:ext uri="{9D8B030D-6E8A-4147-A177-3AD203B41FA5}">
                      <a16:colId xmlns:a16="http://schemas.microsoft.com/office/drawing/2014/main" val="3769195361"/>
                    </a:ext>
                  </a:extLst>
                </a:gridCol>
              </a:tblGrid>
              <a:tr h="373063">
                <a:tc>
                  <a:txBody>
                    <a:bodyPr/>
                    <a:lstStyle>
                      <a:lvl1pPr algn="l">
                        <a:defRPr sz="1400" b="1">
                          <a:solidFill>
                            <a:schemeClr val="tx2"/>
                          </a:solidFill>
                          <a:latin typeface="Arial" panose="020B0604020202020204" pitchFamily="34" charset="0"/>
                        </a:defRPr>
                      </a:lvl1pPr>
                      <a:lvl2pPr marL="1588"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293688"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573088"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865188"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3223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17795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2367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693988"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CH" altLang="fr-FR" sz="1400" b="1" i="0" u="none" strike="noStrike" cap="none" normalizeH="0" baseline="0">
                        <a:ln>
                          <a:noFill/>
                        </a:ln>
                        <a:solidFill>
                          <a:schemeClr val="tx2"/>
                        </a:solidFill>
                        <a:effectLst/>
                        <a:latin typeface="Arial" panose="020B060402020202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Serie 1</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Serie 2</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543182739"/>
                  </a:ext>
                </a:extLst>
              </a:tr>
              <a:tr h="263525">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3846181"/>
                  </a:ext>
                </a:extLst>
              </a:tr>
              <a:tr h="263525">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1.567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6778910"/>
                  </a:ext>
                </a:extLst>
              </a:tr>
              <a:tr h="263525">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1.345</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422093"/>
                  </a:ext>
                </a:extLst>
              </a:tr>
              <a:tr h="261938">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1.678</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3331838"/>
                  </a:ext>
                </a:extLst>
              </a:tr>
              <a:tr h="265113">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002670"/>
                  </a:ext>
                </a:extLst>
              </a:tr>
              <a:tr h="261938">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1.456</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1.459</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8514081"/>
                  </a:ext>
                </a:extLst>
              </a:tr>
              <a:tr h="263525">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1.453</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1857303"/>
                  </a:ext>
                </a:extLst>
              </a:tr>
              <a:tr h="263525">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1.678</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1.452</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9548317"/>
                  </a:ext>
                </a:extLst>
              </a:tr>
              <a:tr h="263525">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1.567</a:t>
                      </a:r>
                      <a:endParaRPr kumimoji="0" lang="en-GB" altLang="fr-FR" sz="36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marL="2921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marL="571500" indent="-277813"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marL="863600" indent="-290513"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marL="1130300" indent="-265113"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marL="15875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marL="20447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marL="25019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marL="2959100" indent="-265113"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1.459</a:t>
                      </a:r>
                      <a:endParaRPr kumimoji="0" lang="en-GB" altLang="fr-FR" sz="3600" b="0" i="0" u="none" strike="noStrike" cap="none" normalizeH="0" baseline="0" dirty="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0465576"/>
                  </a:ext>
                </a:extLst>
              </a:tr>
            </a:tbl>
          </a:graphicData>
        </a:graphic>
      </p:graphicFrame>
      <p:sp>
        <p:nvSpPr>
          <p:cNvPr id="1230615" name="Text Box 2839">
            <a:extLst>
              <a:ext uri="{FF2B5EF4-FFF2-40B4-BE49-F238E27FC236}">
                <a16:creationId xmlns:a16="http://schemas.microsoft.com/office/drawing/2014/main" id="{7E398390-CB53-E349-8BE1-7CB432C914D5}"/>
              </a:ext>
            </a:extLst>
          </p:cNvPr>
          <p:cNvSpPr txBox="1">
            <a:spLocks noChangeArrowheads="1"/>
          </p:cNvSpPr>
          <p:nvPr/>
        </p:nvSpPr>
        <p:spPr bwMode="auto">
          <a:xfrm>
            <a:off x="228600" y="4814238"/>
            <a:ext cx="40386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dirty="0">
                <a:solidFill>
                  <a:srgbClr val="0070C0"/>
                </a:solidFill>
              </a:rPr>
              <a:t>What series has the  more “precise” measurement ?</a:t>
            </a:r>
          </a:p>
          <a:p>
            <a:pPr>
              <a:spcBef>
                <a:spcPct val="50000"/>
              </a:spcBef>
            </a:pPr>
            <a:r>
              <a:rPr lang="en-GB" altLang="fr-FR" sz="1400" dirty="0">
                <a:solidFill>
                  <a:srgbClr val="0070C0"/>
                </a:solidFill>
              </a:rPr>
              <a:t>How will you consider a new 10</a:t>
            </a:r>
            <a:r>
              <a:rPr lang="en-GB" altLang="fr-FR" sz="1400" baseline="30000" dirty="0">
                <a:solidFill>
                  <a:srgbClr val="0070C0"/>
                </a:solidFill>
              </a:rPr>
              <a:t>th</a:t>
            </a:r>
            <a:r>
              <a:rPr lang="en-GB" altLang="fr-FR" sz="1400" dirty="0">
                <a:solidFill>
                  <a:srgbClr val="0070C0"/>
                </a:solidFill>
              </a:rPr>
              <a:t> measurement ? What will be your criteria to accept or deny ?</a:t>
            </a:r>
            <a:endParaRPr lang="de-CH" altLang="fr-FR" sz="1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0610"/>
                                        </p:tgtEl>
                                        <p:attrNameLst>
                                          <p:attrName>style.visibility</p:attrName>
                                        </p:attrNameLst>
                                      </p:cBhvr>
                                      <p:to>
                                        <p:strVal val="visible"/>
                                      </p:to>
                                    </p:set>
                                    <p:animEffect transition="in" filter="fade">
                                      <p:cBhvr>
                                        <p:cTn id="7" dur="2000"/>
                                        <p:tgtEl>
                                          <p:spTgt spid="1230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8146" name="Rectangle 2">
            <a:extLst>
              <a:ext uri="{FF2B5EF4-FFF2-40B4-BE49-F238E27FC236}">
                <a16:creationId xmlns:a16="http://schemas.microsoft.com/office/drawing/2014/main" id="{D92B6DB5-A3F0-B24C-A708-D63FE49CE25D}"/>
              </a:ext>
            </a:extLst>
          </p:cNvPr>
          <p:cNvSpPr>
            <a:spLocks noGrp="1" noChangeArrowheads="1"/>
          </p:cNvSpPr>
          <p:nvPr>
            <p:ph type="title"/>
          </p:nvPr>
        </p:nvSpPr>
        <p:spPr/>
        <p:txBody>
          <a:bodyPr/>
          <a:lstStyle/>
          <a:p>
            <a:r>
              <a:rPr lang="fr-FR" altLang="fr-FR"/>
              <a:t>Quality of the results … still some questions …</a:t>
            </a:r>
          </a:p>
        </p:txBody>
      </p:sp>
      <p:sp>
        <p:nvSpPr>
          <p:cNvPr id="1158147" name="Rectangle 3">
            <a:extLst>
              <a:ext uri="{FF2B5EF4-FFF2-40B4-BE49-F238E27FC236}">
                <a16:creationId xmlns:a16="http://schemas.microsoft.com/office/drawing/2014/main" id="{5A658D3C-7B62-FA44-A28D-1BF92F9E7F78}"/>
              </a:ext>
            </a:extLst>
          </p:cNvPr>
          <p:cNvSpPr>
            <a:spLocks noGrp="1" noChangeArrowheads="1"/>
          </p:cNvSpPr>
          <p:nvPr>
            <p:ph type="body" sz="half" idx="2"/>
          </p:nvPr>
        </p:nvSpPr>
        <p:spPr>
          <a:xfrm>
            <a:off x="4848225" y="1798638"/>
            <a:ext cx="3968750" cy="3959225"/>
          </a:xfrm>
        </p:spPr>
        <p:txBody>
          <a:bodyPr/>
          <a:lstStyle/>
          <a:p>
            <a:r>
              <a:rPr lang="fr-FR" altLang="fr-FR" sz="2000">
                <a:solidFill>
                  <a:schemeClr val="bg2"/>
                </a:solidFill>
              </a:rPr>
              <a:t>Now we have all the information that is needed to « judge » of the quality results …</a:t>
            </a:r>
          </a:p>
          <a:p>
            <a:endParaRPr lang="fr-FR" altLang="fr-FR" sz="2000">
              <a:solidFill>
                <a:schemeClr val="bg2"/>
              </a:solidFill>
            </a:endParaRPr>
          </a:p>
          <a:p>
            <a:r>
              <a:rPr lang="fr-FR" altLang="fr-FR" sz="2000">
                <a:solidFill>
                  <a:schemeClr val="bg2"/>
                </a:solidFill>
              </a:rPr>
              <a:t>What if we had choosen another point then A ?</a:t>
            </a:r>
          </a:p>
          <a:p>
            <a:endParaRPr lang="fr-FR" altLang="fr-FR" sz="2000">
              <a:solidFill>
                <a:schemeClr val="bg2"/>
              </a:solidFill>
            </a:endParaRPr>
          </a:p>
          <a:p>
            <a:r>
              <a:rPr lang="fr-FR" altLang="fr-FR" sz="2000">
                <a:solidFill>
                  <a:schemeClr val="bg2"/>
                </a:solidFill>
              </a:rPr>
              <a:t>Is it necessary to fix a point ?</a:t>
            </a:r>
          </a:p>
        </p:txBody>
      </p:sp>
      <p:graphicFrame>
        <p:nvGraphicFramePr>
          <p:cNvPr id="1158148" name="Object 4">
            <a:extLst>
              <a:ext uri="{FF2B5EF4-FFF2-40B4-BE49-F238E27FC236}">
                <a16:creationId xmlns:a16="http://schemas.microsoft.com/office/drawing/2014/main" id="{DC41C5C3-714B-3041-A6FB-4F551ED3B660}"/>
              </a:ext>
            </a:extLst>
          </p:cNvPr>
          <p:cNvGraphicFramePr>
            <a:graphicFrameLocks noChangeAspect="1"/>
          </p:cNvGraphicFramePr>
          <p:nvPr/>
        </p:nvGraphicFramePr>
        <p:xfrm>
          <a:off x="609600" y="2286000"/>
          <a:ext cx="3810000" cy="3571875"/>
        </p:xfrm>
        <a:graphic>
          <a:graphicData uri="http://schemas.openxmlformats.org/presentationml/2006/ole">
            <mc:AlternateContent xmlns:mc="http://schemas.openxmlformats.org/markup-compatibility/2006">
              <mc:Choice xmlns:v="urn:schemas-microsoft-com:vml" Requires="v">
                <p:oleObj spid="_x0000_s1158166" name="Bitmap Image" r:id="rId3" imgW="2495550" imgH="2336800" progId="Paint.Picture">
                  <p:embed/>
                </p:oleObj>
              </mc:Choice>
              <mc:Fallback>
                <p:oleObj name="Bitmap Image" r:id="rId3" imgW="2495550" imgH="23368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3810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8149" name="Object 5">
            <a:extLst>
              <a:ext uri="{FF2B5EF4-FFF2-40B4-BE49-F238E27FC236}">
                <a16:creationId xmlns:a16="http://schemas.microsoft.com/office/drawing/2014/main" id="{E5203B2E-C70D-0441-A9DB-171FF17FFA21}"/>
              </a:ext>
            </a:extLst>
          </p:cNvPr>
          <p:cNvGraphicFramePr>
            <a:graphicFrameLocks noChangeAspect="1"/>
          </p:cNvGraphicFramePr>
          <p:nvPr/>
        </p:nvGraphicFramePr>
        <p:xfrm>
          <a:off x="2895600" y="1905000"/>
          <a:ext cx="1419225" cy="406400"/>
        </p:xfrm>
        <a:graphic>
          <a:graphicData uri="http://schemas.openxmlformats.org/presentationml/2006/ole">
            <mc:AlternateContent xmlns:mc="http://schemas.openxmlformats.org/markup-compatibility/2006">
              <mc:Choice xmlns:v="urn:schemas-microsoft-com:vml" Requires="v">
                <p:oleObj spid="_x0000_s1158167" name="Équation" r:id="rId5" imgW="8629650" imgH="2489200" progId="Equation.3">
                  <p:embed/>
                </p:oleObj>
              </mc:Choice>
              <mc:Fallback>
                <p:oleObj name="Équation" r:id="rId5" imgW="8629650" imgH="2489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905000"/>
                        <a:ext cx="14192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8150" name="Object 6">
            <a:extLst>
              <a:ext uri="{FF2B5EF4-FFF2-40B4-BE49-F238E27FC236}">
                <a16:creationId xmlns:a16="http://schemas.microsoft.com/office/drawing/2014/main" id="{C6052C78-2FA8-D247-B305-364F7E62EBBC}"/>
              </a:ext>
            </a:extLst>
          </p:cNvPr>
          <p:cNvGraphicFramePr>
            <a:graphicFrameLocks noChangeAspect="1"/>
          </p:cNvGraphicFramePr>
          <p:nvPr/>
        </p:nvGraphicFramePr>
        <p:xfrm>
          <a:off x="2438400" y="5549900"/>
          <a:ext cx="1419225" cy="433388"/>
        </p:xfrm>
        <a:graphic>
          <a:graphicData uri="http://schemas.openxmlformats.org/presentationml/2006/ole">
            <mc:AlternateContent xmlns:mc="http://schemas.openxmlformats.org/markup-compatibility/2006">
              <mc:Choice xmlns:v="urn:schemas-microsoft-com:vml" Requires="v">
                <p:oleObj spid="_x0000_s1158168" name="Équation" r:id="rId7" imgW="8629650" imgH="2635250" progId="Equation.3">
                  <p:embed/>
                </p:oleObj>
              </mc:Choice>
              <mc:Fallback>
                <p:oleObj name="Équation" r:id="rId7" imgW="8629650" imgH="26352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549900"/>
                        <a:ext cx="141922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a:extLst>
              <a:ext uri="{FF2B5EF4-FFF2-40B4-BE49-F238E27FC236}">
                <a16:creationId xmlns:a16="http://schemas.microsoft.com/office/drawing/2014/main" id="{9583438B-94D1-6F4A-89D2-8F120B781000}"/>
              </a:ext>
            </a:extLst>
          </p:cNvPr>
          <p:cNvSpPr>
            <a:spLocks noGrp="1" noChangeArrowheads="1"/>
          </p:cNvSpPr>
          <p:nvPr>
            <p:ph type="title"/>
          </p:nvPr>
        </p:nvSpPr>
        <p:spPr/>
        <p:txBody>
          <a:bodyPr/>
          <a:lstStyle/>
          <a:p>
            <a:r>
              <a:rPr lang="fr-FR" altLang="fr-FR"/>
              <a:t>Back to the levelling network …</a:t>
            </a:r>
          </a:p>
        </p:txBody>
      </p:sp>
      <p:sp>
        <p:nvSpPr>
          <p:cNvPr id="1164291" name="Rectangle 3">
            <a:extLst>
              <a:ext uri="{FF2B5EF4-FFF2-40B4-BE49-F238E27FC236}">
                <a16:creationId xmlns:a16="http://schemas.microsoft.com/office/drawing/2014/main" id="{1C3368F5-F693-FD4C-8D2D-7E023A8B26CB}"/>
              </a:ext>
            </a:extLst>
          </p:cNvPr>
          <p:cNvSpPr>
            <a:spLocks noGrp="1" noChangeArrowheads="1"/>
          </p:cNvSpPr>
          <p:nvPr>
            <p:ph type="body" idx="1"/>
          </p:nvPr>
        </p:nvSpPr>
        <p:spPr/>
        <p:txBody>
          <a:bodyPr/>
          <a:lstStyle/>
          <a:p>
            <a:r>
              <a:rPr lang="fr-FR" altLang="fr-FR" sz="2000"/>
              <a:t>Variance-covariance matrix of the observations :</a:t>
            </a:r>
          </a:p>
        </p:txBody>
      </p:sp>
      <p:graphicFrame>
        <p:nvGraphicFramePr>
          <p:cNvPr id="1164292" name="Object 4">
            <a:extLst>
              <a:ext uri="{FF2B5EF4-FFF2-40B4-BE49-F238E27FC236}">
                <a16:creationId xmlns:a16="http://schemas.microsoft.com/office/drawing/2014/main" id="{777B5B28-AE87-F945-B1BC-CA16ED652E25}"/>
              </a:ext>
            </a:extLst>
          </p:cNvPr>
          <p:cNvGraphicFramePr>
            <a:graphicFrameLocks noChangeAspect="1"/>
          </p:cNvGraphicFramePr>
          <p:nvPr/>
        </p:nvGraphicFramePr>
        <p:xfrm>
          <a:off x="2819400" y="2514600"/>
          <a:ext cx="3498850" cy="631825"/>
        </p:xfrm>
        <a:graphic>
          <a:graphicData uri="http://schemas.openxmlformats.org/presentationml/2006/ole">
            <mc:AlternateContent xmlns:mc="http://schemas.openxmlformats.org/markup-compatibility/2006">
              <mc:Choice xmlns:v="urn:schemas-microsoft-com:vml" Requires="v">
                <p:oleObj spid="_x0000_s1164304" name="Équation" r:id="rId3" imgW="16090900" imgH="2927350" progId="Equation.3">
                  <p:embed/>
                </p:oleObj>
              </mc:Choice>
              <mc:Fallback>
                <p:oleObj name="Équation" r:id="rId3" imgW="16090900" imgH="29273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14600"/>
                        <a:ext cx="349885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4293" name="Object 5">
            <a:extLst>
              <a:ext uri="{FF2B5EF4-FFF2-40B4-BE49-F238E27FC236}">
                <a16:creationId xmlns:a16="http://schemas.microsoft.com/office/drawing/2014/main" id="{62B86041-3024-3F46-8D89-B27EBDF1CE52}"/>
              </a:ext>
            </a:extLst>
          </p:cNvPr>
          <p:cNvGraphicFramePr>
            <a:graphicFrameLocks noChangeAspect="1"/>
          </p:cNvGraphicFramePr>
          <p:nvPr/>
        </p:nvGraphicFramePr>
        <p:xfrm>
          <a:off x="838200" y="3429000"/>
          <a:ext cx="7391400" cy="2225675"/>
        </p:xfrm>
        <a:graphic>
          <a:graphicData uri="http://schemas.openxmlformats.org/presentationml/2006/ole">
            <mc:AlternateContent xmlns:mc="http://schemas.openxmlformats.org/markup-compatibility/2006">
              <mc:Choice xmlns:v="urn:schemas-microsoft-com:vml" Requires="v">
                <p:oleObj spid="_x0000_s1164305" name="Équation" r:id="rId5" imgW="43738800" imgH="13163550" progId="Equation.3">
                  <p:embed/>
                </p:oleObj>
              </mc:Choice>
              <mc:Fallback>
                <p:oleObj name="Équation" r:id="rId5" imgW="43738800" imgH="131635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29000"/>
                        <a:ext cx="73914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a:extLst>
              <a:ext uri="{FF2B5EF4-FFF2-40B4-BE49-F238E27FC236}">
                <a16:creationId xmlns:a16="http://schemas.microsoft.com/office/drawing/2014/main" id="{B2446D65-4B33-4F4F-B8F7-9F8DD2ACFE29}"/>
              </a:ext>
            </a:extLst>
          </p:cNvPr>
          <p:cNvSpPr>
            <a:spLocks noGrp="1" noChangeArrowheads="1"/>
          </p:cNvSpPr>
          <p:nvPr>
            <p:ph type="title"/>
          </p:nvPr>
        </p:nvSpPr>
        <p:spPr/>
        <p:txBody>
          <a:bodyPr/>
          <a:lstStyle/>
          <a:p>
            <a:r>
              <a:rPr lang="fr-FR" altLang="fr-FR"/>
              <a:t>Back to the levelling network …</a:t>
            </a:r>
          </a:p>
        </p:txBody>
      </p:sp>
      <p:sp>
        <p:nvSpPr>
          <p:cNvPr id="1165315" name="Rectangle 3">
            <a:extLst>
              <a:ext uri="{FF2B5EF4-FFF2-40B4-BE49-F238E27FC236}">
                <a16:creationId xmlns:a16="http://schemas.microsoft.com/office/drawing/2014/main" id="{7F2EF186-2E5E-D04D-8391-182330929879}"/>
              </a:ext>
            </a:extLst>
          </p:cNvPr>
          <p:cNvSpPr>
            <a:spLocks noGrp="1" noChangeArrowheads="1"/>
          </p:cNvSpPr>
          <p:nvPr>
            <p:ph type="body" idx="1"/>
          </p:nvPr>
        </p:nvSpPr>
        <p:spPr/>
        <p:txBody>
          <a:bodyPr/>
          <a:lstStyle/>
          <a:p>
            <a:r>
              <a:rPr lang="fr-FR" altLang="fr-FR" sz="2000"/>
              <a:t>Variance-covariance matrix of the observations :</a:t>
            </a:r>
          </a:p>
        </p:txBody>
      </p:sp>
      <p:graphicFrame>
        <p:nvGraphicFramePr>
          <p:cNvPr id="1165316" name="Object 4">
            <a:extLst>
              <a:ext uri="{FF2B5EF4-FFF2-40B4-BE49-F238E27FC236}">
                <a16:creationId xmlns:a16="http://schemas.microsoft.com/office/drawing/2014/main" id="{B5C380C2-5172-E443-8C1F-A1781D992A5A}"/>
              </a:ext>
            </a:extLst>
          </p:cNvPr>
          <p:cNvGraphicFramePr>
            <a:graphicFrameLocks noChangeAspect="1"/>
          </p:cNvGraphicFramePr>
          <p:nvPr/>
        </p:nvGraphicFramePr>
        <p:xfrm>
          <a:off x="1219200" y="3124200"/>
          <a:ext cx="6705600" cy="1935163"/>
        </p:xfrm>
        <a:graphic>
          <a:graphicData uri="http://schemas.openxmlformats.org/presentationml/2006/ole">
            <mc:AlternateContent xmlns:mc="http://schemas.openxmlformats.org/markup-compatibility/2006">
              <mc:Choice xmlns:v="urn:schemas-microsoft-com:vml" Requires="v">
                <p:oleObj spid="_x0000_s1165322" name="Équation" r:id="rId3" imgW="45643800" imgH="13163550" progId="Equation.3">
                  <p:embed/>
                </p:oleObj>
              </mc:Choice>
              <mc:Fallback>
                <p:oleObj name="Équation" r:id="rId3" imgW="45643800" imgH="131635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24200"/>
                        <a:ext cx="6705600" cy="193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a:extLst>
              <a:ext uri="{FF2B5EF4-FFF2-40B4-BE49-F238E27FC236}">
                <a16:creationId xmlns:a16="http://schemas.microsoft.com/office/drawing/2014/main" id="{36F353BF-4F97-BA4D-9C66-E12D1E4B33DA}"/>
              </a:ext>
            </a:extLst>
          </p:cNvPr>
          <p:cNvSpPr>
            <a:spLocks noGrp="1" noChangeArrowheads="1"/>
          </p:cNvSpPr>
          <p:nvPr>
            <p:ph type="title"/>
          </p:nvPr>
        </p:nvSpPr>
        <p:spPr/>
        <p:txBody>
          <a:bodyPr/>
          <a:lstStyle/>
          <a:p>
            <a:r>
              <a:rPr lang="fr-FR" altLang="fr-FR"/>
              <a:t>Back to the levelling network …</a:t>
            </a:r>
          </a:p>
        </p:txBody>
      </p:sp>
      <p:sp>
        <p:nvSpPr>
          <p:cNvPr id="1166339" name="Rectangle 3">
            <a:extLst>
              <a:ext uri="{FF2B5EF4-FFF2-40B4-BE49-F238E27FC236}">
                <a16:creationId xmlns:a16="http://schemas.microsoft.com/office/drawing/2014/main" id="{9F36C505-3B02-B141-8781-0A5F9DEB99BD}"/>
              </a:ext>
            </a:extLst>
          </p:cNvPr>
          <p:cNvSpPr>
            <a:spLocks noGrp="1" noChangeArrowheads="1"/>
          </p:cNvSpPr>
          <p:nvPr>
            <p:ph type="body" idx="1"/>
          </p:nvPr>
        </p:nvSpPr>
        <p:spPr/>
        <p:txBody>
          <a:bodyPr/>
          <a:lstStyle/>
          <a:p>
            <a:r>
              <a:rPr lang="fr-FR" altLang="fr-FR" sz="2000"/>
              <a:t>Variance-covariance matrix of the corrections :</a:t>
            </a:r>
          </a:p>
        </p:txBody>
      </p:sp>
      <p:graphicFrame>
        <p:nvGraphicFramePr>
          <p:cNvPr id="1166340" name="Object 4">
            <a:extLst>
              <a:ext uri="{FF2B5EF4-FFF2-40B4-BE49-F238E27FC236}">
                <a16:creationId xmlns:a16="http://schemas.microsoft.com/office/drawing/2014/main" id="{F750348B-3960-5249-9224-FD84417B3E70}"/>
              </a:ext>
            </a:extLst>
          </p:cNvPr>
          <p:cNvGraphicFramePr>
            <a:graphicFrameLocks noChangeAspect="1"/>
          </p:cNvGraphicFramePr>
          <p:nvPr/>
        </p:nvGraphicFramePr>
        <p:xfrm>
          <a:off x="1371600" y="3810000"/>
          <a:ext cx="6477000" cy="1893888"/>
        </p:xfrm>
        <a:graphic>
          <a:graphicData uri="http://schemas.openxmlformats.org/presentationml/2006/ole">
            <mc:AlternateContent xmlns:mc="http://schemas.openxmlformats.org/markup-compatibility/2006">
              <mc:Choice xmlns:v="urn:schemas-microsoft-com:vml" Requires="v">
                <p:oleObj spid="_x0000_s1166352" name="Équation" r:id="rId3" imgW="45053250" imgH="13163550" progId="Equation.3">
                  <p:embed/>
                </p:oleObj>
              </mc:Choice>
              <mc:Fallback>
                <p:oleObj name="Équation" r:id="rId3" imgW="45053250" imgH="131635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6477000" cy="189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6341" name="Object 5">
            <a:extLst>
              <a:ext uri="{FF2B5EF4-FFF2-40B4-BE49-F238E27FC236}">
                <a16:creationId xmlns:a16="http://schemas.microsoft.com/office/drawing/2014/main" id="{F8CC0807-2ECA-9740-8487-D3683ABB21B6}"/>
              </a:ext>
            </a:extLst>
          </p:cNvPr>
          <p:cNvGraphicFramePr>
            <a:graphicFrameLocks noChangeAspect="1"/>
          </p:cNvGraphicFramePr>
          <p:nvPr/>
        </p:nvGraphicFramePr>
        <p:xfrm>
          <a:off x="3505200" y="2667000"/>
          <a:ext cx="2195513" cy="600075"/>
        </p:xfrm>
        <a:graphic>
          <a:graphicData uri="http://schemas.openxmlformats.org/presentationml/2006/ole">
            <mc:AlternateContent xmlns:mc="http://schemas.openxmlformats.org/markup-compatibility/2006">
              <mc:Choice xmlns:v="urn:schemas-microsoft-com:vml" Requires="v">
                <p:oleObj spid="_x0000_s1166353" name="Équation" r:id="rId5" imgW="10096500" imgH="2781300" progId="Equation.3">
                  <p:embed/>
                </p:oleObj>
              </mc:Choice>
              <mc:Fallback>
                <p:oleObj name="Équation" r:id="rId5" imgW="10096500" imgH="2781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667000"/>
                        <a:ext cx="2195513"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a:extLst>
              <a:ext uri="{FF2B5EF4-FFF2-40B4-BE49-F238E27FC236}">
                <a16:creationId xmlns:a16="http://schemas.microsoft.com/office/drawing/2014/main" id="{041E739D-7476-EA47-BA63-0A3310C23D8E}"/>
              </a:ext>
            </a:extLst>
          </p:cNvPr>
          <p:cNvSpPr>
            <a:spLocks noGrp="1" noChangeArrowheads="1"/>
          </p:cNvSpPr>
          <p:nvPr>
            <p:ph type="title"/>
          </p:nvPr>
        </p:nvSpPr>
        <p:spPr/>
        <p:txBody>
          <a:bodyPr/>
          <a:lstStyle/>
          <a:p>
            <a:r>
              <a:rPr lang="en-GB" altLang="fr-FR"/>
              <a:t>Redundancy, degree of freedom …</a:t>
            </a:r>
          </a:p>
        </p:txBody>
      </p:sp>
      <p:sp>
        <p:nvSpPr>
          <p:cNvPr id="1167363" name="Rectangle 3">
            <a:extLst>
              <a:ext uri="{FF2B5EF4-FFF2-40B4-BE49-F238E27FC236}">
                <a16:creationId xmlns:a16="http://schemas.microsoft.com/office/drawing/2014/main" id="{0196DD57-3B0C-FD44-A370-EAEFA6E53753}"/>
              </a:ext>
            </a:extLst>
          </p:cNvPr>
          <p:cNvSpPr>
            <a:spLocks noGrp="1" noChangeArrowheads="1"/>
          </p:cNvSpPr>
          <p:nvPr>
            <p:ph type="body" idx="1"/>
          </p:nvPr>
        </p:nvSpPr>
        <p:spPr/>
        <p:txBody>
          <a:bodyPr/>
          <a:lstStyle/>
          <a:p>
            <a:r>
              <a:rPr lang="fr-FR" altLang="fr-FR" sz="2000" dirty="0"/>
              <a:t>The </a:t>
            </a:r>
            <a:r>
              <a:rPr lang="fr-FR" altLang="fr-FR" sz="2000" dirty="0" err="1"/>
              <a:t>degree</a:t>
            </a:r>
            <a:r>
              <a:rPr lang="fr-FR" altLang="fr-FR" sz="2000" dirty="0"/>
              <a:t> of </a:t>
            </a:r>
            <a:r>
              <a:rPr lang="fr-FR" altLang="fr-FR" sz="2000" dirty="0" err="1"/>
              <a:t>freedom</a:t>
            </a:r>
            <a:r>
              <a:rPr lang="fr-FR" altLang="fr-FR" sz="2000" dirty="0"/>
              <a:t> « r » </a:t>
            </a:r>
            <a:r>
              <a:rPr lang="fr-FR" altLang="fr-FR" sz="2000" dirty="0" err="1"/>
              <a:t>is</a:t>
            </a:r>
            <a:r>
              <a:rPr lang="fr-FR" altLang="fr-FR" sz="2000" dirty="0"/>
              <a:t> </a:t>
            </a:r>
            <a:r>
              <a:rPr lang="fr-FR" altLang="fr-FR" sz="2000" dirty="0" err="1"/>
              <a:t>defined</a:t>
            </a:r>
            <a:r>
              <a:rPr lang="fr-FR" altLang="fr-FR" sz="2000" dirty="0"/>
              <a:t> as the </a:t>
            </a:r>
            <a:r>
              <a:rPr lang="fr-FR" altLang="fr-FR" sz="2000" dirty="0" err="1"/>
              <a:t>difference</a:t>
            </a:r>
            <a:r>
              <a:rPr lang="fr-FR" altLang="fr-FR" sz="2000" dirty="0"/>
              <a:t> </a:t>
            </a:r>
            <a:r>
              <a:rPr lang="fr-FR" altLang="fr-FR" sz="2000" dirty="0" err="1"/>
              <a:t>between</a:t>
            </a:r>
            <a:r>
              <a:rPr lang="fr-FR" altLang="fr-FR" sz="2000" dirty="0"/>
              <a:t> the </a:t>
            </a:r>
            <a:r>
              <a:rPr lang="fr-FR" altLang="fr-FR" sz="2000" dirty="0" err="1"/>
              <a:t>number</a:t>
            </a:r>
            <a:r>
              <a:rPr lang="fr-FR" altLang="fr-FR" sz="2000" dirty="0"/>
              <a:t> of observation and the </a:t>
            </a:r>
            <a:r>
              <a:rPr lang="fr-FR" altLang="fr-FR" sz="2000" dirty="0" err="1"/>
              <a:t>number</a:t>
            </a:r>
            <a:r>
              <a:rPr lang="fr-FR" altLang="fr-FR" sz="2000" dirty="0"/>
              <a:t> of </a:t>
            </a:r>
            <a:r>
              <a:rPr lang="fr-FR" altLang="fr-FR" sz="2000" dirty="0" err="1"/>
              <a:t>parameter</a:t>
            </a:r>
            <a:r>
              <a:rPr lang="fr-FR" altLang="fr-FR" sz="2000" dirty="0"/>
              <a:t> :</a:t>
            </a:r>
          </a:p>
          <a:p>
            <a:endParaRPr lang="fr-FR" altLang="fr-FR" sz="2000" dirty="0"/>
          </a:p>
          <a:p>
            <a:endParaRPr lang="fr-FR" altLang="fr-FR" sz="2000" dirty="0"/>
          </a:p>
          <a:p>
            <a:endParaRPr lang="fr-FR" altLang="fr-FR" sz="2000" dirty="0"/>
          </a:p>
          <a:p>
            <a:endParaRPr lang="fr-FR" altLang="fr-FR" sz="2000" dirty="0"/>
          </a:p>
          <a:p>
            <a:endParaRPr lang="fr-FR" altLang="fr-FR" sz="2000" dirty="0"/>
          </a:p>
          <a:p>
            <a:r>
              <a:rPr lang="fr-FR" altLang="fr-FR" sz="2000" dirty="0"/>
              <a:t>The trace of the matrix                       </a:t>
            </a:r>
            <a:r>
              <a:rPr lang="fr-FR" altLang="fr-FR" sz="2000" dirty="0" err="1"/>
              <a:t>is</a:t>
            </a:r>
            <a:r>
              <a:rPr lang="fr-FR" altLang="fr-FR" sz="2000" dirty="0"/>
              <a:t> </a:t>
            </a:r>
            <a:r>
              <a:rPr lang="fr-FR" altLang="fr-FR" sz="2000" dirty="0" err="1"/>
              <a:t>egal</a:t>
            </a:r>
            <a:r>
              <a:rPr lang="fr-FR" altLang="fr-FR" sz="2000" dirty="0"/>
              <a:t> to the </a:t>
            </a:r>
            <a:r>
              <a:rPr lang="fr-FR" altLang="fr-FR" sz="2000" dirty="0" err="1"/>
              <a:t>degree</a:t>
            </a:r>
            <a:r>
              <a:rPr lang="fr-FR" altLang="fr-FR" sz="2000" dirty="0"/>
              <a:t> of </a:t>
            </a:r>
            <a:r>
              <a:rPr lang="fr-FR" altLang="fr-FR" sz="2000" dirty="0" err="1"/>
              <a:t>freedom</a:t>
            </a:r>
            <a:r>
              <a:rPr lang="fr-FR" altLang="fr-FR" sz="2000" dirty="0"/>
              <a:t> « r » :</a:t>
            </a:r>
          </a:p>
        </p:txBody>
      </p:sp>
      <p:graphicFrame>
        <p:nvGraphicFramePr>
          <p:cNvPr id="1167364" name="Object 4">
            <a:extLst>
              <a:ext uri="{FF2B5EF4-FFF2-40B4-BE49-F238E27FC236}">
                <a16:creationId xmlns:a16="http://schemas.microsoft.com/office/drawing/2014/main" id="{013DB8F5-7D71-3446-A6D9-2EB0CDBC58FE}"/>
              </a:ext>
            </a:extLst>
          </p:cNvPr>
          <p:cNvGraphicFramePr>
            <a:graphicFrameLocks noChangeAspect="1"/>
          </p:cNvGraphicFramePr>
          <p:nvPr/>
        </p:nvGraphicFramePr>
        <p:xfrm>
          <a:off x="3733800" y="3125788"/>
          <a:ext cx="1295400" cy="303212"/>
        </p:xfrm>
        <a:graphic>
          <a:graphicData uri="http://schemas.openxmlformats.org/presentationml/2006/ole">
            <mc:AlternateContent xmlns:mc="http://schemas.openxmlformats.org/markup-compatibility/2006">
              <mc:Choice xmlns:v="urn:schemas-microsoft-com:vml" Requires="v">
                <p:oleObj spid="_x0000_s1167382" name="Équation" r:id="rId3" imgW="6877050" imgH="1606550" progId="Equation.3">
                  <p:embed/>
                </p:oleObj>
              </mc:Choice>
              <mc:Fallback>
                <p:oleObj name="Équation" r:id="rId3" imgW="6877050" imgH="16065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125788"/>
                        <a:ext cx="12954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365" name="Object 5">
            <a:extLst>
              <a:ext uri="{FF2B5EF4-FFF2-40B4-BE49-F238E27FC236}">
                <a16:creationId xmlns:a16="http://schemas.microsoft.com/office/drawing/2014/main" id="{40D1A216-F77C-7148-B7B0-66CFB41A1085}"/>
              </a:ext>
            </a:extLst>
          </p:cNvPr>
          <p:cNvGraphicFramePr>
            <a:graphicFrameLocks noChangeAspect="1"/>
          </p:cNvGraphicFramePr>
          <p:nvPr/>
        </p:nvGraphicFramePr>
        <p:xfrm>
          <a:off x="1295400" y="5257800"/>
          <a:ext cx="6553200" cy="500063"/>
        </p:xfrm>
        <a:graphic>
          <a:graphicData uri="http://schemas.openxmlformats.org/presentationml/2006/ole">
            <mc:AlternateContent xmlns:mc="http://schemas.openxmlformats.org/markup-compatibility/2006">
              <mc:Choice xmlns:v="urn:schemas-microsoft-com:vml" Requires="v">
                <p:oleObj spid="_x0000_s1167383" name="Équation" r:id="rId5" imgW="34524950" imgH="2635250" progId="Equation.3">
                  <p:embed/>
                </p:oleObj>
              </mc:Choice>
              <mc:Fallback>
                <p:oleObj name="Équation" r:id="rId5" imgW="34524950" imgH="26352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257800"/>
                        <a:ext cx="65532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366" name="Object 6">
            <a:extLst>
              <a:ext uri="{FF2B5EF4-FFF2-40B4-BE49-F238E27FC236}">
                <a16:creationId xmlns:a16="http://schemas.microsoft.com/office/drawing/2014/main" id="{872E91E5-D861-4949-8FD7-D4B77BE7E052}"/>
              </a:ext>
            </a:extLst>
          </p:cNvPr>
          <p:cNvGraphicFramePr>
            <a:graphicFrameLocks noChangeAspect="1"/>
          </p:cNvGraphicFramePr>
          <p:nvPr>
            <p:extLst>
              <p:ext uri="{D42A27DB-BD31-4B8C-83A1-F6EECF244321}">
                <p14:modId xmlns:p14="http://schemas.microsoft.com/office/powerpoint/2010/main" val="2720606531"/>
              </p:ext>
            </p:extLst>
          </p:nvPr>
        </p:nvGraphicFramePr>
        <p:xfrm>
          <a:off x="3238500" y="4184650"/>
          <a:ext cx="1143000" cy="571500"/>
        </p:xfrm>
        <a:graphic>
          <a:graphicData uri="http://schemas.openxmlformats.org/presentationml/2006/ole">
            <mc:AlternateContent xmlns:mc="http://schemas.openxmlformats.org/markup-compatibility/2006">
              <mc:Choice xmlns:v="urn:schemas-microsoft-com:vml" Requires="v">
                <p:oleObj spid="_x0000_s1167384" name="Équation" r:id="rId7" imgW="5264150" imgH="2635250" progId="Equation.3">
                  <p:embed/>
                </p:oleObj>
              </mc:Choice>
              <mc:Fallback>
                <p:oleObj name="Équation" r:id="rId7" imgW="5264150" imgH="26352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0" y="4184650"/>
                        <a:ext cx="11430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a:extLst>
              <a:ext uri="{FF2B5EF4-FFF2-40B4-BE49-F238E27FC236}">
                <a16:creationId xmlns:a16="http://schemas.microsoft.com/office/drawing/2014/main" id="{FD2601FF-41C5-6946-AB9F-9E780AE72F16}"/>
              </a:ext>
            </a:extLst>
          </p:cNvPr>
          <p:cNvSpPr>
            <a:spLocks noGrp="1" noChangeArrowheads="1"/>
          </p:cNvSpPr>
          <p:nvPr>
            <p:ph type="title"/>
          </p:nvPr>
        </p:nvSpPr>
        <p:spPr>
          <a:xfrm>
            <a:off x="1752600" y="533400"/>
            <a:ext cx="5791200" cy="1143000"/>
          </a:xfrm>
        </p:spPr>
        <p:txBody>
          <a:bodyPr/>
          <a:lstStyle/>
          <a:p>
            <a:r>
              <a:rPr lang="en-GB" altLang="fr-FR"/>
              <a:t>Redundancy, degree of freedom …</a:t>
            </a:r>
            <a:endParaRPr lang="fr-FR" altLang="fr-FR"/>
          </a:p>
        </p:txBody>
      </p:sp>
      <p:sp>
        <p:nvSpPr>
          <p:cNvPr id="1168387" name="Rectangle 3">
            <a:extLst>
              <a:ext uri="{FF2B5EF4-FFF2-40B4-BE49-F238E27FC236}">
                <a16:creationId xmlns:a16="http://schemas.microsoft.com/office/drawing/2014/main" id="{77BCC42E-8B79-C240-AF06-A260A360D0DF}"/>
              </a:ext>
            </a:extLst>
          </p:cNvPr>
          <p:cNvSpPr>
            <a:spLocks noGrp="1" noChangeArrowheads="1"/>
          </p:cNvSpPr>
          <p:nvPr>
            <p:ph type="body" idx="1"/>
          </p:nvPr>
        </p:nvSpPr>
        <p:spPr/>
        <p:txBody>
          <a:bodyPr/>
          <a:lstStyle/>
          <a:p>
            <a:r>
              <a:rPr lang="en-GB" altLang="fr-FR"/>
              <a:t>Each diagonal element of that matrix is expressing an important information about how each observation is contributing the the total redundancy of the system …</a:t>
            </a:r>
          </a:p>
          <a:p>
            <a:endParaRPr lang="en-GB" altLang="fr-FR"/>
          </a:p>
          <a:p>
            <a:endParaRPr lang="en-GB" altLang="fr-FR"/>
          </a:p>
          <a:p>
            <a:endParaRPr lang="en-GB" altLang="fr-FR"/>
          </a:p>
          <a:p>
            <a:r>
              <a:rPr lang="en-GB" altLang="fr-FR"/>
              <a:t>We consider the following criteria :</a:t>
            </a:r>
          </a:p>
          <a:p>
            <a:pPr lvl="4">
              <a:buFont typeface="Wingdings" pitchFamily="2" charset="2"/>
              <a:buNone/>
            </a:pPr>
            <a:r>
              <a:rPr lang="en-GB" altLang="fr-FR"/>
              <a:t>			</a:t>
            </a:r>
          </a:p>
          <a:p>
            <a:pPr lvl="4">
              <a:buFont typeface="Wingdings" pitchFamily="2" charset="2"/>
              <a:buNone/>
            </a:pPr>
            <a:r>
              <a:rPr lang="en-GB" altLang="fr-FR"/>
              <a:t>			</a:t>
            </a:r>
            <a:r>
              <a:rPr lang="en-GB" altLang="fr-FR" sz="1600"/>
              <a:t>not controlled observation </a:t>
            </a:r>
          </a:p>
          <a:p>
            <a:pPr lvl="4">
              <a:buFont typeface="Wingdings" pitchFamily="2" charset="2"/>
              <a:buNone/>
            </a:pPr>
            <a:r>
              <a:rPr lang="en-GB" altLang="fr-FR" sz="1600"/>
              <a:t>			badly controlled observation </a:t>
            </a:r>
          </a:p>
          <a:p>
            <a:pPr lvl="4">
              <a:buFont typeface="Wingdings" pitchFamily="2" charset="2"/>
              <a:buNone/>
            </a:pPr>
            <a:r>
              <a:rPr lang="en-GB" altLang="fr-FR" sz="1600"/>
              <a:t>			controlled observation </a:t>
            </a:r>
          </a:p>
          <a:p>
            <a:pPr lvl="4">
              <a:buFont typeface="Wingdings" pitchFamily="2" charset="2"/>
              <a:buNone/>
            </a:pPr>
            <a:r>
              <a:rPr lang="en-GB" altLang="fr-FR" sz="1600"/>
              <a:t>			well controlled observation </a:t>
            </a:r>
          </a:p>
        </p:txBody>
      </p:sp>
      <p:graphicFrame>
        <p:nvGraphicFramePr>
          <p:cNvPr id="1168388" name="Object 4">
            <a:extLst>
              <a:ext uri="{FF2B5EF4-FFF2-40B4-BE49-F238E27FC236}">
                <a16:creationId xmlns:a16="http://schemas.microsoft.com/office/drawing/2014/main" id="{1296899F-6568-834B-8B71-E441AE385163}"/>
              </a:ext>
            </a:extLst>
          </p:cNvPr>
          <p:cNvGraphicFramePr>
            <a:graphicFrameLocks noChangeAspect="1"/>
          </p:cNvGraphicFramePr>
          <p:nvPr/>
        </p:nvGraphicFramePr>
        <p:xfrm>
          <a:off x="3048000" y="2438400"/>
          <a:ext cx="2895600" cy="627063"/>
        </p:xfrm>
        <a:graphic>
          <a:graphicData uri="http://schemas.openxmlformats.org/presentationml/2006/ole">
            <mc:AlternateContent xmlns:mc="http://schemas.openxmlformats.org/markup-compatibility/2006">
              <mc:Choice xmlns:v="urn:schemas-microsoft-com:vml" Requires="v">
                <p:oleObj spid="_x0000_s1168424" name="Équation" r:id="rId3" imgW="12725400" imgH="2781300" progId="Equation.3">
                  <p:embed/>
                </p:oleObj>
              </mc:Choice>
              <mc:Fallback>
                <p:oleObj name="Équation" r:id="rId3" imgW="12725400" imgH="278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38400"/>
                        <a:ext cx="2895600"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8389" name="Object 5">
            <a:extLst>
              <a:ext uri="{FF2B5EF4-FFF2-40B4-BE49-F238E27FC236}">
                <a16:creationId xmlns:a16="http://schemas.microsoft.com/office/drawing/2014/main" id="{152E434A-2061-FD47-8FBB-6CB7256F6D25}"/>
              </a:ext>
            </a:extLst>
          </p:cNvPr>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1168425" name="Équation" r:id="rId5" imgW="1314450" imgH="2489200" progId="Equation.3">
                  <p:embed/>
                </p:oleObj>
              </mc:Choice>
              <mc:Fallback>
                <p:oleObj name="Équation" r:id="rId5" imgW="1314450" imgH="2489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8390" name="Object 6">
            <a:extLst>
              <a:ext uri="{FF2B5EF4-FFF2-40B4-BE49-F238E27FC236}">
                <a16:creationId xmlns:a16="http://schemas.microsoft.com/office/drawing/2014/main" id="{651510CA-E02C-EB41-8688-7389342A7013}"/>
              </a:ext>
            </a:extLst>
          </p:cNvPr>
          <p:cNvGraphicFramePr>
            <a:graphicFrameLocks noChangeAspect="1"/>
          </p:cNvGraphicFramePr>
          <p:nvPr/>
        </p:nvGraphicFramePr>
        <p:xfrm>
          <a:off x="1885950" y="3886200"/>
          <a:ext cx="1143000" cy="342900"/>
        </p:xfrm>
        <a:graphic>
          <a:graphicData uri="http://schemas.openxmlformats.org/presentationml/2006/ole">
            <mc:AlternateContent xmlns:mc="http://schemas.openxmlformats.org/markup-compatibility/2006">
              <mc:Choice xmlns:v="urn:schemas-microsoft-com:vml" Requires="v">
                <p:oleObj spid="_x0000_s1168426" name="Équation" r:id="rId7" imgW="8775700" imgH="2635250" progId="Equation.3">
                  <p:embed/>
                </p:oleObj>
              </mc:Choice>
              <mc:Fallback>
                <p:oleObj name="Équation" r:id="rId7" imgW="8775700" imgH="263525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5950" y="3886200"/>
                        <a:ext cx="114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8391" name="Object 7">
            <a:extLst>
              <a:ext uri="{FF2B5EF4-FFF2-40B4-BE49-F238E27FC236}">
                <a16:creationId xmlns:a16="http://schemas.microsoft.com/office/drawing/2014/main" id="{69AC4C8C-09BE-B545-88F0-AF01D9850CF4}"/>
              </a:ext>
            </a:extLst>
          </p:cNvPr>
          <p:cNvGraphicFramePr>
            <a:graphicFrameLocks noChangeAspect="1"/>
          </p:cNvGraphicFramePr>
          <p:nvPr/>
        </p:nvGraphicFramePr>
        <p:xfrm>
          <a:off x="1885950" y="4648200"/>
          <a:ext cx="1200150" cy="342900"/>
        </p:xfrm>
        <a:graphic>
          <a:graphicData uri="http://schemas.openxmlformats.org/presentationml/2006/ole">
            <mc:AlternateContent xmlns:mc="http://schemas.openxmlformats.org/markup-compatibility/2006">
              <mc:Choice xmlns:v="urn:schemas-microsoft-com:vml" Requires="v">
                <p:oleObj spid="_x0000_s1168427" name="Équation" r:id="rId9" imgW="9213850" imgH="2635250" progId="Equation.3">
                  <p:embed/>
                </p:oleObj>
              </mc:Choice>
              <mc:Fallback>
                <p:oleObj name="Équation" r:id="rId9" imgW="9213850" imgH="263525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5950" y="4648200"/>
                        <a:ext cx="12001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8392" name="Object 8">
            <a:extLst>
              <a:ext uri="{FF2B5EF4-FFF2-40B4-BE49-F238E27FC236}">
                <a16:creationId xmlns:a16="http://schemas.microsoft.com/office/drawing/2014/main" id="{4B3ACADA-A39F-9743-B0A6-A0721D67DD06}"/>
              </a:ext>
            </a:extLst>
          </p:cNvPr>
          <p:cNvGraphicFramePr>
            <a:graphicFrameLocks noChangeAspect="1"/>
          </p:cNvGraphicFramePr>
          <p:nvPr/>
        </p:nvGraphicFramePr>
        <p:xfrm>
          <a:off x="1809750" y="4267200"/>
          <a:ext cx="1293813" cy="342900"/>
        </p:xfrm>
        <a:graphic>
          <a:graphicData uri="http://schemas.openxmlformats.org/presentationml/2006/ole">
            <mc:AlternateContent xmlns:mc="http://schemas.openxmlformats.org/markup-compatibility/2006">
              <mc:Choice xmlns:v="urn:schemas-microsoft-com:vml" Requires="v">
                <p:oleObj spid="_x0000_s1168428" name="Équation" r:id="rId11" imgW="9950450" imgH="2635250" progId="Equation.3">
                  <p:embed/>
                </p:oleObj>
              </mc:Choice>
              <mc:Fallback>
                <p:oleObj name="Équation" r:id="rId11" imgW="9950450" imgH="263525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9750" y="4267200"/>
                        <a:ext cx="129381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8393" name="Object 9">
            <a:extLst>
              <a:ext uri="{FF2B5EF4-FFF2-40B4-BE49-F238E27FC236}">
                <a16:creationId xmlns:a16="http://schemas.microsoft.com/office/drawing/2014/main" id="{B11628D4-9943-4D4D-8AF2-BFADD297132C}"/>
              </a:ext>
            </a:extLst>
          </p:cNvPr>
          <p:cNvGraphicFramePr>
            <a:graphicFrameLocks noChangeAspect="1"/>
          </p:cNvGraphicFramePr>
          <p:nvPr/>
        </p:nvGraphicFramePr>
        <p:xfrm>
          <a:off x="1981200" y="5029200"/>
          <a:ext cx="1008063" cy="342900"/>
        </p:xfrm>
        <a:graphic>
          <a:graphicData uri="http://schemas.openxmlformats.org/presentationml/2006/ole">
            <mc:AlternateContent xmlns:mc="http://schemas.openxmlformats.org/markup-compatibility/2006">
              <mc:Choice xmlns:v="urn:schemas-microsoft-com:vml" Requires="v">
                <p:oleObj spid="_x0000_s1168429" name="Équation" r:id="rId13" imgW="7753350" imgH="2635250" progId="Equation.3">
                  <p:embed/>
                </p:oleObj>
              </mc:Choice>
              <mc:Fallback>
                <p:oleObj name="Équation" r:id="rId13" imgW="7753350" imgH="263525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5029200"/>
                        <a:ext cx="10080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9410" name="Rectangle 2">
            <a:extLst>
              <a:ext uri="{FF2B5EF4-FFF2-40B4-BE49-F238E27FC236}">
                <a16:creationId xmlns:a16="http://schemas.microsoft.com/office/drawing/2014/main" id="{B22CBFB8-D6BB-8949-B271-49184D19FEA8}"/>
              </a:ext>
            </a:extLst>
          </p:cNvPr>
          <p:cNvSpPr>
            <a:spLocks noGrp="1" noChangeArrowheads="1"/>
          </p:cNvSpPr>
          <p:nvPr>
            <p:ph type="title"/>
          </p:nvPr>
        </p:nvSpPr>
        <p:spPr/>
        <p:txBody>
          <a:bodyPr/>
          <a:lstStyle/>
          <a:p>
            <a:r>
              <a:rPr lang="fr-FR" altLang="fr-FR"/>
              <a:t>Back to the levelling network …</a:t>
            </a:r>
          </a:p>
        </p:txBody>
      </p:sp>
      <p:sp>
        <p:nvSpPr>
          <p:cNvPr id="1169411" name="Rectangle 3">
            <a:extLst>
              <a:ext uri="{FF2B5EF4-FFF2-40B4-BE49-F238E27FC236}">
                <a16:creationId xmlns:a16="http://schemas.microsoft.com/office/drawing/2014/main" id="{2A90B389-819A-E040-AE7A-B7B9949E5D2A}"/>
              </a:ext>
            </a:extLst>
          </p:cNvPr>
          <p:cNvSpPr>
            <a:spLocks noGrp="1" noChangeArrowheads="1"/>
          </p:cNvSpPr>
          <p:nvPr>
            <p:ph type="body" sz="half" idx="2"/>
          </p:nvPr>
        </p:nvSpPr>
        <p:spPr>
          <a:xfrm>
            <a:off x="4848225" y="1798638"/>
            <a:ext cx="3968750" cy="3959225"/>
          </a:xfrm>
        </p:spPr>
        <p:txBody>
          <a:bodyPr/>
          <a:lstStyle/>
          <a:p>
            <a:r>
              <a:rPr lang="en-GB" altLang="fr-FR" sz="1800"/>
              <a:t>Local redundancy factor « r » :</a:t>
            </a:r>
          </a:p>
          <a:p>
            <a:endParaRPr lang="en-GB" altLang="fr-FR" sz="1800"/>
          </a:p>
          <a:p>
            <a:pPr lvl="1" algn="ctr">
              <a:buFont typeface="Wingdings" pitchFamily="2" charset="2"/>
              <a:buNone/>
            </a:pPr>
            <a:r>
              <a:rPr lang="en-GB" altLang="fr-FR" sz="1600">
                <a:solidFill>
                  <a:schemeClr val="accent2"/>
                </a:solidFill>
              </a:rPr>
              <a:t>r1	=	0.625</a:t>
            </a:r>
          </a:p>
          <a:p>
            <a:pPr lvl="1" algn="ctr">
              <a:buFont typeface="Wingdings" pitchFamily="2" charset="2"/>
              <a:buNone/>
            </a:pPr>
            <a:r>
              <a:rPr lang="en-GB" altLang="fr-FR" sz="1600">
                <a:solidFill>
                  <a:schemeClr val="accent2"/>
                </a:solidFill>
              </a:rPr>
              <a:t>r2	=	0.625</a:t>
            </a:r>
          </a:p>
          <a:p>
            <a:pPr lvl="1" algn="ctr">
              <a:buFont typeface="Wingdings" pitchFamily="2" charset="2"/>
              <a:buNone/>
            </a:pPr>
            <a:r>
              <a:rPr lang="en-GB" altLang="fr-FR" sz="1600">
                <a:solidFill>
                  <a:schemeClr val="accent2"/>
                </a:solidFill>
              </a:rPr>
              <a:t>r3	=	0.500</a:t>
            </a:r>
          </a:p>
          <a:p>
            <a:pPr lvl="1" algn="ctr">
              <a:buFont typeface="Wingdings" pitchFamily="2" charset="2"/>
              <a:buNone/>
            </a:pPr>
            <a:r>
              <a:rPr lang="en-GB" altLang="fr-FR" sz="1600">
                <a:solidFill>
                  <a:schemeClr val="accent2"/>
                </a:solidFill>
              </a:rPr>
              <a:t>r4	=	0.625</a:t>
            </a:r>
          </a:p>
          <a:p>
            <a:pPr lvl="1" algn="ctr">
              <a:buFont typeface="Wingdings" pitchFamily="2" charset="2"/>
              <a:buNone/>
            </a:pPr>
            <a:r>
              <a:rPr lang="en-GB" altLang="fr-FR" sz="1600">
                <a:solidFill>
                  <a:schemeClr val="accent2"/>
                </a:solidFill>
              </a:rPr>
              <a:t>r5	=	0.625</a:t>
            </a:r>
            <a:endParaRPr lang="en-GB" altLang="fr-FR" sz="1600">
              <a:solidFill>
                <a:schemeClr val="accent1"/>
              </a:solidFill>
            </a:endParaRPr>
          </a:p>
          <a:p>
            <a:endParaRPr lang="en-GB" altLang="fr-FR" sz="1800"/>
          </a:p>
          <a:p>
            <a:r>
              <a:rPr lang="en-GB" altLang="fr-FR" sz="1800"/>
              <a:t>We have pretty well controlled observations …					</a:t>
            </a:r>
          </a:p>
        </p:txBody>
      </p:sp>
      <p:graphicFrame>
        <p:nvGraphicFramePr>
          <p:cNvPr id="1169412" name="Object 4">
            <a:extLst>
              <a:ext uri="{FF2B5EF4-FFF2-40B4-BE49-F238E27FC236}">
                <a16:creationId xmlns:a16="http://schemas.microsoft.com/office/drawing/2014/main" id="{AC1C7821-20F2-0D48-AA0C-83946D0106C6}"/>
              </a:ext>
            </a:extLst>
          </p:cNvPr>
          <p:cNvGraphicFramePr>
            <a:graphicFrameLocks noChangeAspect="1"/>
          </p:cNvGraphicFramePr>
          <p:nvPr/>
        </p:nvGraphicFramePr>
        <p:xfrm>
          <a:off x="609600" y="2286000"/>
          <a:ext cx="3810000" cy="3571875"/>
        </p:xfrm>
        <a:graphic>
          <a:graphicData uri="http://schemas.openxmlformats.org/presentationml/2006/ole">
            <mc:AlternateContent xmlns:mc="http://schemas.openxmlformats.org/markup-compatibility/2006">
              <mc:Choice xmlns:v="urn:schemas-microsoft-com:vml" Requires="v">
                <p:oleObj spid="_x0000_s1169418" name="Bitmap Image" r:id="rId3" imgW="2495550" imgH="2336800" progId="Paint.Picture">
                  <p:embed/>
                </p:oleObj>
              </mc:Choice>
              <mc:Fallback>
                <p:oleObj name="Bitmap Image" r:id="rId3" imgW="2495550" imgH="23368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3810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2356" name="Picture 4">
            <a:extLst>
              <a:ext uri="{FF2B5EF4-FFF2-40B4-BE49-F238E27FC236}">
                <a16:creationId xmlns:a16="http://schemas.microsoft.com/office/drawing/2014/main" id="{5EFA633A-8703-2A46-901B-09C3845CD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3"/>
            <a:ext cx="9144000" cy="55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2357" name="Rectangle 5">
            <a:extLst>
              <a:ext uri="{FF2B5EF4-FFF2-40B4-BE49-F238E27FC236}">
                <a16:creationId xmlns:a16="http://schemas.microsoft.com/office/drawing/2014/main" id="{DD421618-321C-DB4F-A5EC-B004BFF723BC}"/>
              </a:ext>
            </a:extLst>
          </p:cNvPr>
          <p:cNvSpPr>
            <a:spLocks noGrp="1" noChangeArrowheads="1"/>
          </p:cNvSpPr>
          <p:nvPr>
            <p:ph type="title"/>
          </p:nvPr>
        </p:nvSpPr>
        <p:spPr>
          <a:xfrm>
            <a:off x="522288" y="533400"/>
            <a:ext cx="8097837" cy="533400"/>
          </a:xfrm>
        </p:spPr>
        <p:txBody>
          <a:bodyPr/>
          <a:lstStyle/>
          <a:p>
            <a:pPr algn="ctr"/>
            <a:r>
              <a:rPr lang="en-GB" altLang="fr-FR" dirty="0"/>
              <a:t>MS </a:t>
            </a:r>
            <a:r>
              <a:rPr lang="en-GB" altLang="fr-FR" dirty="0" err="1"/>
              <a:t>Excell</a:t>
            </a:r>
            <a:r>
              <a:rPr lang="en-GB" altLang="fr-FR" dirty="0"/>
              <a:t> provides Matrix operators!</a:t>
            </a:r>
            <a:endParaRPr lang="de-CH" altLang="fr-FR" dirty="0"/>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3" name="Rectangle 3">
            <a:extLst>
              <a:ext uri="{FF2B5EF4-FFF2-40B4-BE49-F238E27FC236}">
                <a16:creationId xmlns:a16="http://schemas.microsoft.com/office/drawing/2014/main" id="{8A036E70-B93D-D946-A514-FF566002784D}"/>
              </a:ext>
            </a:extLst>
          </p:cNvPr>
          <p:cNvSpPr>
            <a:spLocks noGrp="1" noChangeArrowheads="1"/>
          </p:cNvSpPr>
          <p:nvPr>
            <p:ph type="title"/>
          </p:nvPr>
        </p:nvSpPr>
        <p:spPr>
          <a:xfrm>
            <a:off x="522288" y="533400"/>
            <a:ext cx="8097837" cy="533400"/>
          </a:xfrm>
        </p:spPr>
        <p:txBody>
          <a:bodyPr/>
          <a:lstStyle/>
          <a:p>
            <a:pPr algn="ctr"/>
            <a:r>
              <a:rPr lang="en-GB" altLang="fr-FR" dirty="0"/>
              <a:t>MS </a:t>
            </a:r>
            <a:r>
              <a:rPr lang="en-GB" altLang="fr-FR" dirty="0" err="1"/>
              <a:t>Excell</a:t>
            </a:r>
            <a:r>
              <a:rPr lang="en-GB" altLang="fr-FR" dirty="0"/>
              <a:t> provides Matrix operators !</a:t>
            </a:r>
            <a:endParaRPr lang="de-CH" altLang="fr-FR" dirty="0"/>
          </a:p>
        </p:txBody>
      </p:sp>
      <p:pic>
        <p:nvPicPr>
          <p:cNvPr id="1254404" name="Picture 4">
            <a:extLst>
              <a:ext uri="{FF2B5EF4-FFF2-40B4-BE49-F238E27FC236}">
                <a16:creationId xmlns:a16="http://schemas.microsoft.com/office/drawing/2014/main" id="{1CEC27ED-3E3A-5B41-9F7D-BEF5D9DAB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3"/>
            <a:ext cx="9144000" cy="55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2">
            <a:extLst>
              <a:ext uri="{FF2B5EF4-FFF2-40B4-BE49-F238E27FC236}">
                <a16:creationId xmlns:a16="http://schemas.microsoft.com/office/drawing/2014/main" id="{60C44A60-0C27-2B41-BFDF-D2AC09932832}"/>
              </a:ext>
            </a:extLst>
          </p:cNvPr>
          <p:cNvSpPr>
            <a:spLocks noGrp="1" noChangeArrowheads="1"/>
          </p:cNvSpPr>
          <p:nvPr>
            <p:ph type="title"/>
          </p:nvPr>
        </p:nvSpPr>
        <p:spPr/>
        <p:txBody>
          <a:bodyPr/>
          <a:lstStyle/>
          <a:p>
            <a:r>
              <a:rPr lang="en-GB" altLang="fr-FR"/>
              <a:t>From a Levelling Network up to GPS Network …</a:t>
            </a:r>
            <a:br>
              <a:rPr lang="en-GB" altLang="fr-FR"/>
            </a:br>
            <a:r>
              <a:rPr lang="en-GB" altLang="fr-FR">
                <a:solidFill>
                  <a:schemeClr val="bg2"/>
                </a:solidFill>
              </a:rPr>
              <a:t>The functional models are similar …</a:t>
            </a:r>
            <a:endParaRPr lang="de-CH" altLang="fr-FR">
              <a:solidFill>
                <a:schemeClr val="bg2"/>
              </a:solidFill>
            </a:endParaRPr>
          </a:p>
        </p:txBody>
      </p:sp>
      <p:sp>
        <p:nvSpPr>
          <p:cNvPr id="1255427" name="Rectangle 3">
            <a:extLst>
              <a:ext uri="{FF2B5EF4-FFF2-40B4-BE49-F238E27FC236}">
                <a16:creationId xmlns:a16="http://schemas.microsoft.com/office/drawing/2014/main" id="{C0D7B7B0-8077-D84B-B124-15B52B36A259}"/>
              </a:ext>
            </a:extLst>
          </p:cNvPr>
          <p:cNvSpPr>
            <a:spLocks noGrp="1" noChangeArrowheads="1"/>
          </p:cNvSpPr>
          <p:nvPr>
            <p:ph type="body" idx="1"/>
          </p:nvPr>
        </p:nvSpPr>
        <p:spPr>
          <a:xfrm>
            <a:off x="5105400" y="1828800"/>
            <a:ext cx="3678238" cy="3959225"/>
          </a:xfrm>
        </p:spPr>
        <p:txBody>
          <a:bodyPr/>
          <a:lstStyle/>
          <a:p>
            <a:r>
              <a:rPr lang="en-GB" altLang="fr-FR">
                <a:solidFill>
                  <a:schemeClr val="bg2"/>
                </a:solidFill>
              </a:rPr>
              <a:t>A        	= </a:t>
            </a:r>
            <a:r>
              <a:rPr lang="en-GB" altLang="fr-FR"/>
              <a:t>R</a:t>
            </a:r>
            <a:r>
              <a:rPr lang="en-GB" altLang="fr-FR">
                <a:solidFill>
                  <a:schemeClr val="bg2"/>
                </a:solidFill>
              </a:rPr>
              <a:t> + b1</a:t>
            </a:r>
          </a:p>
          <a:p>
            <a:r>
              <a:rPr lang="en-GB" altLang="fr-FR">
                <a:solidFill>
                  <a:schemeClr val="bg2"/>
                </a:solidFill>
              </a:rPr>
              <a:t>B        	= </a:t>
            </a:r>
            <a:r>
              <a:rPr lang="en-GB" altLang="fr-FR"/>
              <a:t>R</a:t>
            </a:r>
            <a:r>
              <a:rPr lang="en-GB" altLang="fr-FR">
                <a:solidFill>
                  <a:schemeClr val="bg2"/>
                </a:solidFill>
              </a:rPr>
              <a:t> + b2</a:t>
            </a:r>
          </a:p>
          <a:p>
            <a:r>
              <a:rPr lang="en-GB" altLang="fr-FR">
                <a:solidFill>
                  <a:schemeClr val="bg2"/>
                </a:solidFill>
              </a:rPr>
              <a:t>C        	= </a:t>
            </a:r>
            <a:r>
              <a:rPr lang="en-GB" altLang="fr-FR"/>
              <a:t>R</a:t>
            </a:r>
            <a:r>
              <a:rPr lang="en-GB" altLang="fr-FR">
                <a:solidFill>
                  <a:schemeClr val="bg2"/>
                </a:solidFill>
              </a:rPr>
              <a:t> + b3</a:t>
            </a:r>
          </a:p>
          <a:p>
            <a:r>
              <a:rPr lang="en-GB" altLang="fr-FR">
                <a:solidFill>
                  <a:schemeClr val="bg2"/>
                </a:solidFill>
              </a:rPr>
              <a:t>D        	= </a:t>
            </a:r>
            <a:r>
              <a:rPr lang="en-GB" altLang="fr-FR"/>
              <a:t>R</a:t>
            </a:r>
            <a:r>
              <a:rPr lang="en-GB" altLang="fr-FR">
                <a:solidFill>
                  <a:schemeClr val="bg2"/>
                </a:solidFill>
              </a:rPr>
              <a:t> + b4</a:t>
            </a:r>
          </a:p>
          <a:p>
            <a:r>
              <a:rPr lang="en-GB" altLang="fr-FR">
                <a:solidFill>
                  <a:schemeClr val="bg2"/>
                </a:solidFill>
              </a:rPr>
              <a:t>B - F  	=  b5</a:t>
            </a:r>
          </a:p>
          <a:p>
            <a:r>
              <a:rPr lang="en-GB" altLang="fr-FR">
                <a:solidFill>
                  <a:schemeClr val="bg2"/>
                </a:solidFill>
              </a:rPr>
              <a:t>C – F  	= b6</a:t>
            </a:r>
          </a:p>
          <a:p>
            <a:r>
              <a:rPr lang="en-GB" altLang="fr-FR">
                <a:solidFill>
                  <a:schemeClr val="bg2"/>
                </a:solidFill>
              </a:rPr>
              <a:t>D - F  	= b7</a:t>
            </a:r>
          </a:p>
          <a:p>
            <a:r>
              <a:rPr lang="en-GB" altLang="fr-FR">
                <a:solidFill>
                  <a:schemeClr val="bg2"/>
                </a:solidFill>
              </a:rPr>
              <a:t>E - F  	= b8</a:t>
            </a:r>
          </a:p>
          <a:p>
            <a:r>
              <a:rPr lang="en-GB" altLang="fr-FR">
                <a:solidFill>
                  <a:schemeClr val="bg2"/>
                </a:solidFill>
              </a:rPr>
              <a:t>A - D 	= b9</a:t>
            </a:r>
          </a:p>
          <a:p>
            <a:r>
              <a:rPr lang="en-GB" altLang="fr-FR">
                <a:solidFill>
                  <a:schemeClr val="bg2"/>
                </a:solidFill>
              </a:rPr>
              <a:t>B - D 	= b10</a:t>
            </a:r>
          </a:p>
          <a:p>
            <a:r>
              <a:rPr lang="en-GB" altLang="fr-FR">
                <a:solidFill>
                  <a:schemeClr val="bg2"/>
                </a:solidFill>
              </a:rPr>
              <a:t>C - D 	= b11</a:t>
            </a:r>
          </a:p>
          <a:p>
            <a:r>
              <a:rPr lang="en-GB" altLang="fr-FR">
                <a:solidFill>
                  <a:schemeClr val="bg2"/>
                </a:solidFill>
              </a:rPr>
              <a:t>E - D 	= b12</a:t>
            </a:r>
          </a:p>
          <a:p>
            <a:endParaRPr lang="de-CH" altLang="fr-FR">
              <a:solidFill>
                <a:schemeClr val="bg2"/>
              </a:solidFill>
            </a:endParaRPr>
          </a:p>
        </p:txBody>
      </p:sp>
      <p:sp>
        <p:nvSpPr>
          <p:cNvPr id="1255429" name="AutoShape 5">
            <a:extLst>
              <a:ext uri="{FF2B5EF4-FFF2-40B4-BE49-F238E27FC236}">
                <a16:creationId xmlns:a16="http://schemas.microsoft.com/office/drawing/2014/main" id="{66DF12F7-06B0-F64A-A56A-3A8B1E398A0A}"/>
              </a:ext>
            </a:extLst>
          </p:cNvPr>
          <p:cNvSpPr>
            <a:spLocks noChangeArrowheads="1"/>
          </p:cNvSpPr>
          <p:nvPr/>
        </p:nvSpPr>
        <p:spPr bwMode="auto">
          <a:xfrm>
            <a:off x="3124200" y="26670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5431" name="AutoShape 7">
            <a:extLst>
              <a:ext uri="{FF2B5EF4-FFF2-40B4-BE49-F238E27FC236}">
                <a16:creationId xmlns:a16="http://schemas.microsoft.com/office/drawing/2014/main" id="{C3E883B2-5062-D246-B343-C6E015B88D0C}"/>
              </a:ext>
            </a:extLst>
          </p:cNvPr>
          <p:cNvSpPr>
            <a:spLocks noChangeArrowheads="1"/>
          </p:cNvSpPr>
          <p:nvPr/>
        </p:nvSpPr>
        <p:spPr bwMode="auto">
          <a:xfrm>
            <a:off x="4114800" y="34290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5432" name="AutoShape 8">
            <a:extLst>
              <a:ext uri="{FF2B5EF4-FFF2-40B4-BE49-F238E27FC236}">
                <a16:creationId xmlns:a16="http://schemas.microsoft.com/office/drawing/2014/main" id="{1C82B38E-66B6-484B-8541-F70C485B4476}"/>
              </a:ext>
            </a:extLst>
          </p:cNvPr>
          <p:cNvSpPr>
            <a:spLocks noChangeArrowheads="1"/>
          </p:cNvSpPr>
          <p:nvPr/>
        </p:nvSpPr>
        <p:spPr bwMode="auto">
          <a:xfrm>
            <a:off x="2971800" y="44196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5433" name="AutoShape 9">
            <a:extLst>
              <a:ext uri="{FF2B5EF4-FFF2-40B4-BE49-F238E27FC236}">
                <a16:creationId xmlns:a16="http://schemas.microsoft.com/office/drawing/2014/main" id="{E5491C78-7A3B-C045-BB85-FB1A6C8312D7}"/>
              </a:ext>
            </a:extLst>
          </p:cNvPr>
          <p:cNvSpPr>
            <a:spLocks noChangeArrowheads="1"/>
          </p:cNvSpPr>
          <p:nvPr/>
        </p:nvSpPr>
        <p:spPr bwMode="auto">
          <a:xfrm>
            <a:off x="2133600" y="58674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5436" name="Line 12">
            <a:extLst>
              <a:ext uri="{FF2B5EF4-FFF2-40B4-BE49-F238E27FC236}">
                <a16:creationId xmlns:a16="http://schemas.microsoft.com/office/drawing/2014/main" id="{13DAB208-732B-C44C-BF24-5E0ADC80529B}"/>
              </a:ext>
            </a:extLst>
          </p:cNvPr>
          <p:cNvSpPr>
            <a:spLocks noChangeShapeType="1"/>
          </p:cNvSpPr>
          <p:nvPr/>
        </p:nvSpPr>
        <p:spPr bwMode="auto">
          <a:xfrm>
            <a:off x="1295400" y="2590800"/>
            <a:ext cx="18288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37" name="Line 13">
            <a:extLst>
              <a:ext uri="{FF2B5EF4-FFF2-40B4-BE49-F238E27FC236}">
                <a16:creationId xmlns:a16="http://schemas.microsoft.com/office/drawing/2014/main" id="{CEADF894-BF9D-1840-965C-86A298ACB051}"/>
              </a:ext>
            </a:extLst>
          </p:cNvPr>
          <p:cNvSpPr>
            <a:spLocks noChangeShapeType="1"/>
          </p:cNvSpPr>
          <p:nvPr/>
        </p:nvSpPr>
        <p:spPr bwMode="auto">
          <a:xfrm>
            <a:off x="1295400" y="2628900"/>
            <a:ext cx="152400" cy="1562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38" name="Line 14">
            <a:extLst>
              <a:ext uri="{FF2B5EF4-FFF2-40B4-BE49-F238E27FC236}">
                <a16:creationId xmlns:a16="http://schemas.microsoft.com/office/drawing/2014/main" id="{2E61308E-8CA9-0549-9A92-E968B00F837E}"/>
              </a:ext>
            </a:extLst>
          </p:cNvPr>
          <p:cNvSpPr>
            <a:spLocks noChangeShapeType="1"/>
          </p:cNvSpPr>
          <p:nvPr/>
        </p:nvSpPr>
        <p:spPr bwMode="auto">
          <a:xfrm>
            <a:off x="1295400" y="2590800"/>
            <a:ext cx="27432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39" name="Line 15">
            <a:extLst>
              <a:ext uri="{FF2B5EF4-FFF2-40B4-BE49-F238E27FC236}">
                <a16:creationId xmlns:a16="http://schemas.microsoft.com/office/drawing/2014/main" id="{32E3D966-6250-0C46-A51C-A5B5C3B824EA}"/>
              </a:ext>
            </a:extLst>
          </p:cNvPr>
          <p:cNvSpPr>
            <a:spLocks noChangeShapeType="1"/>
          </p:cNvSpPr>
          <p:nvPr/>
        </p:nvSpPr>
        <p:spPr bwMode="auto">
          <a:xfrm>
            <a:off x="1295400" y="2590800"/>
            <a:ext cx="1676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42" name="Line 18">
            <a:extLst>
              <a:ext uri="{FF2B5EF4-FFF2-40B4-BE49-F238E27FC236}">
                <a16:creationId xmlns:a16="http://schemas.microsoft.com/office/drawing/2014/main" id="{6A9E40A7-BE16-644F-85C6-E117FC10C8D5}"/>
              </a:ext>
            </a:extLst>
          </p:cNvPr>
          <p:cNvSpPr>
            <a:spLocks noChangeShapeType="1"/>
          </p:cNvSpPr>
          <p:nvPr/>
        </p:nvSpPr>
        <p:spPr bwMode="auto">
          <a:xfrm flipH="1" flipV="1">
            <a:off x="3124200" y="4572000"/>
            <a:ext cx="9906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43" name="Line 19">
            <a:extLst>
              <a:ext uri="{FF2B5EF4-FFF2-40B4-BE49-F238E27FC236}">
                <a16:creationId xmlns:a16="http://schemas.microsoft.com/office/drawing/2014/main" id="{D2085D21-77D5-9344-AF6D-773635DB5C54}"/>
              </a:ext>
            </a:extLst>
          </p:cNvPr>
          <p:cNvSpPr>
            <a:spLocks noChangeShapeType="1"/>
          </p:cNvSpPr>
          <p:nvPr/>
        </p:nvSpPr>
        <p:spPr bwMode="auto">
          <a:xfrm flipH="1">
            <a:off x="2286000" y="5486400"/>
            <a:ext cx="18288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44" name="Line 20">
            <a:extLst>
              <a:ext uri="{FF2B5EF4-FFF2-40B4-BE49-F238E27FC236}">
                <a16:creationId xmlns:a16="http://schemas.microsoft.com/office/drawing/2014/main" id="{A76A5AB3-0B14-9D4A-8087-38088B262FC2}"/>
              </a:ext>
            </a:extLst>
          </p:cNvPr>
          <p:cNvSpPr>
            <a:spLocks noChangeShapeType="1"/>
          </p:cNvSpPr>
          <p:nvPr/>
        </p:nvSpPr>
        <p:spPr bwMode="auto">
          <a:xfrm flipH="1" flipV="1">
            <a:off x="1600200" y="4419600"/>
            <a:ext cx="251460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45" name="Line 21">
            <a:extLst>
              <a:ext uri="{FF2B5EF4-FFF2-40B4-BE49-F238E27FC236}">
                <a16:creationId xmlns:a16="http://schemas.microsoft.com/office/drawing/2014/main" id="{49957648-065A-7345-A096-E398D781CFF1}"/>
              </a:ext>
            </a:extLst>
          </p:cNvPr>
          <p:cNvSpPr>
            <a:spLocks noChangeShapeType="1"/>
          </p:cNvSpPr>
          <p:nvPr/>
        </p:nvSpPr>
        <p:spPr bwMode="auto">
          <a:xfrm flipV="1">
            <a:off x="1524000" y="2819400"/>
            <a:ext cx="1600200" cy="1524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46" name="Line 22">
            <a:extLst>
              <a:ext uri="{FF2B5EF4-FFF2-40B4-BE49-F238E27FC236}">
                <a16:creationId xmlns:a16="http://schemas.microsoft.com/office/drawing/2014/main" id="{47C48EF8-381D-F044-B65B-6B57D33B444A}"/>
              </a:ext>
            </a:extLst>
          </p:cNvPr>
          <p:cNvSpPr>
            <a:spLocks noChangeShapeType="1"/>
          </p:cNvSpPr>
          <p:nvPr/>
        </p:nvSpPr>
        <p:spPr bwMode="auto">
          <a:xfrm flipV="1">
            <a:off x="1524000" y="3581400"/>
            <a:ext cx="25146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47" name="Line 23">
            <a:extLst>
              <a:ext uri="{FF2B5EF4-FFF2-40B4-BE49-F238E27FC236}">
                <a16:creationId xmlns:a16="http://schemas.microsoft.com/office/drawing/2014/main" id="{F16CB0EF-41A1-F042-87F2-78EEE13E908A}"/>
              </a:ext>
            </a:extLst>
          </p:cNvPr>
          <p:cNvSpPr>
            <a:spLocks noChangeShapeType="1"/>
          </p:cNvSpPr>
          <p:nvPr/>
        </p:nvSpPr>
        <p:spPr bwMode="auto">
          <a:xfrm>
            <a:off x="1524000" y="4343400"/>
            <a:ext cx="60960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48" name="Line 24">
            <a:extLst>
              <a:ext uri="{FF2B5EF4-FFF2-40B4-BE49-F238E27FC236}">
                <a16:creationId xmlns:a16="http://schemas.microsoft.com/office/drawing/2014/main" id="{3ABB7BBE-08CE-3C4C-A11F-0622A0725184}"/>
              </a:ext>
            </a:extLst>
          </p:cNvPr>
          <p:cNvSpPr>
            <a:spLocks noChangeShapeType="1"/>
          </p:cNvSpPr>
          <p:nvPr/>
        </p:nvSpPr>
        <p:spPr bwMode="auto">
          <a:xfrm>
            <a:off x="1524000" y="4343400"/>
            <a:ext cx="1371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28" name="AutoShape 4">
            <a:extLst>
              <a:ext uri="{FF2B5EF4-FFF2-40B4-BE49-F238E27FC236}">
                <a16:creationId xmlns:a16="http://schemas.microsoft.com/office/drawing/2014/main" id="{A1854AE6-728E-4148-89D6-E4A066801188}"/>
              </a:ext>
            </a:extLst>
          </p:cNvPr>
          <p:cNvSpPr>
            <a:spLocks noChangeArrowheads="1"/>
          </p:cNvSpPr>
          <p:nvPr/>
        </p:nvSpPr>
        <p:spPr bwMode="auto">
          <a:xfrm>
            <a:off x="1143000" y="23622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5441" name="Line 17">
            <a:extLst>
              <a:ext uri="{FF2B5EF4-FFF2-40B4-BE49-F238E27FC236}">
                <a16:creationId xmlns:a16="http://schemas.microsoft.com/office/drawing/2014/main" id="{6ECC0B54-BB7E-EC4D-A997-BED1CFCD216C}"/>
              </a:ext>
            </a:extLst>
          </p:cNvPr>
          <p:cNvSpPr>
            <a:spLocks noChangeShapeType="1"/>
          </p:cNvSpPr>
          <p:nvPr/>
        </p:nvSpPr>
        <p:spPr bwMode="auto">
          <a:xfrm flipV="1">
            <a:off x="4114800" y="3657600"/>
            <a:ext cx="762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430" name="AutoShape 6">
            <a:extLst>
              <a:ext uri="{FF2B5EF4-FFF2-40B4-BE49-F238E27FC236}">
                <a16:creationId xmlns:a16="http://schemas.microsoft.com/office/drawing/2014/main" id="{11ECAB50-2030-E240-9473-C8849D89EBBB}"/>
              </a:ext>
            </a:extLst>
          </p:cNvPr>
          <p:cNvSpPr>
            <a:spLocks noChangeArrowheads="1"/>
          </p:cNvSpPr>
          <p:nvPr/>
        </p:nvSpPr>
        <p:spPr bwMode="auto">
          <a:xfrm>
            <a:off x="1447800" y="4267200"/>
            <a:ext cx="152400" cy="152400"/>
          </a:xfrm>
          <a:prstGeom prst="octagon">
            <a:avLst>
              <a:gd name="adj" fmla="val 29287"/>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5434" name="AutoShape 10">
            <a:extLst>
              <a:ext uri="{FF2B5EF4-FFF2-40B4-BE49-F238E27FC236}">
                <a16:creationId xmlns:a16="http://schemas.microsoft.com/office/drawing/2014/main" id="{945AE45B-442B-7F48-A387-F8A2657FB5FB}"/>
              </a:ext>
            </a:extLst>
          </p:cNvPr>
          <p:cNvSpPr>
            <a:spLocks noChangeArrowheads="1"/>
          </p:cNvSpPr>
          <p:nvPr/>
        </p:nvSpPr>
        <p:spPr bwMode="auto">
          <a:xfrm>
            <a:off x="4038600" y="5410200"/>
            <a:ext cx="152400" cy="152400"/>
          </a:xfrm>
          <a:prstGeom prst="octagon">
            <a:avLst>
              <a:gd name="adj" fmla="val 29287"/>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5449" name="Text Box 25">
            <a:extLst>
              <a:ext uri="{FF2B5EF4-FFF2-40B4-BE49-F238E27FC236}">
                <a16:creationId xmlns:a16="http://schemas.microsoft.com/office/drawing/2014/main" id="{B107E339-0D17-E549-B0C9-7B00F419E3D2}"/>
              </a:ext>
            </a:extLst>
          </p:cNvPr>
          <p:cNvSpPr txBox="1">
            <a:spLocks noChangeArrowheads="1"/>
          </p:cNvSpPr>
          <p:nvPr/>
        </p:nvSpPr>
        <p:spPr bwMode="auto">
          <a:xfrm>
            <a:off x="762000" y="2133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R</a:t>
            </a:r>
            <a:endParaRPr lang="de-CH" altLang="fr-FR" sz="2000"/>
          </a:p>
        </p:txBody>
      </p:sp>
      <p:sp>
        <p:nvSpPr>
          <p:cNvPr id="1255450" name="Text Box 26">
            <a:extLst>
              <a:ext uri="{FF2B5EF4-FFF2-40B4-BE49-F238E27FC236}">
                <a16:creationId xmlns:a16="http://schemas.microsoft.com/office/drawing/2014/main" id="{981D71F4-E8F3-A646-BCF8-9AE791B0FF04}"/>
              </a:ext>
            </a:extLst>
          </p:cNvPr>
          <p:cNvSpPr txBox="1">
            <a:spLocks noChangeArrowheads="1"/>
          </p:cNvSpPr>
          <p:nvPr/>
        </p:nvSpPr>
        <p:spPr bwMode="auto">
          <a:xfrm>
            <a:off x="3429000" y="2514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A</a:t>
            </a:r>
            <a:endParaRPr lang="de-CH" altLang="fr-FR" sz="2000"/>
          </a:p>
        </p:txBody>
      </p:sp>
      <p:sp>
        <p:nvSpPr>
          <p:cNvPr id="1255451" name="Text Box 27">
            <a:extLst>
              <a:ext uri="{FF2B5EF4-FFF2-40B4-BE49-F238E27FC236}">
                <a16:creationId xmlns:a16="http://schemas.microsoft.com/office/drawing/2014/main" id="{F637F501-CC88-E746-B84B-DD42BC187E51}"/>
              </a:ext>
            </a:extLst>
          </p:cNvPr>
          <p:cNvSpPr txBox="1">
            <a:spLocks noChangeArrowheads="1"/>
          </p:cNvSpPr>
          <p:nvPr/>
        </p:nvSpPr>
        <p:spPr bwMode="auto">
          <a:xfrm>
            <a:off x="4305300" y="3230563"/>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B</a:t>
            </a:r>
            <a:endParaRPr lang="de-CH" altLang="fr-FR" sz="2000"/>
          </a:p>
        </p:txBody>
      </p:sp>
      <p:sp>
        <p:nvSpPr>
          <p:cNvPr id="1255452" name="Text Box 28">
            <a:extLst>
              <a:ext uri="{FF2B5EF4-FFF2-40B4-BE49-F238E27FC236}">
                <a16:creationId xmlns:a16="http://schemas.microsoft.com/office/drawing/2014/main" id="{31D39B23-4A7E-7C40-8111-D883F17FFF53}"/>
              </a:ext>
            </a:extLst>
          </p:cNvPr>
          <p:cNvSpPr txBox="1">
            <a:spLocks noChangeArrowheads="1"/>
          </p:cNvSpPr>
          <p:nvPr/>
        </p:nvSpPr>
        <p:spPr bwMode="auto">
          <a:xfrm>
            <a:off x="3276600" y="41148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C</a:t>
            </a:r>
            <a:endParaRPr lang="de-CH" altLang="fr-FR" sz="2000"/>
          </a:p>
        </p:txBody>
      </p:sp>
      <p:sp>
        <p:nvSpPr>
          <p:cNvPr id="1255453" name="Text Box 29">
            <a:extLst>
              <a:ext uri="{FF2B5EF4-FFF2-40B4-BE49-F238E27FC236}">
                <a16:creationId xmlns:a16="http://schemas.microsoft.com/office/drawing/2014/main" id="{43AB524E-C0FE-B447-A978-3BF2AC5E6155}"/>
              </a:ext>
            </a:extLst>
          </p:cNvPr>
          <p:cNvSpPr txBox="1">
            <a:spLocks noChangeArrowheads="1"/>
          </p:cNvSpPr>
          <p:nvPr/>
        </p:nvSpPr>
        <p:spPr bwMode="auto">
          <a:xfrm>
            <a:off x="838200" y="4191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D</a:t>
            </a:r>
            <a:endParaRPr lang="de-CH" altLang="fr-FR" sz="2000"/>
          </a:p>
        </p:txBody>
      </p:sp>
      <p:sp>
        <p:nvSpPr>
          <p:cNvPr id="1255454" name="Text Box 30">
            <a:extLst>
              <a:ext uri="{FF2B5EF4-FFF2-40B4-BE49-F238E27FC236}">
                <a16:creationId xmlns:a16="http://schemas.microsoft.com/office/drawing/2014/main" id="{108E876F-C025-C441-B8D3-F022F1A13BD4}"/>
              </a:ext>
            </a:extLst>
          </p:cNvPr>
          <p:cNvSpPr txBox="1">
            <a:spLocks noChangeArrowheads="1"/>
          </p:cNvSpPr>
          <p:nvPr/>
        </p:nvSpPr>
        <p:spPr bwMode="auto">
          <a:xfrm>
            <a:off x="4038600" y="5562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F</a:t>
            </a:r>
            <a:endParaRPr lang="de-CH" altLang="fr-FR" sz="2000"/>
          </a:p>
        </p:txBody>
      </p:sp>
      <p:sp>
        <p:nvSpPr>
          <p:cNvPr id="1255455" name="Text Box 31">
            <a:extLst>
              <a:ext uri="{FF2B5EF4-FFF2-40B4-BE49-F238E27FC236}">
                <a16:creationId xmlns:a16="http://schemas.microsoft.com/office/drawing/2014/main" id="{E07C5B55-700C-7D4C-ABE1-1B73B611A48F}"/>
              </a:ext>
            </a:extLst>
          </p:cNvPr>
          <p:cNvSpPr txBox="1">
            <a:spLocks noChangeArrowheads="1"/>
          </p:cNvSpPr>
          <p:nvPr/>
        </p:nvSpPr>
        <p:spPr bwMode="auto">
          <a:xfrm>
            <a:off x="1447800" y="5729287"/>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dirty="0"/>
              <a:t>E</a:t>
            </a:r>
            <a:endParaRPr lang="de-CH" altLang="fr-FR" sz="2000" dirty="0"/>
          </a:p>
        </p:txBody>
      </p:sp>
      <p:sp>
        <p:nvSpPr>
          <p:cNvPr id="1255456" name="Text Box 32">
            <a:extLst>
              <a:ext uri="{FF2B5EF4-FFF2-40B4-BE49-F238E27FC236}">
                <a16:creationId xmlns:a16="http://schemas.microsoft.com/office/drawing/2014/main" id="{36A1851B-A37C-5D40-BD24-92269FD07712}"/>
              </a:ext>
            </a:extLst>
          </p:cNvPr>
          <p:cNvSpPr txBox="1">
            <a:spLocks noChangeArrowheads="1"/>
          </p:cNvSpPr>
          <p:nvPr/>
        </p:nvSpPr>
        <p:spPr bwMode="auto">
          <a:xfrm>
            <a:off x="2057400" y="2362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a:t>
            </a:r>
            <a:endParaRPr lang="de-CH" altLang="fr-FR" sz="1400"/>
          </a:p>
        </p:txBody>
      </p:sp>
      <p:sp>
        <p:nvSpPr>
          <p:cNvPr id="1255457" name="Text Box 33">
            <a:extLst>
              <a:ext uri="{FF2B5EF4-FFF2-40B4-BE49-F238E27FC236}">
                <a16:creationId xmlns:a16="http://schemas.microsoft.com/office/drawing/2014/main" id="{E7AFB9DA-B079-1E42-BA4D-BD54123F9EAD}"/>
              </a:ext>
            </a:extLst>
          </p:cNvPr>
          <p:cNvSpPr txBox="1">
            <a:spLocks noChangeArrowheads="1"/>
          </p:cNvSpPr>
          <p:nvPr/>
        </p:nvSpPr>
        <p:spPr bwMode="auto">
          <a:xfrm>
            <a:off x="3048000" y="2895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b2</a:t>
            </a:r>
            <a:endParaRPr lang="de-CH" altLang="fr-FR" sz="1400"/>
          </a:p>
        </p:txBody>
      </p:sp>
      <p:sp>
        <p:nvSpPr>
          <p:cNvPr id="1255458" name="Text Box 34">
            <a:extLst>
              <a:ext uri="{FF2B5EF4-FFF2-40B4-BE49-F238E27FC236}">
                <a16:creationId xmlns:a16="http://schemas.microsoft.com/office/drawing/2014/main" id="{FBD5B0CF-CA1F-7643-BF4A-89ADBEC88DE2}"/>
              </a:ext>
            </a:extLst>
          </p:cNvPr>
          <p:cNvSpPr txBox="1">
            <a:spLocks noChangeArrowheads="1"/>
          </p:cNvSpPr>
          <p:nvPr/>
        </p:nvSpPr>
        <p:spPr bwMode="auto">
          <a:xfrm>
            <a:off x="1905000" y="3124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b3</a:t>
            </a:r>
            <a:endParaRPr lang="de-CH" altLang="fr-FR" sz="1400"/>
          </a:p>
        </p:txBody>
      </p:sp>
      <p:sp>
        <p:nvSpPr>
          <p:cNvPr id="1255459" name="Text Box 35">
            <a:extLst>
              <a:ext uri="{FF2B5EF4-FFF2-40B4-BE49-F238E27FC236}">
                <a16:creationId xmlns:a16="http://schemas.microsoft.com/office/drawing/2014/main" id="{37C8DCE2-5C86-8C4A-84F7-098E06448510}"/>
              </a:ext>
            </a:extLst>
          </p:cNvPr>
          <p:cNvSpPr txBox="1">
            <a:spLocks noChangeArrowheads="1"/>
          </p:cNvSpPr>
          <p:nvPr/>
        </p:nvSpPr>
        <p:spPr bwMode="auto">
          <a:xfrm>
            <a:off x="762000" y="3276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b4</a:t>
            </a:r>
            <a:endParaRPr lang="de-CH" altLang="fr-FR" sz="1400"/>
          </a:p>
        </p:txBody>
      </p:sp>
      <p:sp>
        <p:nvSpPr>
          <p:cNvPr id="1255460" name="Text Box 36">
            <a:extLst>
              <a:ext uri="{FF2B5EF4-FFF2-40B4-BE49-F238E27FC236}">
                <a16:creationId xmlns:a16="http://schemas.microsoft.com/office/drawing/2014/main" id="{B991CFA2-DD52-134E-95DB-A078CF7F6B00}"/>
              </a:ext>
            </a:extLst>
          </p:cNvPr>
          <p:cNvSpPr txBox="1">
            <a:spLocks noChangeArrowheads="1"/>
          </p:cNvSpPr>
          <p:nvPr/>
        </p:nvSpPr>
        <p:spPr bwMode="auto">
          <a:xfrm>
            <a:off x="3733800" y="4267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b5</a:t>
            </a:r>
            <a:endParaRPr lang="de-CH" altLang="fr-FR" sz="1400"/>
          </a:p>
        </p:txBody>
      </p:sp>
      <p:sp>
        <p:nvSpPr>
          <p:cNvPr id="1255461" name="Text Box 37">
            <a:extLst>
              <a:ext uri="{FF2B5EF4-FFF2-40B4-BE49-F238E27FC236}">
                <a16:creationId xmlns:a16="http://schemas.microsoft.com/office/drawing/2014/main" id="{E6FE4747-6C98-F84B-8F84-87F4F9061124}"/>
              </a:ext>
            </a:extLst>
          </p:cNvPr>
          <p:cNvSpPr txBox="1">
            <a:spLocks noChangeArrowheads="1"/>
          </p:cNvSpPr>
          <p:nvPr/>
        </p:nvSpPr>
        <p:spPr bwMode="auto">
          <a:xfrm>
            <a:off x="3352800" y="4648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b6</a:t>
            </a:r>
            <a:endParaRPr lang="de-CH" altLang="fr-FR" sz="1400"/>
          </a:p>
        </p:txBody>
      </p:sp>
      <p:sp>
        <p:nvSpPr>
          <p:cNvPr id="1255462" name="Text Box 38">
            <a:extLst>
              <a:ext uri="{FF2B5EF4-FFF2-40B4-BE49-F238E27FC236}">
                <a16:creationId xmlns:a16="http://schemas.microsoft.com/office/drawing/2014/main" id="{BA0DCC93-5DC1-8E4A-A5EA-949831387895}"/>
              </a:ext>
            </a:extLst>
          </p:cNvPr>
          <p:cNvSpPr txBox="1">
            <a:spLocks noChangeArrowheads="1"/>
          </p:cNvSpPr>
          <p:nvPr/>
        </p:nvSpPr>
        <p:spPr bwMode="auto">
          <a:xfrm>
            <a:off x="2362200" y="4953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b7</a:t>
            </a:r>
            <a:endParaRPr lang="de-CH" altLang="fr-FR" sz="1400"/>
          </a:p>
        </p:txBody>
      </p:sp>
      <p:sp>
        <p:nvSpPr>
          <p:cNvPr id="1255463" name="Text Box 39">
            <a:extLst>
              <a:ext uri="{FF2B5EF4-FFF2-40B4-BE49-F238E27FC236}">
                <a16:creationId xmlns:a16="http://schemas.microsoft.com/office/drawing/2014/main" id="{8AC247D9-CDDC-CB45-AC0E-C8A621C4641F}"/>
              </a:ext>
            </a:extLst>
          </p:cNvPr>
          <p:cNvSpPr txBox="1">
            <a:spLocks noChangeArrowheads="1"/>
          </p:cNvSpPr>
          <p:nvPr/>
        </p:nvSpPr>
        <p:spPr bwMode="auto">
          <a:xfrm>
            <a:off x="2819400" y="5791200"/>
            <a:ext cx="5334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b8</a:t>
            </a:r>
          </a:p>
          <a:p>
            <a:pPr>
              <a:spcBef>
                <a:spcPct val="50000"/>
              </a:spcBef>
            </a:pPr>
            <a:endParaRPr lang="de-CH" altLang="fr-FR" sz="1400"/>
          </a:p>
        </p:txBody>
      </p:sp>
      <p:sp>
        <p:nvSpPr>
          <p:cNvPr id="1255464" name="Text Box 40">
            <a:extLst>
              <a:ext uri="{FF2B5EF4-FFF2-40B4-BE49-F238E27FC236}">
                <a16:creationId xmlns:a16="http://schemas.microsoft.com/office/drawing/2014/main" id="{0B2E7BAB-1186-A543-A2FF-FD24F724240B}"/>
              </a:ext>
            </a:extLst>
          </p:cNvPr>
          <p:cNvSpPr txBox="1">
            <a:spLocks noChangeArrowheads="1"/>
          </p:cNvSpPr>
          <p:nvPr/>
        </p:nvSpPr>
        <p:spPr bwMode="auto">
          <a:xfrm>
            <a:off x="1600200" y="3657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b9</a:t>
            </a:r>
            <a:endParaRPr lang="de-CH" altLang="fr-FR" sz="1400"/>
          </a:p>
        </p:txBody>
      </p:sp>
      <p:sp>
        <p:nvSpPr>
          <p:cNvPr id="1255465" name="Text Box 41">
            <a:extLst>
              <a:ext uri="{FF2B5EF4-FFF2-40B4-BE49-F238E27FC236}">
                <a16:creationId xmlns:a16="http://schemas.microsoft.com/office/drawing/2014/main" id="{217DA64C-8CD6-C34E-B98A-04175677D8AE}"/>
              </a:ext>
            </a:extLst>
          </p:cNvPr>
          <p:cNvSpPr txBox="1">
            <a:spLocks noChangeArrowheads="1"/>
          </p:cNvSpPr>
          <p:nvPr/>
        </p:nvSpPr>
        <p:spPr bwMode="auto">
          <a:xfrm>
            <a:off x="2438400" y="35814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b10</a:t>
            </a:r>
            <a:endParaRPr lang="de-CH" altLang="fr-FR" sz="1400"/>
          </a:p>
        </p:txBody>
      </p:sp>
      <p:sp>
        <p:nvSpPr>
          <p:cNvPr id="1255466" name="Text Box 42">
            <a:extLst>
              <a:ext uri="{FF2B5EF4-FFF2-40B4-BE49-F238E27FC236}">
                <a16:creationId xmlns:a16="http://schemas.microsoft.com/office/drawing/2014/main" id="{2E771CD9-4ACA-7648-898D-4D9A81CD29DC}"/>
              </a:ext>
            </a:extLst>
          </p:cNvPr>
          <p:cNvSpPr txBox="1">
            <a:spLocks noChangeArrowheads="1"/>
          </p:cNvSpPr>
          <p:nvPr/>
        </p:nvSpPr>
        <p:spPr bwMode="auto">
          <a:xfrm>
            <a:off x="1981200" y="4114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b11</a:t>
            </a:r>
            <a:endParaRPr lang="de-CH" altLang="fr-FR" sz="1400"/>
          </a:p>
        </p:txBody>
      </p:sp>
      <p:sp>
        <p:nvSpPr>
          <p:cNvPr id="1255467" name="Text Box 43">
            <a:extLst>
              <a:ext uri="{FF2B5EF4-FFF2-40B4-BE49-F238E27FC236}">
                <a16:creationId xmlns:a16="http://schemas.microsoft.com/office/drawing/2014/main" id="{1099A951-3BFF-4E4F-B310-F0650EF3BD63}"/>
              </a:ext>
            </a:extLst>
          </p:cNvPr>
          <p:cNvSpPr txBox="1">
            <a:spLocks noChangeArrowheads="1"/>
          </p:cNvSpPr>
          <p:nvPr/>
        </p:nvSpPr>
        <p:spPr bwMode="auto">
          <a:xfrm>
            <a:off x="1295400" y="5029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b12</a:t>
            </a:r>
            <a:endParaRPr lang="de-CH" altLang="fr-FR" sz="1400"/>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a:extLst>
              <a:ext uri="{FF2B5EF4-FFF2-40B4-BE49-F238E27FC236}">
                <a16:creationId xmlns:a16="http://schemas.microsoft.com/office/drawing/2014/main" id="{E2E96EBA-2D98-264D-BDD1-CB6315118FB8}"/>
              </a:ext>
            </a:extLst>
          </p:cNvPr>
          <p:cNvSpPr>
            <a:spLocks noGrp="1" noChangeArrowheads="1"/>
          </p:cNvSpPr>
          <p:nvPr>
            <p:ph type="title"/>
          </p:nvPr>
        </p:nvSpPr>
        <p:spPr/>
        <p:txBody>
          <a:bodyPr/>
          <a:lstStyle/>
          <a:p>
            <a:r>
              <a:rPr lang="en-GB" altLang="fr-FR"/>
              <a:t>Design, Quality Control and Analysis of Surveying Measurements …</a:t>
            </a:r>
            <a:endParaRPr lang="de-CH" altLang="fr-FR"/>
          </a:p>
        </p:txBody>
      </p:sp>
      <p:sp>
        <p:nvSpPr>
          <p:cNvPr id="1214467" name="Rectangle 3">
            <a:extLst>
              <a:ext uri="{FF2B5EF4-FFF2-40B4-BE49-F238E27FC236}">
                <a16:creationId xmlns:a16="http://schemas.microsoft.com/office/drawing/2014/main" id="{79BB473C-8CA3-E54D-AAE5-2840EF242DA7}"/>
              </a:ext>
            </a:extLst>
          </p:cNvPr>
          <p:cNvSpPr>
            <a:spLocks noGrp="1" noChangeArrowheads="1"/>
          </p:cNvSpPr>
          <p:nvPr>
            <p:ph type="body" idx="1"/>
          </p:nvPr>
        </p:nvSpPr>
        <p:spPr/>
        <p:txBody>
          <a:bodyPr/>
          <a:lstStyle/>
          <a:p>
            <a:r>
              <a:rPr lang="en-GB" altLang="fr-FR" dirty="0">
                <a:solidFill>
                  <a:schemeClr val="bg2"/>
                </a:solidFill>
              </a:rPr>
              <a:t>Statistical inference is essential to get a better understanding into the survey measurements. Statistic and Probability are as older as geodesy and surveying.</a:t>
            </a:r>
          </a:p>
          <a:p>
            <a:r>
              <a:rPr lang="en-GB" altLang="fr-FR" dirty="0">
                <a:solidFill>
                  <a:schemeClr val="bg2"/>
                </a:solidFill>
              </a:rPr>
              <a:t>More and more even, statistical analysis is the only way to provide results such for GNSS where Least Squares Adjustment is playing a fundamental role to achieve high </a:t>
            </a:r>
            <a:r>
              <a:rPr lang="en-GB" altLang="fr-FR" dirty="0" err="1">
                <a:solidFill>
                  <a:schemeClr val="bg2"/>
                </a:solidFill>
              </a:rPr>
              <a:t>accuracte</a:t>
            </a:r>
            <a:r>
              <a:rPr lang="en-GB" altLang="fr-FR" dirty="0">
                <a:solidFill>
                  <a:schemeClr val="bg2"/>
                </a:solidFill>
              </a:rPr>
              <a:t> performances.</a:t>
            </a:r>
            <a:endParaRPr lang="de-CH" altLang="fr-FR" dirty="0">
              <a:solidFill>
                <a:schemeClr val="bg2"/>
              </a:solidFill>
            </a:endParaRPr>
          </a:p>
        </p:txBody>
      </p:sp>
      <p:pic>
        <p:nvPicPr>
          <p:cNvPr id="1214468" name="Picture 4">
            <a:extLst>
              <a:ext uri="{FF2B5EF4-FFF2-40B4-BE49-F238E27FC236}">
                <a16:creationId xmlns:a16="http://schemas.microsoft.com/office/drawing/2014/main" id="{6D34BC4A-8DF2-A94F-84C5-FAF6DD8B116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116" t="11034" r="3334" b="2519"/>
          <a:stretch>
            <a:fillRect/>
          </a:stretch>
        </p:blipFill>
        <p:spPr bwMode="auto">
          <a:xfrm>
            <a:off x="1638300" y="3200400"/>
            <a:ext cx="5867400" cy="33829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a:extLst>
              <a:ext uri="{FF2B5EF4-FFF2-40B4-BE49-F238E27FC236}">
                <a16:creationId xmlns:a16="http://schemas.microsoft.com/office/drawing/2014/main" id="{9EE34F3C-7669-5B40-AD48-450D61F5758A}"/>
              </a:ext>
            </a:extLst>
          </p:cNvPr>
          <p:cNvSpPr>
            <a:spLocks noGrp="1" noChangeArrowheads="1"/>
          </p:cNvSpPr>
          <p:nvPr>
            <p:ph type="title"/>
          </p:nvPr>
        </p:nvSpPr>
        <p:spPr/>
        <p:txBody>
          <a:bodyPr/>
          <a:lstStyle/>
          <a:p>
            <a:r>
              <a:rPr lang="en-GB" altLang="fr-FR"/>
              <a:t>From a Levelling Network up to GPS Network …</a:t>
            </a:r>
            <a:br>
              <a:rPr lang="en-GB" altLang="fr-FR"/>
            </a:br>
            <a:r>
              <a:rPr lang="en-GB" altLang="fr-FR">
                <a:solidFill>
                  <a:schemeClr val="bg2"/>
                </a:solidFill>
              </a:rPr>
              <a:t>The functional models are similar …</a:t>
            </a:r>
            <a:endParaRPr lang="de-CH" altLang="fr-FR">
              <a:solidFill>
                <a:schemeClr val="bg2"/>
              </a:solidFill>
            </a:endParaRPr>
          </a:p>
        </p:txBody>
      </p:sp>
      <p:graphicFrame>
        <p:nvGraphicFramePr>
          <p:cNvPr id="1256491" name="Object 43">
            <a:extLst>
              <a:ext uri="{FF2B5EF4-FFF2-40B4-BE49-F238E27FC236}">
                <a16:creationId xmlns:a16="http://schemas.microsoft.com/office/drawing/2014/main" id="{09D8F0D5-89F3-2143-8D83-A41EF675B4B8}"/>
              </a:ext>
            </a:extLst>
          </p:cNvPr>
          <p:cNvGraphicFramePr>
            <a:graphicFrameLocks noChangeAspect="1"/>
          </p:cNvGraphicFramePr>
          <p:nvPr>
            <p:ph sz="half" idx="1"/>
          </p:nvPr>
        </p:nvGraphicFramePr>
        <p:xfrm>
          <a:off x="4572000" y="2209800"/>
          <a:ext cx="2287588" cy="3581400"/>
        </p:xfrm>
        <a:graphic>
          <a:graphicData uri="http://schemas.openxmlformats.org/presentationml/2006/ole">
            <mc:AlternateContent xmlns:mc="http://schemas.openxmlformats.org/markup-compatibility/2006">
              <mc:Choice xmlns:v="urn:schemas-microsoft-com:vml" Requires="v">
                <p:oleObj spid="_x0000_s1256512" name="Equation" r:id="rId3" imgW="20186650" imgH="31597600" progId="Equation.3">
                  <p:embed/>
                </p:oleObj>
              </mc:Choice>
              <mc:Fallback>
                <p:oleObj name="Equation" r:id="rId3" imgW="20186650" imgH="31597600" progId="Equation.3">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9800"/>
                        <a:ext cx="228758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6493" name="Object 45">
            <a:extLst>
              <a:ext uri="{FF2B5EF4-FFF2-40B4-BE49-F238E27FC236}">
                <a16:creationId xmlns:a16="http://schemas.microsoft.com/office/drawing/2014/main" id="{47A190A1-18AB-444F-B443-62C71E270ACC}"/>
              </a:ext>
            </a:extLst>
          </p:cNvPr>
          <p:cNvGraphicFramePr>
            <a:graphicFrameLocks noChangeAspect="1"/>
          </p:cNvGraphicFramePr>
          <p:nvPr>
            <p:ph sz="quarter" idx="2"/>
          </p:nvPr>
        </p:nvGraphicFramePr>
        <p:xfrm>
          <a:off x="7824788" y="2476500"/>
          <a:ext cx="847725" cy="3124200"/>
        </p:xfrm>
        <a:graphic>
          <a:graphicData uri="http://schemas.openxmlformats.org/presentationml/2006/ole">
            <mc:AlternateContent xmlns:mc="http://schemas.openxmlformats.org/markup-compatibility/2006">
              <mc:Choice xmlns:v="urn:schemas-microsoft-com:vml" Requires="v">
                <p:oleObj spid="_x0000_s1256513" name="Equation" r:id="rId5" imgW="8629650" imgH="31889700" progId="Equation.3">
                  <p:embed/>
                </p:oleObj>
              </mc:Choice>
              <mc:Fallback>
                <p:oleObj name="Equation" r:id="rId5" imgW="8629650" imgH="31889700" progId="Equation.3">
                  <p:embed/>
                  <p:pic>
                    <p:nvPicPr>
                      <p:cNvPr id="0"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788" y="2476500"/>
                        <a:ext cx="847725"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56452" name="AutoShape 4">
            <a:extLst>
              <a:ext uri="{FF2B5EF4-FFF2-40B4-BE49-F238E27FC236}">
                <a16:creationId xmlns:a16="http://schemas.microsoft.com/office/drawing/2014/main" id="{3AF1C760-79FB-FC43-9F6F-F2DB3F98067F}"/>
              </a:ext>
            </a:extLst>
          </p:cNvPr>
          <p:cNvSpPr>
            <a:spLocks noChangeArrowheads="1"/>
          </p:cNvSpPr>
          <p:nvPr/>
        </p:nvSpPr>
        <p:spPr bwMode="auto">
          <a:xfrm>
            <a:off x="3124200" y="26670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6453" name="AutoShape 5">
            <a:extLst>
              <a:ext uri="{FF2B5EF4-FFF2-40B4-BE49-F238E27FC236}">
                <a16:creationId xmlns:a16="http://schemas.microsoft.com/office/drawing/2014/main" id="{7B37F565-48B6-0342-95A8-D7D2E47DBAEA}"/>
              </a:ext>
            </a:extLst>
          </p:cNvPr>
          <p:cNvSpPr>
            <a:spLocks noChangeArrowheads="1"/>
          </p:cNvSpPr>
          <p:nvPr/>
        </p:nvSpPr>
        <p:spPr bwMode="auto">
          <a:xfrm>
            <a:off x="4114800" y="34290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6454" name="AutoShape 6">
            <a:extLst>
              <a:ext uri="{FF2B5EF4-FFF2-40B4-BE49-F238E27FC236}">
                <a16:creationId xmlns:a16="http://schemas.microsoft.com/office/drawing/2014/main" id="{27FA697D-FF66-614F-8A07-BE0689C38BBA}"/>
              </a:ext>
            </a:extLst>
          </p:cNvPr>
          <p:cNvSpPr>
            <a:spLocks noChangeArrowheads="1"/>
          </p:cNvSpPr>
          <p:nvPr/>
        </p:nvSpPr>
        <p:spPr bwMode="auto">
          <a:xfrm>
            <a:off x="2971800" y="44196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6455" name="AutoShape 7">
            <a:extLst>
              <a:ext uri="{FF2B5EF4-FFF2-40B4-BE49-F238E27FC236}">
                <a16:creationId xmlns:a16="http://schemas.microsoft.com/office/drawing/2014/main" id="{BA22153D-4E13-DA47-8381-964F30736C0E}"/>
              </a:ext>
            </a:extLst>
          </p:cNvPr>
          <p:cNvSpPr>
            <a:spLocks noChangeArrowheads="1"/>
          </p:cNvSpPr>
          <p:nvPr/>
        </p:nvSpPr>
        <p:spPr bwMode="auto">
          <a:xfrm>
            <a:off x="2133600" y="5867400"/>
            <a:ext cx="152400" cy="152400"/>
          </a:xfrm>
          <a:prstGeom prst="octagon">
            <a:avLst>
              <a:gd name="adj" fmla="val 29287"/>
            </a:avLst>
          </a:prstGeom>
          <a:solidFill>
            <a:srgbClr val="FFCC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6456" name="Line 8">
            <a:extLst>
              <a:ext uri="{FF2B5EF4-FFF2-40B4-BE49-F238E27FC236}">
                <a16:creationId xmlns:a16="http://schemas.microsoft.com/office/drawing/2014/main" id="{B46A6F40-F086-CC4D-BC9B-3AD5AEAEA7F6}"/>
              </a:ext>
            </a:extLst>
          </p:cNvPr>
          <p:cNvSpPr>
            <a:spLocks noChangeShapeType="1"/>
          </p:cNvSpPr>
          <p:nvPr/>
        </p:nvSpPr>
        <p:spPr bwMode="auto">
          <a:xfrm>
            <a:off x="1295400" y="2590800"/>
            <a:ext cx="18288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57" name="Line 9">
            <a:extLst>
              <a:ext uri="{FF2B5EF4-FFF2-40B4-BE49-F238E27FC236}">
                <a16:creationId xmlns:a16="http://schemas.microsoft.com/office/drawing/2014/main" id="{11C16E03-233A-B544-A77C-3A313D7774EF}"/>
              </a:ext>
            </a:extLst>
          </p:cNvPr>
          <p:cNvSpPr>
            <a:spLocks noChangeShapeType="1"/>
          </p:cNvSpPr>
          <p:nvPr/>
        </p:nvSpPr>
        <p:spPr bwMode="auto">
          <a:xfrm>
            <a:off x="1295400" y="2628900"/>
            <a:ext cx="152400" cy="1562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58" name="Line 10">
            <a:extLst>
              <a:ext uri="{FF2B5EF4-FFF2-40B4-BE49-F238E27FC236}">
                <a16:creationId xmlns:a16="http://schemas.microsoft.com/office/drawing/2014/main" id="{58CF7088-802F-1947-96C5-9BED7A206305}"/>
              </a:ext>
            </a:extLst>
          </p:cNvPr>
          <p:cNvSpPr>
            <a:spLocks noChangeShapeType="1"/>
          </p:cNvSpPr>
          <p:nvPr/>
        </p:nvSpPr>
        <p:spPr bwMode="auto">
          <a:xfrm>
            <a:off x="1295400" y="2590800"/>
            <a:ext cx="27432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59" name="Line 11">
            <a:extLst>
              <a:ext uri="{FF2B5EF4-FFF2-40B4-BE49-F238E27FC236}">
                <a16:creationId xmlns:a16="http://schemas.microsoft.com/office/drawing/2014/main" id="{EDCAB4A2-EE76-8349-8BC7-CEB78CBE9845}"/>
              </a:ext>
            </a:extLst>
          </p:cNvPr>
          <p:cNvSpPr>
            <a:spLocks noChangeShapeType="1"/>
          </p:cNvSpPr>
          <p:nvPr/>
        </p:nvSpPr>
        <p:spPr bwMode="auto">
          <a:xfrm>
            <a:off x="1295400" y="2590800"/>
            <a:ext cx="1676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0" name="Line 12">
            <a:extLst>
              <a:ext uri="{FF2B5EF4-FFF2-40B4-BE49-F238E27FC236}">
                <a16:creationId xmlns:a16="http://schemas.microsoft.com/office/drawing/2014/main" id="{F50648D5-BA85-3541-94E2-AFE9F51810E1}"/>
              </a:ext>
            </a:extLst>
          </p:cNvPr>
          <p:cNvSpPr>
            <a:spLocks noChangeShapeType="1"/>
          </p:cNvSpPr>
          <p:nvPr/>
        </p:nvSpPr>
        <p:spPr bwMode="auto">
          <a:xfrm flipH="1" flipV="1">
            <a:off x="3124200" y="4572000"/>
            <a:ext cx="9906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1" name="Line 13">
            <a:extLst>
              <a:ext uri="{FF2B5EF4-FFF2-40B4-BE49-F238E27FC236}">
                <a16:creationId xmlns:a16="http://schemas.microsoft.com/office/drawing/2014/main" id="{0B6593E7-D187-5049-B546-36C22E4277FC}"/>
              </a:ext>
            </a:extLst>
          </p:cNvPr>
          <p:cNvSpPr>
            <a:spLocks noChangeShapeType="1"/>
          </p:cNvSpPr>
          <p:nvPr/>
        </p:nvSpPr>
        <p:spPr bwMode="auto">
          <a:xfrm flipH="1">
            <a:off x="2286000" y="5486400"/>
            <a:ext cx="18288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2" name="Line 14">
            <a:extLst>
              <a:ext uri="{FF2B5EF4-FFF2-40B4-BE49-F238E27FC236}">
                <a16:creationId xmlns:a16="http://schemas.microsoft.com/office/drawing/2014/main" id="{89BCAEBF-F74D-4D45-AAF6-8DD42B9233C9}"/>
              </a:ext>
            </a:extLst>
          </p:cNvPr>
          <p:cNvSpPr>
            <a:spLocks noChangeShapeType="1"/>
          </p:cNvSpPr>
          <p:nvPr/>
        </p:nvSpPr>
        <p:spPr bwMode="auto">
          <a:xfrm flipH="1" flipV="1">
            <a:off x="1600200" y="4419600"/>
            <a:ext cx="251460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3" name="Line 15">
            <a:extLst>
              <a:ext uri="{FF2B5EF4-FFF2-40B4-BE49-F238E27FC236}">
                <a16:creationId xmlns:a16="http://schemas.microsoft.com/office/drawing/2014/main" id="{9E6297BC-3B32-BE4F-B82E-44309A913738}"/>
              </a:ext>
            </a:extLst>
          </p:cNvPr>
          <p:cNvSpPr>
            <a:spLocks noChangeShapeType="1"/>
          </p:cNvSpPr>
          <p:nvPr/>
        </p:nvSpPr>
        <p:spPr bwMode="auto">
          <a:xfrm flipV="1">
            <a:off x="1524000" y="2819400"/>
            <a:ext cx="1600200" cy="1524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4" name="Line 16">
            <a:extLst>
              <a:ext uri="{FF2B5EF4-FFF2-40B4-BE49-F238E27FC236}">
                <a16:creationId xmlns:a16="http://schemas.microsoft.com/office/drawing/2014/main" id="{3886A778-05F6-3B48-BB9A-F392836CD16E}"/>
              </a:ext>
            </a:extLst>
          </p:cNvPr>
          <p:cNvSpPr>
            <a:spLocks noChangeShapeType="1"/>
          </p:cNvSpPr>
          <p:nvPr/>
        </p:nvSpPr>
        <p:spPr bwMode="auto">
          <a:xfrm flipV="1">
            <a:off x="1524000" y="3581400"/>
            <a:ext cx="25146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5" name="Line 17">
            <a:extLst>
              <a:ext uri="{FF2B5EF4-FFF2-40B4-BE49-F238E27FC236}">
                <a16:creationId xmlns:a16="http://schemas.microsoft.com/office/drawing/2014/main" id="{3EF30D5C-9531-114B-9509-10C0B7A41296}"/>
              </a:ext>
            </a:extLst>
          </p:cNvPr>
          <p:cNvSpPr>
            <a:spLocks noChangeShapeType="1"/>
          </p:cNvSpPr>
          <p:nvPr/>
        </p:nvSpPr>
        <p:spPr bwMode="auto">
          <a:xfrm>
            <a:off x="1524000" y="4343400"/>
            <a:ext cx="60960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6" name="Line 18">
            <a:extLst>
              <a:ext uri="{FF2B5EF4-FFF2-40B4-BE49-F238E27FC236}">
                <a16:creationId xmlns:a16="http://schemas.microsoft.com/office/drawing/2014/main" id="{C6B8DD29-6F2A-8A44-A6C1-5A6130E0A166}"/>
              </a:ext>
            </a:extLst>
          </p:cNvPr>
          <p:cNvSpPr>
            <a:spLocks noChangeShapeType="1"/>
          </p:cNvSpPr>
          <p:nvPr/>
        </p:nvSpPr>
        <p:spPr bwMode="auto">
          <a:xfrm>
            <a:off x="1524000" y="4343400"/>
            <a:ext cx="1371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7" name="AutoShape 19">
            <a:extLst>
              <a:ext uri="{FF2B5EF4-FFF2-40B4-BE49-F238E27FC236}">
                <a16:creationId xmlns:a16="http://schemas.microsoft.com/office/drawing/2014/main" id="{74A51637-B8B5-1748-8FC0-7194A62CAB48}"/>
              </a:ext>
            </a:extLst>
          </p:cNvPr>
          <p:cNvSpPr>
            <a:spLocks noChangeArrowheads="1"/>
          </p:cNvSpPr>
          <p:nvPr/>
        </p:nvSpPr>
        <p:spPr bwMode="auto">
          <a:xfrm>
            <a:off x="1143000" y="23622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6468" name="Line 20">
            <a:extLst>
              <a:ext uri="{FF2B5EF4-FFF2-40B4-BE49-F238E27FC236}">
                <a16:creationId xmlns:a16="http://schemas.microsoft.com/office/drawing/2014/main" id="{D0AB1349-5EA3-AD47-B726-41DC41E187C2}"/>
              </a:ext>
            </a:extLst>
          </p:cNvPr>
          <p:cNvSpPr>
            <a:spLocks noChangeShapeType="1"/>
          </p:cNvSpPr>
          <p:nvPr/>
        </p:nvSpPr>
        <p:spPr bwMode="auto">
          <a:xfrm flipV="1">
            <a:off x="4114800" y="3657600"/>
            <a:ext cx="762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469" name="AutoShape 21">
            <a:extLst>
              <a:ext uri="{FF2B5EF4-FFF2-40B4-BE49-F238E27FC236}">
                <a16:creationId xmlns:a16="http://schemas.microsoft.com/office/drawing/2014/main" id="{7C16739C-0DA5-5B44-88A8-595754EF64AA}"/>
              </a:ext>
            </a:extLst>
          </p:cNvPr>
          <p:cNvSpPr>
            <a:spLocks noChangeArrowheads="1"/>
          </p:cNvSpPr>
          <p:nvPr/>
        </p:nvSpPr>
        <p:spPr bwMode="auto">
          <a:xfrm>
            <a:off x="1447800" y="4267200"/>
            <a:ext cx="152400" cy="152400"/>
          </a:xfrm>
          <a:prstGeom prst="octagon">
            <a:avLst>
              <a:gd name="adj" fmla="val 29287"/>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6470" name="AutoShape 22">
            <a:extLst>
              <a:ext uri="{FF2B5EF4-FFF2-40B4-BE49-F238E27FC236}">
                <a16:creationId xmlns:a16="http://schemas.microsoft.com/office/drawing/2014/main" id="{C12F3DFD-50DF-B044-A387-081857DE4A66}"/>
              </a:ext>
            </a:extLst>
          </p:cNvPr>
          <p:cNvSpPr>
            <a:spLocks noChangeArrowheads="1"/>
          </p:cNvSpPr>
          <p:nvPr/>
        </p:nvSpPr>
        <p:spPr bwMode="auto">
          <a:xfrm>
            <a:off x="4038600" y="5410200"/>
            <a:ext cx="152400" cy="152400"/>
          </a:xfrm>
          <a:prstGeom prst="octagon">
            <a:avLst>
              <a:gd name="adj" fmla="val 29287"/>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6471" name="Text Box 23">
            <a:extLst>
              <a:ext uri="{FF2B5EF4-FFF2-40B4-BE49-F238E27FC236}">
                <a16:creationId xmlns:a16="http://schemas.microsoft.com/office/drawing/2014/main" id="{BB9BDDCD-2F38-4748-93CF-A91ED88B2C21}"/>
              </a:ext>
            </a:extLst>
          </p:cNvPr>
          <p:cNvSpPr txBox="1">
            <a:spLocks noChangeArrowheads="1"/>
          </p:cNvSpPr>
          <p:nvPr/>
        </p:nvSpPr>
        <p:spPr bwMode="auto">
          <a:xfrm>
            <a:off x="762000" y="2133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R</a:t>
            </a:r>
            <a:endParaRPr lang="de-CH" altLang="fr-FR" sz="2000"/>
          </a:p>
        </p:txBody>
      </p:sp>
      <p:sp>
        <p:nvSpPr>
          <p:cNvPr id="1256472" name="Text Box 24">
            <a:extLst>
              <a:ext uri="{FF2B5EF4-FFF2-40B4-BE49-F238E27FC236}">
                <a16:creationId xmlns:a16="http://schemas.microsoft.com/office/drawing/2014/main" id="{E94BBDA4-F68E-EA42-9CEF-6C78C7C6BE6D}"/>
              </a:ext>
            </a:extLst>
          </p:cNvPr>
          <p:cNvSpPr txBox="1">
            <a:spLocks noChangeArrowheads="1"/>
          </p:cNvSpPr>
          <p:nvPr/>
        </p:nvSpPr>
        <p:spPr bwMode="auto">
          <a:xfrm>
            <a:off x="3429000" y="2514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A</a:t>
            </a:r>
            <a:endParaRPr lang="de-CH" altLang="fr-FR" sz="2000"/>
          </a:p>
        </p:txBody>
      </p:sp>
      <p:sp>
        <p:nvSpPr>
          <p:cNvPr id="1256473" name="Text Box 25">
            <a:extLst>
              <a:ext uri="{FF2B5EF4-FFF2-40B4-BE49-F238E27FC236}">
                <a16:creationId xmlns:a16="http://schemas.microsoft.com/office/drawing/2014/main" id="{9FD15920-92DD-D64B-BA37-93F5195CC22A}"/>
              </a:ext>
            </a:extLst>
          </p:cNvPr>
          <p:cNvSpPr txBox="1">
            <a:spLocks noChangeArrowheads="1"/>
          </p:cNvSpPr>
          <p:nvPr/>
        </p:nvSpPr>
        <p:spPr bwMode="auto">
          <a:xfrm>
            <a:off x="4038600" y="3032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B</a:t>
            </a:r>
            <a:endParaRPr lang="de-CH" altLang="fr-FR" sz="2000"/>
          </a:p>
        </p:txBody>
      </p:sp>
      <p:sp>
        <p:nvSpPr>
          <p:cNvPr id="1256474" name="Text Box 26">
            <a:extLst>
              <a:ext uri="{FF2B5EF4-FFF2-40B4-BE49-F238E27FC236}">
                <a16:creationId xmlns:a16="http://schemas.microsoft.com/office/drawing/2014/main" id="{467A485B-334B-9049-A7F9-8E87AFE83785}"/>
              </a:ext>
            </a:extLst>
          </p:cNvPr>
          <p:cNvSpPr txBox="1">
            <a:spLocks noChangeArrowheads="1"/>
          </p:cNvSpPr>
          <p:nvPr/>
        </p:nvSpPr>
        <p:spPr bwMode="auto">
          <a:xfrm>
            <a:off x="3276600" y="41148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C</a:t>
            </a:r>
            <a:endParaRPr lang="de-CH" altLang="fr-FR" sz="2000"/>
          </a:p>
        </p:txBody>
      </p:sp>
      <p:sp>
        <p:nvSpPr>
          <p:cNvPr id="1256475" name="Text Box 27">
            <a:extLst>
              <a:ext uri="{FF2B5EF4-FFF2-40B4-BE49-F238E27FC236}">
                <a16:creationId xmlns:a16="http://schemas.microsoft.com/office/drawing/2014/main" id="{7E28E2EF-7B3D-A04C-A30D-AF1F5103D4DB}"/>
              </a:ext>
            </a:extLst>
          </p:cNvPr>
          <p:cNvSpPr txBox="1">
            <a:spLocks noChangeArrowheads="1"/>
          </p:cNvSpPr>
          <p:nvPr/>
        </p:nvSpPr>
        <p:spPr bwMode="auto">
          <a:xfrm>
            <a:off x="838200" y="4191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D</a:t>
            </a:r>
            <a:endParaRPr lang="de-CH" altLang="fr-FR" sz="2000"/>
          </a:p>
        </p:txBody>
      </p:sp>
      <p:sp>
        <p:nvSpPr>
          <p:cNvPr id="1256476" name="Text Box 28">
            <a:extLst>
              <a:ext uri="{FF2B5EF4-FFF2-40B4-BE49-F238E27FC236}">
                <a16:creationId xmlns:a16="http://schemas.microsoft.com/office/drawing/2014/main" id="{6538345F-EB53-E043-BA8A-FC65AEDCC3A6}"/>
              </a:ext>
            </a:extLst>
          </p:cNvPr>
          <p:cNvSpPr txBox="1">
            <a:spLocks noChangeArrowheads="1"/>
          </p:cNvSpPr>
          <p:nvPr/>
        </p:nvSpPr>
        <p:spPr bwMode="auto">
          <a:xfrm>
            <a:off x="4038600" y="5562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F</a:t>
            </a:r>
            <a:endParaRPr lang="de-CH" altLang="fr-FR" sz="2000"/>
          </a:p>
        </p:txBody>
      </p:sp>
      <p:sp>
        <p:nvSpPr>
          <p:cNvPr id="1256477" name="Text Box 29">
            <a:extLst>
              <a:ext uri="{FF2B5EF4-FFF2-40B4-BE49-F238E27FC236}">
                <a16:creationId xmlns:a16="http://schemas.microsoft.com/office/drawing/2014/main" id="{2D12F8BD-69CE-3A4A-8F34-6107F9263953}"/>
              </a:ext>
            </a:extLst>
          </p:cNvPr>
          <p:cNvSpPr txBox="1">
            <a:spLocks noChangeArrowheads="1"/>
          </p:cNvSpPr>
          <p:nvPr/>
        </p:nvSpPr>
        <p:spPr bwMode="auto">
          <a:xfrm>
            <a:off x="1432097" y="5761728"/>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dirty="0"/>
              <a:t>E</a:t>
            </a:r>
            <a:endParaRPr lang="de-CH" altLang="fr-FR" sz="2000" dirty="0"/>
          </a:p>
        </p:txBody>
      </p:sp>
      <p:sp>
        <p:nvSpPr>
          <p:cNvPr id="1256478" name="Text Box 30">
            <a:extLst>
              <a:ext uri="{FF2B5EF4-FFF2-40B4-BE49-F238E27FC236}">
                <a16:creationId xmlns:a16="http://schemas.microsoft.com/office/drawing/2014/main" id="{7974953C-89A0-CA49-AF2D-AC3EBFBF1FAD}"/>
              </a:ext>
            </a:extLst>
          </p:cNvPr>
          <p:cNvSpPr txBox="1">
            <a:spLocks noChangeArrowheads="1"/>
          </p:cNvSpPr>
          <p:nvPr/>
        </p:nvSpPr>
        <p:spPr bwMode="auto">
          <a:xfrm>
            <a:off x="2057400" y="2362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a:t>
            </a:r>
            <a:endParaRPr lang="de-CH" altLang="fr-FR" sz="1400"/>
          </a:p>
        </p:txBody>
      </p:sp>
      <p:sp>
        <p:nvSpPr>
          <p:cNvPr id="1256479" name="Text Box 31">
            <a:extLst>
              <a:ext uri="{FF2B5EF4-FFF2-40B4-BE49-F238E27FC236}">
                <a16:creationId xmlns:a16="http://schemas.microsoft.com/office/drawing/2014/main" id="{AB84CBAD-4B17-954B-8890-FCC028BBBA62}"/>
              </a:ext>
            </a:extLst>
          </p:cNvPr>
          <p:cNvSpPr txBox="1">
            <a:spLocks noChangeArrowheads="1"/>
          </p:cNvSpPr>
          <p:nvPr/>
        </p:nvSpPr>
        <p:spPr bwMode="auto">
          <a:xfrm>
            <a:off x="3048000" y="2895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b2</a:t>
            </a:r>
            <a:endParaRPr lang="de-CH" altLang="fr-FR" sz="1400"/>
          </a:p>
        </p:txBody>
      </p:sp>
      <p:sp>
        <p:nvSpPr>
          <p:cNvPr id="1256480" name="Text Box 32">
            <a:extLst>
              <a:ext uri="{FF2B5EF4-FFF2-40B4-BE49-F238E27FC236}">
                <a16:creationId xmlns:a16="http://schemas.microsoft.com/office/drawing/2014/main" id="{A94026B4-360D-4245-B999-1EC4D93F55AC}"/>
              </a:ext>
            </a:extLst>
          </p:cNvPr>
          <p:cNvSpPr txBox="1">
            <a:spLocks noChangeArrowheads="1"/>
          </p:cNvSpPr>
          <p:nvPr/>
        </p:nvSpPr>
        <p:spPr bwMode="auto">
          <a:xfrm>
            <a:off x="1905000" y="3124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b3</a:t>
            </a:r>
            <a:endParaRPr lang="de-CH" altLang="fr-FR" sz="1400"/>
          </a:p>
        </p:txBody>
      </p:sp>
      <p:sp>
        <p:nvSpPr>
          <p:cNvPr id="1256481" name="Text Box 33">
            <a:extLst>
              <a:ext uri="{FF2B5EF4-FFF2-40B4-BE49-F238E27FC236}">
                <a16:creationId xmlns:a16="http://schemas.microsoft.com/office/drawing/2014/main" id="{96AFB119-9EDE-2448-9642-0A97848C26AE}"/>
              </a:ext>
            </a:extLst>
          </p:cNvPr>
          <p:cNvSpPr txBox="1">
            <a:spLocks noChangeArrowheads="1"/>
          </p:cNvSpPr>
          <p:nvPr/>
        </p:nvSpPr>
        <p:spPr bwMode="auto">
          <a:xfrm>
            <a:off x="762000" y="3276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b4</a:t>
            </a:r>
            <a:endParaRPr lang="de-CH" altLang="fr-FR" sz="1400"/>
          </a:p>
        </p:txBody>
      </p:sp>
      <p:sp>
        <p:nvSpPr>
          <p:cNvPr id="1256482" name="Text Box 34">
            <a:extLst>
              <a:ext uri="{FF2B5EF4-FFF2-40B4-BE49-F238E27FC236}">
                <a16:creationId xmlns:a16="http://schemas.microsoft.com/office/drawing/2014/main" id="{AF05E457-6904-0E40-99EA-3304122B4921}"/>
              </a:ext>
            </a:extLst>
          </p:cNvPr>
          <p:cNvSpPr txBox="1">
            <a:spLocks noChangeArrowheads="1"/>
          </p:cNvSpPr>
          <p:nvPr/>
        </p:nvSpPr>
        <p:spPr bwMode="auto">
          <a:xfrm>
            <a:off x="3733800" y="4267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b5</a:t>
            </a:r>
            <a:endParaRPr lang="de-CH" altLang="fr-FR" sz="1400"/>
          </a:p>
        </p:txBody>
      </p:sp>
      <p:sp>
        <p:nvSpPr>
          <p:cNvPr id="1256483" name="Text Box 35">
            <a:extLst>
              <a:ext uri="{FF2B5EF4-FFF2-40B4-BE49-F238E27FC236}">
                <a16:creationId xmlns:a16="http://schemas.microsoft.com/office/drawing/2014/main" id="{34AB001B-126B-094B-BB51-19F502BCD923}"/>
              </a:ext>
            </a:extLst>
          </p:cNvPr>
          <p:cNvSpPr txBox="1">
            <a:spLocks noChangeArrowheads="1"/>
          </p:cNvSpPr>
          <p:nvPr/>
        </p:nvSpPr>
        <p:spPr bwMode="auto">
          <a:xfrm>
            <a:off x="3352800" y="4648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b6</a:t>
            </a:r>
            <a:endParaRPr lang="de-CH" altLang="fr-FR" sz="1400"/>
          </a:p>
        </p:txBody>
      </p:sp>
      <p:sp>
        <p:nvSpPr>
          <p:cNvPr id="1256484" name="Text Box 36">
            <a:extLst>
              <a:ext uri="{FF2B5EF4-FFF2-40B4-BE49-F238E27FC236}">
                <a16:creationId xmlns:a16="http://schemas.microsoft.com/office/drawing/2014/main" id="{918A99F4-34AE-3243-9F52-A5C09CFDA3F2}"/>
              </a:ext>
            </a:extLst>
          </p:cNvPr>
          <p:cNvSpPr txBox="1">
            <a:spLocks noChangeArrowheads="1"/>
          </p:cNvSpPr>
          <p:nvPr/>
        </p:nvSpPr>
        <p:spPr bwMode="auto">
          <a:xfrm>
            <a:off x="2362200" y="4953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b7</a:t>
            </a:r>
            <a:endParaRPr lang="de-CH" altLang="fr-FR" sz="1400"/>
          </a:p>
        </p:txBody>
      </p:sp>
      <p:sp>
        <p:nvSpPr>
          <p:cNvPr id="1256485" name="Text Box 37">
            <a:extLst>
              <a:ext uri="{FF2B5EF4-FFF2-40B4-BE49-F238E27FC236}">
                <a16:creationId xmlns:a16="http://schemas.microsoft.com/office/drawing/2014/main" id="{74B6A14B-B911-D849-891F-C1BF0902CE23}"/>
              </a:ext>
            </a:extLst>
          </p:cNvPr>
          <p:cNvSpPr txBox="1">
            <a:spLocks noChangeArrowheads="1"/>
          </p:cNvSpPr>
          <p:nvPr/>
        </p:nvSpPr>
        <p:spPr bwMode="auto">
          <a:xfrm>
            <a:off x="2819400" y="5791200"/>
            <a:ext cx="5334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b8</a:t>
            </a:r>
          </a:p>
          <a:p>
            <a:pPr>
              <a:spcBef>
                <a:spcPct val="50000"/>
              </a:spcBef>
            </a:pPr>
            <a:endParaRPr lang="de-CH" altLang="fr-FR" sz="1400"/>
          </a:p>
        </p:txBody>
      </p:sp>
      <p:sp>
        <p:nvSpPr>
          <p:cNvPr id="1256486" name="Text Box 38">
            <a:extLst>
              <a:ext uri="{FF2B5EF4-FFF2-40B4-BE49-F238E27FC236}">
                <a16:creationId xmlns:a16="http://schemas.microsoft.com/office/drawing/2014/main" id="{F8FA705D-0EFC-1F44-B011-9A6CF62FDB41}"/>
              </a:ext>
            </a:extLst>
          </p:cNvPr>
          <p:cNvSpPr txBox="1">
            <a:spLocks noChangeArrowheads="1"/>
          </p:cNvSpPr>
          <p:nvPr/>
        </p:nvSpPr>
        <p:spPr bwMode="auto">
          <a:xfrm>
            <a:off x="1600200" y="3657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b9</a:t>
            </a:r>
            <a:endParaRPr lang="de-CH" altLang="fr-FR" sz="1400"/>
          </a:p>
        </p:txBody>
      </p:sp>
      <p:sp>
        <p:nvSpPr>
          <p:cNvPr id="1256487" name="Text Box 39">
            <a:extLst>
              <a:ext uri="{FF2B5EF4-FFF2-40B4-BE49-F238E27FC236}">
                <a16:creationId xmlns:a16="http://schemas.microsoft.com/office/drawing/2014/main" id="{48087CC8-35AE-6149-8B62-D8C77914C86F}"/>
              </a:ext>
            </a:extLst>
          </p:cNvPr>
          <p:cNvSpPr txBox="1">
            <a:spLocks noChangeArrowheads="1"/>
          </p:cNvSpPr>
          <p:nvPr/>
        </p:nvSpPr>
        <p:spPr bwMode="auto">
          <a:xfrm>
            <a:off x="2438400" y="35814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b10</a:t>
            </a:r>
            <a:endParaRPr lang="de-CH" altLang="fr-FR" sz="1400"/>
          </a:p>
        </p:txBody>
      </p:sp>
      <p:sp>
        <p:nvSpPr>
          <p:cNvPr id="1256488" name="Text Box 40">
            <a:extLst>
              <a:ext uri="{FF2B5EF4-FFF2-40B4-BE49-F238E27FC236}">
                <a16:creationId xmlns:a16="http://schemas.microsoft.com/office/drawing/2014/main" id="{727417D3-2CE5-FA40-967F-C8A1A4520819}"/>
              </a:ext>
            </a:extLst>
          </p:cNvPr>
          <p:cNvSpPr txBox="1">
            <a:spLocks noChangeArrowheads="1"/>
          </p:cNvSpPr>
          <p:nvPr/>
        </p:nvSpPr>
        <p:spPr bwMode="auto">
          <a:xfrm>
            <a:off x="1981200" y="4114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b11</a:t>
            </a:r>
            <a:endParaRPr lang="de-CH" altLang="fr-FR" sz="1400"/>
          </a:p>
        </p:txBody>
      </p:sp>
      <p:sp>
        <p:nvSpPr>
          <p:cNvPr id="1256489" name="Text Box 41">
            <a:extLst>
              <a:ext uri="{FF2B5EF4-FFF2-40B4-BE49-F238E27FC236}">
                <a16:creationId xmlns:a16="http://schemas.microsoft.com/office/drawing/2014/main" id="{7EE27EB6-5074-3A46-95E1-D70B25C7C320}"/>
              </a:ext>
            </a:extLst>
          </p:cNvPr>
          <p:cNvSpPr txBox="1">
            <a:spLocks noChangeArrowheads="1"/>
          </p:cNvSpPr>
          <p:nvPr/>
        </p:nvSpPr>
        <p:spPr bwMode="auto">
          <a:xfrm>
            <a:off x="1295400" y="5029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400"/>
              <a:t>b12</a:t>
            </a:r>
            <a:endParaRPr lang="de-CH" altLang="fr-FR" sz="1400"/>
          </a:p>
        </p:txBody>
      </p:sp>
      <p:graphicFrame>
        <p:nvGraphicFramePr>
          <p:cNvPr id="1256495" name="Object 47">
            <a:extLst>
              <a:ext uri="{FF2B5EF4-FFF2-40B4-BE49-F238E27FC236}">
                <a16:creationId xmlns:a16="http://schemas.microsoft.com/office/drawing/2014/main" id="{E3BD303C-8588-4242-8221-3A9A1F13B149}"/>
              </a:ext>
            </a:extLst>
          </p:cNvPr>
          <p:cNvGraphicFramePr>
            <a:graphicFrameLocks noChangeAspect="1"/>
          </p:cNvGraphicFramePr>
          <p:nvPr>
            <p:ph sz="quarter" idx="3"/>
          </p:nvPr>
        </p:nvGraphicFramePr>
        <p:xfrm>
          <a:off x="7010400" y="3048000"/>
          <a:ext cx="739775" cy="1903413"/>
        </p:xfrm>
        <a:graphic>
          <a:graphicData uri="http://schemas.openxmlformats.org/presentationml/2006/ole">
            <mc:AlternateContent xmlns:mc="http://schemas.openxmlformats.org/markup-compatibility/2006">
              <mc:Choice xmlns:v="urn:schemas-microsoft-com:vml" Requires="v">
                <p:oleObj spid="_x0000_s1256514" name="Equation" r:id="rId7" imgW="6146800" imgH="15798800" progId="Equation.3">
                  <p:embed/>
                </p:oleObj>
              </mc:Choice>
              <mc:Fallback>
                <p:oleObj name="Equation" r:id="rId7" imgW="6146800" imgH="15798800" progId="Equation.3">
                  <p:embed/>
                  <p:pic>
                    <p:nvPicPr>
                      <p:cNvPr id="0"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048000"/>
                        <a:ext cx="739775"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81" name="Freeform 9">
            <a:extLst>
              <a:ext uri="{FF2B5EF4-FFF2-40B4-BE49-F238E27FC236}">
                <a16:creationId xmlns:a16="http://schemas.microsoft.com/office/drawing/2014/main" id="{256DF9CA-56ED-EC42-8ED6-7920622AA8F7}"/>
              </a:ext>
            </a:extLst>
          </p:cNvPr>
          <p:cNvSpPr>
            <a:spLocks/>
          </p:cNvSpPr>
          <p:nvPr/>
        </p:nvSpPr>
        <p:spPr bwMode="auto">
          <a:xfrm>
            <a:off x="1143000" y="2590800"/>
            <a:ext cx="3270250" cy="3589338"/>
          </a:xfrm>
          <a:custGeom>
            <a:avLst/>
            <a:gdLst>
              <a:gd name="T0" fmla="*/ 96 w 2060"/>
              <a:gd name="T1" fmla="*/ 0 h 2261"/>
              <a:gd name="T2" fmla="*/ 44 w 2060"/>
              <a:gd name="T3" fmla="*/ 184 h 2261"/>
              <a:gd name="T4" fmla="*/ 0 w 2060"/>
              <a:gd name="T5" fmla="*/ 315 h 2261"/>
              <a:gd name="T6" fmla="*/ 44 w 2060"/>
              <a:gd name="T7" fmla="*/ 515 h 2261"/>
              <a:gd name="T8" fmla="*/ 140 w 2060"/>
              <a:gd name="T9" fmla="*/ 638 h 2261"/>
              <a:gd name="T10" fmla="*/ 192 w 2060"/>
              <a:gd name="T11" fmla="*/ 734 h 2261"/>
              <a:gd name="T12" fmla="*/ 245 w 2060"/>
              <a:gd name="T13" fmla="*/ 882 h 2261"/>
              <a:gd name="T14" fmla="*/ 271 w 2060"/>
              <a:gd name="T15" fmla="*/ 934 h 2261"/>
              <a:gd name="T16" fmla="*/ 411 w 2060"/>
              <a:gd name="T17" fmla="*/ 960 h 2261"/>
              <a:gd name="T18" fmla="*/ 629 w 2060"/>
              <a:gd name="T19" fmla="*/ 969 h 2261"/>
              <a:gd name="T20" fmla="*/ 1048 w 2060"/>
              <a:gd name="T21" fmla="*/ 969 h 2261"/>
              <a:gd name="T22" fmla="*/ 1109 w 2060"/>
              <a:gd name="T23" fmla="*/ 1013 h 2261"/>
              <a:gd name="T24" fmla="*/ 1170 w 2060"/>
              <a:gd name="T25" fmla="*/ 1100 h 2261"/>
              <a:gd name="T26" fmla="*/ 1213 w 2060"/>
              <a:gd name="T27" fmla="*/ 1144 h 2261"/>
              <a:gd name="T28" fmla="*/ 1240 w 2060"/>
              <a:gd name="T29" fmla="*/ 1187 h 2261"/>
              <a:gd name="T30" fmla="*/ 1275 w 2060"/>
              <a:gd name="T31" fmla="*/ 1257 h 2261"/>
              <a:gd name="T32" fmla="*/ 1309 w 2060"/>
              <a:gd name="T33" fmla="*/ 1310 h 2261"/>
              <a:gd name="T34" fmla="*/ 1336 w 2060"/>
              <a:gd name="T35" fmla="*/ 1353 h 2261"/>
              <a:gd name="T36" fmla="*/ 1362 w 2060"/>
              <a:gd name="T37" fmla="*/ 1397 h 2261"/>
              <a:gd name="T38" fmla="*/ 1440 w 2060"/>
              <a:gd name="T39" fmla="*/ 1510 h 2261"/>
              <a:gd name="T40" fmla="*/ 1554 w 2060"/>
              <a:gd name="T41" fmla="*/ 1632 h 2261"/>
              <a:gd name="T42" fmla="*/ 1624 w 2060"/>
              <a:gd name="T43" fmla="*/ 1685 h 2261"/>
              <a:gd name="T44" fmla="*/ 1737 w 2060"/>
              <a:gd name="T45" fmla="*/ 1807 h 2261"/>
              <a:gd name="T46" fmla="*/ 1798 w 2060"/>
              <a:gd name="T47" fmla="*/ 1851 h 2261"/>
              <a:gd name="T48" fmla="*/ 1868 w 2060"/>
              <a:gd name="T49" fmla="*/ 1903 h 2261"/>
              <a:gd name="T50" fmla="*/ 1973 w 2060"/>
              <a:gd name="T51" fmla="*/ 2147 h 2261"/>
              <a:gd name="T52" fmla="*/ 2016 w 2060"/>
              <a:gd name="T53" fmla="*/ 2217 h 2261"/>
              <a:gd name="T54" fmla="*/ 2060 w 2060"/>
              <a:gd name="T55" fmla="*/ 2261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0" h="2261">
                <a:moveTo>
                  <a:pt x="96" y="0"/>
                </a:moveTo>
                <a:cubicBezTo>
                  <a:pt x="89" y="139"/>
                  <a:pt x="121" y="131"/>
                  <a:pt x="44" y="184"/>
                </a:cubicBezTo>
                <a:cubicBezTo>
                  <a:pt x="17" y="225"/>
                  <a:pt x="10" y="267"/>
                  <a:pt x="0" y="315"/>
                </a:cubicBezTo>
                <a:cubicBezTo>
                  <a:pt x="9" y="378"/>
                  <a:pt x="12" y="457"/>
                  <a:pt x="44" y="515"/>
                </a:cubicBezTo>
                <a:cubicBezTo>
                  <a:pt x="69" y="560"/>
                  <a:pt x="105" y="601"/>
                  <a:pt x="140" y="638"/>
                </a:cubicBezTo>
                <a:cubicBezTo>
                  <a:pt x="151" y="671"/>
                  <a:pt x="168" y="709"/>
                  <a:pt x="192" y="734"/>
                </a:cubicBezTo>
                <a:cubicBezTo>
                  <a:pt x="209" y="784"/>
                  <a:pt x="231" y="831"/>
                  <a:pt x="245" y="882"/>
                </a:cubicBezTo>
                <a:cubicBezTo>
                  <a:pt x="252" y="906"/>
                  <a:pt x="246" y="922"/>
                  <a:pt x="271" y="934"/>
                </a:cubicBezTo>
                <a:cubicBezTo>
                  <a:pt x="318" y="957"/>
                  <a:pt x="358" y="957"/>
                  <a:pt x="411" y="960"/>
                </a:cubicBezTo>
                <a:cubicBezTo>
                  <a:pt x="484" y="964"/>
                  <a:pt x="556" y="966"/>
                  <a:pt x="629" y="969"/>
                </a:cubicBezTo>
                <a:cubicBezTo>
                  <a:pt x="681" y="967"/>
                  <a:pt x="945" y="949"/>
                  <a:pt x="1048" y="969"/>
                </a:cubicBezTo>
                <a:cubicBezTo>
                  <a:pt x="1063" y="972"/>
                  <a:pt x="1089" y="1006"/>
                  <a:pt x="1109" y="1013"/>
                </a:cubicBezTo>
                <a:cubicBezTo>
                  <a:pt x="1120" y="1048"/>
                  <a:pt x="1146" y="1073"/>
                  <a:pt x="1170" y="1100"/>
                </a:cubicBezTo>
                <a:cubicBezTo>
                  <a:pt x="1183" y="1115"/>
                  <a:pt x="1213" y="1144"/>
                  <a:pt x="1213" y="1144"/>
                </a:cubicBezTo>
                <a:cubicBezTo>
                  <a:pt x="1242" y="1227"/>
                  <a:pt x="1200" y="1119"/>
                  <a:pt x="1240" y="1187"/>
                </a:cubicBezTo>
                <a:cubicBezTo>
                  <a:pt x="1256" y="1214"/>
                  <a:pt x="1250" y="1234"/>
                  <a:pt x="1275" y="1257"/>
                </a:cubicBezTo>
                <a:cubicBezTo>
                  <a:pt x="1293" y="1316"/>
                  <a:pt x="1268" y="1248"/>
                  <a:pt x="1309" y="1310"/>
                </a:cubicBezTo>
                <a:cubicBezTo>
                  <a:pt x="1349" y="1370"/>
                  <a:pt x="1286" y="1306"/>
                  <a:pt x="1336" y="1353"/>
                </a:cubicBezTo>
                <a:cubicBezTo>
                  <a:pt x="1357" y="1420"/>
                  <a:pt x="1328" y="1342"/>
                  <a:pt x="1362" y="1397"/>
                </a:cubicBezTo>
                <a:cubicBezTo>
                  <a:pt x="1392" y="1446"/>
                  <a:pt x="1387" y="1476"/>
                  <a:pt x="1440" y="1510"/>
                </a:cubicBezTo>
                <a:cubicBezTo>
                  <a:pt x="1474" y="1558"/>
                  <a:pt x="1509" y="1595"/>
                  <a:pt x="1554" y="1632"/>
                </a:cubicBezTo>
                <a:cubicBezTo>
                  <a:pt x="1577" y="1650"/>
                  <a:pt x="1624" y="1685"/>
                  <a:pt x="1624" y="1685"/>
                </a:cubicBezTo>
                <a:cubicBezTo>
                  <a:pt x="1654" y="1729"/>
                  <a:pt x="1685" y="1789"/>
                  <a:pt x="1737" y="1807"/>
                </a:cubicBezTo>
                <a:cubicBezTo>
                  <a:pt x="1759" y="1828"/>
                  <a:pt x="1769" y="1841"/>
                  <a:pt x="1798" y="1851"/>
                </a:cubicBezTo>
                <a:cubicBezTo>
                  <a:pt x="1819" y="1871"/>
                  <a:pt x="1868" y="1903"/>
                  <a:pt x="1868" y="1903"/>
                </a:cubicBezTo>
                <a:cubicBezTo>
                  <a:pt x="1917" y="1978"/>
                  <a:pt x="1908" y="2082"/>
                  <a:pt x="1973" y="2147"/>
                </a:cubicBezTo>
                <a:cubicBezTo>
                  <a:pt x="1981" y="2176"/>
                  <a:pt x="1997" y="2193"/>
                  <a:pt x="2016" y="2217"/>
                </a:cubicBezTo>
                <a:cubicBezTo>
                  <a:pt x="2035" y="2241"/>
                  <a:pt x="2060" y="2230"/>
                  <a:pt x="2060" y="2261"/>
                </a:cubicBezTo>
              </a:path>
            </a:pathLst>
          </a:custGeom>
          <a:noFill/>
          <a:ln w="25400" cap="flat" cmpd="sng">
            <a:solidFill>
              <a:srgbClr val="0000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3074" name="Rectangle 2">
            <a:extLst>
              <a:ext uri="{FF2B5EF4-FFF2-40B4-BE49-F238E27FC236}">
                <a16:creationId xmlns:a16="http://schemas.microsoft.com/office/drawing/2014/main" id="{A78C37E3-8201-5D4C-A926-2DE08753FB65}"/>
              </a:ext>
            </a:extLst>
          </p:cNvPr>
          <p:cNvSpPr>
            <a:spLocks noGrp="1" noChangeArrowheads="1"/>
          </p:cNvSpPr>
          <p:nvPr>
            <p:ph type="title"/>
          </p:nvPr>
        </p:nvSpPr>
        <p:spPr/>
        <p:txBody>
          <a:bodyPr/>
          <a:lstStyle/>
          <a:p>
            <a:r>
              <a:rPr lang="en-GB" altLang="fr-FR"/>
              <a:t>How to model a simple Levelling line ?</a:t>
            </a:r>
            <a:endParaRPr lang="de-CH" altLang="fr-FR"/>
          </a:p>
        </p:txBody>
      </p:sp>
      <p:sp>
        <p:nvSpPr>
          <p:cNvPr id="1283075" name="Rectangle 3">
            <a:extLst>
              <a:ext uri="{FF2B5EF4-FFF2-40B4-BE49-F238E27FC236}">
                <a16:creationId xmlns:a16="http://schemas.microsoft.com/office/drawing/2014/main" id="{40E989FC-3EE6-E541-9B35-AA73AF6AFF04}"/>
              </a:ext>
            </a:extLst>
          </p:cNvPr>
          <p:cNvSpPr>
            <a:spLocks noGrp="1" noChangeArrowheads="1"/>
          </p:cNvSpPr>
          <p:nvPr>
            <p:ph type="body" sz="half" idx="2"/>
          </p:nvPr>
        </p:nvSpPr>
        <p:spPr/>
        <p:txBody>
          <a:bodyPr/>
          <a:lstStyle/>
          <a:p>
            <a:r>
              <a:rPr lang="en-GB" altLang="fr-FR">
                <a:solidFill>
                  <a:schemeClr val="bg2"/>
                </a:solidFill>
              </a:rPr>
              <a:t>Setup the equations for each observation</a:t>
            </a:r>
          </a:p>
          <a:p>
            <a:r>
              <a:rPr lang="en-GB" altLang="fr-FR">
                <a:solidFill>
                  <a:schemeClr val="bg2"/>
                </a:solidFill>
              </a:rPr>
              <a:t>Build the functional model and derive the Least Squares Adjustment solution without considering any observation (simulation).</a:t>
            </a:r>
          </a:p>
          <a:p>
            <a:endParaRPr lang="en-GB" altLang="fr-FR">
              <a:solidFill>
                <a:schemeClr val="bg2"/>
              </a:solidFill>
            </a:endParaRPr>
          </a:p>
          <a:p>
            <a:r>
              <a:rPr lang="en-GB" altLang="fr-FR">
                <a:solidFill>
                  <a:schemeClr val="bg2"/>
                </a:solidFill>
              </a:rPr>
              <a:t>What would be the “reliability” ?</a:t>
            </a:r>
          </a:p>
          <a:p>
            <a:endParaRPr lang="en-GB" altLang="fr-FR">
              <a:solidFill>
                <a:schemeClr val="bg2"/>
              </a:solidFill>
            </a:endParaRPr>
          </a:p>
          <a:p>
            <a:endParaRPr lang="de-CH" altLang="fr-FR">
              <a:solidFill>
                <a:schemeClr val="bg2"/>
              </a:solidFill>
            </a:endParaRPr>
          </a:p>
        </p:txBody>
      </p:sp>
      <p:sp>
        <p:nvSpPr>
          <p:cNvPr id="1283076" name="Oval 4">
            <a:extLst>
              <a:ext uri="{FF2B5EF4-FFF2-40B4-BE49-F238E27FC236}">
                <a16:creationId xmlns:a16="http://schemas.microsoft.com/office/drawing/2014/main" id="{0F2BB97F-901D-834B-99E4-788BA33C9DCB}"/>
              </a:ext>
            </a:extLst>
          </p:cNvPr>
          <p:cNvSpPr>
            <a:spLocks noChangeArrowheads="1"/>
          </p:cNvSpPr>
          <p:nvPr/>
        </p:nvSpPr>
        <p:spPr bwMode="auto">
          <a:xfrm>
            <a:off x="1143000" y="33528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3077" name="Oval 5">
            <a:extLst>
              <a:ext uri="{FF2B5EF4-FFF2-40B4-BE49-F238E27FC236}">
                <a16:creationId xmlns:a16="http://schemas.microsoft.com/office/drawing/2014/main" id="{F29FD893-C069-2D4A-B6E9-AD51CBAC52C8}"/>
              </a:ext>
            </a:extLst>
          </p:cNvPr>
          <p:cNvSpPr>
            <a:spLocks noChangeArrowheads="1"/>
          </p:cNvSpPr>
          <p:nvPr/>
        </p:nvSpPr>
        <p:spPr bwMode="auto">
          <a:xfrm>
            <a:off x="1752600" y="40386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3078" name="Oval 6">
            <a:extLst>
              <a:ext uri="{FF2B5EF4-FFF2-40B4-BE49-F238E27FC236}">
                <a16:creationId xmlns:a16="http://schemas.microsoft.com/office/drawing/2014/main" id="{3DD5F497-A3A9-1E42-BC3E-F56A1F838CC8}"/>
              </a:ext>
            </a:extLst>
          </p:cNvPr>
          <p:cNvSpPr>
            <a:spLocks noChangeArrowheads="1"/>
          </p:cNvSpPr>
          <p:nvPr/>
        </p:nvSpPr>
        <p:spPr bwMode="auto">
          <a:xfrm>
            <a:off x="3200400" y="47244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3079" name="Oval 7">
            <a:extLst>
              <a:ext uri="{FF2B5EF4-FFF2-40B4-BE49-F238E27FC236}">
                <a16:creationId xmlns:a16="http://schemas.microsoft.com/office/drawing/2014/main" id="{0FBE1D1E-8B2C-2947-9577-9788EEE099A7}"/>
              </a:ext>
            </a:extLst>
          </p:cNvPr>
          <p:cNvSpPr>
            <a:spLocks noChangeArrowheads="1"/>
          </p:cNvSpPr>
          <p:nvPr/>
        </p:nvSpPr>
        <p:spPr bwMode="auto">
          <a:xfrm>
            <a:off x="2819400" y="41148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3080" name="Oval 8">
            <a:extLst>
              <a:ext uri="{FF2B5EF4-FFF2-40B4-BE49-F238E27FC236}">
                <a16:creationId xmlns:a16="http://schemas.microsoft.com/office/drawing/2014/main" id="{24628D29-76CB-CC45-9C32-6FD75BC2C11D}"/>
              </a:ext>
            </a:extLst>
          </p:cNvPr>
          <p:cNvSpPr>
            <a:spLocks noChangeArrowheads="1"/>
          </p:cNvSpPr>
          <p:nvPr/>
        </p:nvSpPr>
        <p:spPr bwMode="auto">
          <a:xfrm>
            <a:off x="3733800" y="53340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3083" name="AutoShape 11">
            <a:extLst>
              <a:ext uri="{FF2B5EF4-FFF2-40B4-BE49-F238E27FC236}">
                <a16:creationId xmlns:a16="http://schemas.microsoft.com/office/drawing/2014/main" id="{2E6259FC-6DEE-B844-A76D-C49AC7DA25BC}"/>
              </a:ext>
            </a:extLst>
          </p:cNvPr>
          <p:cNvSpPr>
            <a:spLocks noChangeArrowheads="1"/>
          </p:cNvSpPr>
          <p:nvPr/>
        </p:nvSpPr>
        <p:spPr bwMode="auto">
          <a:xfrm>
            <a:off x="1143000" y="23622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3084" name="Text Box 12">
            <a:extLst>
              <a:ext uri="{FF2B5EF4-FFF2-40B4-BE49-F238E27FC236}">
                <a16:creationId xmlns:a16="http://schemas.microsoft.com/office/drawing/2014/main" id="{84A59811-7965-FA4B-89FC-8A901FD28F79}"/>
              </a:ext>
            </a:extLst>
          </p:cNvPr>
          <p:cNvSpPr txBox="1">
            <a:spLocks noChangeArrowheads="1"/>
          </p:cNvSpPr>
          <p:nvPr/>
        </p:nvSpPr>
        <p:spPr bwMode="auto">
          <a:xfrm>
            <a:off x="762000" y="2133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R</a:t>
            </a:r>
            <a:endParaRPr lang="de-CH" altLang="fr-FR" sz="2000"/>
          </a:p>
        </p:txBody>
      </p:sp>
      <p:sp>
        <p:nvSpPr>
          <p:cNvPr id="1283085" name="Text Box 13">
            <a:extLst>
              <a:ext uri="{FF2B5EF4-FFF2-40B4-BE49-F238E27FC236}">
                <a16:creationId xmlns:a16="http://schemas.microsoft.com/office/drawing/2014/main" id="{C57F31C3-9069-AE46-9FEF-55F0132D10D9}"/>
              </a:ext>
            </a:extLst>
          </p:cNvPr>
          <p:cNvSpPr txBox="1">
            <a:spLocks noChangeArrowheads="1"/>
          </p:cNvSpPr>
          <p:nvPr/>
        </p:nvSpPr>
        <p:spPr bwMode="auto">
          <a:xfrm>
            <a:off x="4191000" y="5486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F</a:t>
            </a:r>
            <a:endParaRPr lang="de-CH" altLang="fr-FR" sz="2000"/>
          </a:p>
        </p:txBody>
      </p:sp>
      <p:sp>
        <p:nvSpPr>
          <p:cNvPr id="1283086" name="Text Box 14">
            <a:extLst>
              <a:ext uri="{FF2B5EF4-FFF2-40B4-BE49-F238E27FC236}">
                <a16:creationId xmlns:a16="http://schemas.microsoft.com/office/drawing/2014/main" id="{16ADC970-C8C9-B047-990D-30D9595B8FF0}"/>
              </a:ext>
            </a:extLst>
          </p:cNvPr>
          <p:cNvSpPr txBox="1">
            <a:spLocks noChangeArrowheads="1"/>
          </p:cNvSpPr>
          <p:nvPr/>
        </p:nvSpPr>
        <p:spPr bwMode="auto">
          <a:xfrm>
            <a:off x="533400" y="3276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A</a:t>
            </a:r>
            <a:endParaRPr lang="de-CH" altLang="fr-FR" sz="2000"/>
          </a:p>
        </p:txBody>
      </p:sp>
      <p:sp>
        <p:nvSpPr>
          <p:cNvPr id="1283087" name="Text Box 15">
            <a:extLst>
              <a:ext uri="{FF2B5EF4-FFF2-40B4-BE49-F238E27FC236}">
                <a16:creationId xmlns:a16="http://schemas.microsoft.com/office/drawing/2014/main" id="{3C0F4545-0392-F94D-94CC-F9925146648A}"/>
              </a:ext>
            </a:extLst>
          </p:cNvPr>
          <p:cNvSpPr txBox="1">
            <a:spLocks noChangeArrowheads="1"/>
          </p:cNvSpPr>
          <p:nvPr/>
        </p:nvSpPr>
        <p:spPr bwMode="auto">
          <a:xfrm>
            <a:off x="1600200" y="3505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B</a:t>
            </a:r>
            <a:endParaRPr lang="de-CH" altLang="fr-FR" sz="2000"/>
          </a:p>
        </p:txBody>
      </p:sp>
      <p:sp>
        <p:nvSpPr>
          <p:cNvPr id="1283088" name="Text Box 16">
            <a:extLst>
              <a:ext uri="{FF2B5EF4-FFF2-40B4-BE49-F238E27FC236}">
                <a16:creationId xmlns:a16="http://schemas.microsoft.com/office/drawing/2014/main" id="{2BCD65B7-920F-814A-A214-6EC0E96A92F5}"/>
              </a:ext>
            </a:extLst>
          </p:cNvPr>
          <p:cNvSpPr txBox="1">
            <a:spLocks noChangeArrowheads="1"/>
          </p:cNvSpPr>
          <p:nvPr/>
        </p:nvSpPr>
        <p:spPr bwMode="auto">
          <a:xfrm>
            <a:off x="2819400" y="3581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C</a:t>
            </a:r>
            <a:endParaRPr lang="de-CH" altLang="fr-FR" sz="2000"/>
          </a:p>
        </p:txBody>
      </p:sp>
      <p:sp>
        <p:nvSpPr>
          <p:cNvPr id="1283089" name="Text Box 17">
            <a:extLst>
              <a:ext uri="{FF2B5EF4-FFF2-40B4-BE49-F238E27FC236}">
                <a16:creationId xmlns:a16="http://schemas.microsoft.com/office/drawing/2014/main" id="{3C9DD718-F415-6F4A-B57F-D56F177E647E}"/>
              </a:ext>
            </a:extLst>
          </p:cNvPr>
          <p:cNvSpPr txBox="1">
            <a:spLocks noChangeArrowheads="1"/>
          </p:cNvSpPr>
          <p:nvPr/>
        </p:nvSpPr>
        <p:spPr bwMode="auto">
          <a:xfrm>
            <a:off x="2514600" y="4724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D</a:t>
            </a:r>
            <a:endParaRPr lang="de-CH" altLang="fr-FR" sz="2000"/>
          </a:p>
        </p:txBody>
      </p:sp>
      <p:sp>
        <p:nvSpPr>
          <p:cNvPr id="1283090" name="Text Box 18">
            <a:extLst>
              <a:ext uri="{FF2B5EF4-FFF2-40B4-BE49-F238E27FC236}">
                <a16:creationId xmlns:a16="http://schemas.microsoft.com/office/drawing/2014/main" id="{883E93DD-DEF8-FA42-B112-BDEFA25DCB7A}"/>
              </a:ext>
            </a:extLst>
          </p:cNvPr>
          <p:cNvSpPr txBox="1">
            <a:spLocks noChangeArrowheads="1"/>
          </p:cNvSpPr>
          <p:nvPr/>
        </p:nvSpPr>
        <p:spPr bwMode="auto">
          <a:xfrm>
            <a:off x="3124200" y="5334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E</a:t>
            </a:r>
            <a:endParaRPr lang="de-CH" altLang="fr-FR" sz="2000"/>
          </a:p>
        </p:txBody>
      </p:sp>
      <p:sp>
        <p:nvSpPr>
          <p:cNvPr id="1283091" name="Text Box 19">
            <a:extLst>
              <a:ext uri="{FF2B5EF4-FFF2-40B4-BE49-F238E27FC236}">
                <a16:creationId xmlns:a16="http://schemas.microsoft.com/office/drawing/2014/main" id="{5282902C-0BD7-8E48-AFDA-39CBFD527C0A}"/>
              </a:ext>
            </a:extLst>
          </p:cNvPr>
          <p:cNvSpPr txBox="1">
            <a:spLocks noChangeArrowheads="1"/>
          </p:cNvSpPr>
          <p:nvPr/>
        </p:nvSpPr>
        <p:spPr bwMode="auto">
          <a:xfrm>
            <a:off x="1219200" y="2895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1</a:t>
            </a:r>
            <a:endParaRPr lang="de-CH" altLang="fr-FR" sz="1600"/>
          </a:p>
        </p:txBody>
      </p:sp>
      <p:sp>
        <p:nvSpPr>
          <p:cNvPr id="1283092" name="Text Box 20">
            <a:extLst>
              <a:ext uri="{FF2B5EF4-FFF2-40B4-BE49-F238E27FC236}">
                <a16:creationId xmlns:a16="http://schemas.microsoft.com/office/drawing/2014/main" id="{A433947F-6039-6140-87E9-DF31E587CB5D}"/>
              </a:ext>
            </a:extLst>
          </p:cNvPr>
          <p:cNvSpPr txBox="1">
            <a:spLocks noChangeArrowheads="1"/>
          </p:cNvSpPr>
          <p:nvPr/>
        </p:nvSpPr>
        <p:spPr bwMode="auto">
          <a:xfrm>
            <a:off x="914400" y="3733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2</a:t>
            </a:r>
            <a:endParaRPr lang="de-CH" altLang="fr-FR" sz="1600"/>
          </a:p>
        </p:txBody>
      </p:sp>
      <p:sp>
        <p:nvSpPr>
          <p:cNvPr id="1283093" name="Text Box 21">
            <a:extLst>
              <a:ext uri="{FF2B5EF4-FFF2-40B4-BE49-F238E27FC236}">
                <a16:creationId xmlns:a16="http://schemas.microsoft.com/office/drawing/2014/main" id="{68DEEBF8-4311-8D46-BFFA-D58A03932AC4}"/>
              </a:ext>
            </a:extLst>
          </p:cNvPr>
          <p:cNvSpPr txBox="1">
            <a:spLocks noChangeArrowheads="1"/>
          </p:cNvSpPr>
          <p:nvPr/>
        </p:nvSpPr>
        <p:spPr bwMode="auto">
          <a:xfrm>
            <a:off x="2057400" y="3733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3</a:t>
            </a:r>
            <a:endParaRPr lang="de-CH" altLang="fr-FR" sz="1600"/>
          </a:p>
        </p:txBody>
      </p:sp>
      <p:sp>
        <p:nvSpPr>
          <p:cNvPr id="1283094" name="Text Box 22">
            <a:extLst>
              <a:ext uri="{FF2B5EF4-FFF2-40B4-BE49-F238E27FC236}">
                <a16:creationId xmlns:a16="http://schemas.microsoft.com/office/drawing/2014/main" id="{24FC9031-0118-5346-83EE-01F2BF5301FE}"/>
              </a:ext>
            </a:extLst>
          </p:cNvPr>
          <p:cNvSpPr txBox="1">
            <a:spLocks noChangeArrowheads="1"/>
          </p:cNvSpPr>
          <p:nvPr/>
        </p:nvSpPr>
        <p:spPr bwMode="auto">
          <a:xfrm>
            <a:off x="3048000" y="4114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4</a:t>
            </a:r>
            <a:endParaRPr lang="de-CH" altLang="fr-FR" sz="1600"/>
          </a:p>
        </p:txBody>
      </p:sp>
      <p:sp>
        <p:nvSpPr>
          <p:cNvPr id="1283095" name="Text Box 23">
            <a:extLst>
              <a:ext uri="{FF2B5EF4-FFF2-40B4-BE49-F238E27FC236}">
                <a16:creationId xmlns:a16="http://schemas.microsoft.com/office/drawing/2014/main" id="{FC138CBF-66C7-4648-A0B7-7E827EC90A5F}"/>
              </a:ext>
            </a:extLst>
          </p:cNvPr>
          <p:cNvSpPr txBox="1">
            <a:spLocks noChangeArrowheads="1"/>
          </p:cNvSpPr>
          <p:nvPr/>
        </p:nvSpPr>
        <p:spPr bwMode="auto">
          <a:xfrm>
            <a:off x="3581400" y="4800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5</a:t>
            </a:r>
            <a:endParaRPr lang="de-CH" altLang="fr-FR" sz="1600"/>
          </a:p>
        </p:txBody>
      </p:sp>
      <p:sp>
        <p:nvSpPr>
          <p:cNvPr id="1283096" name="Text Box 24">
            <a:extLst>
              <a:ext uri="{FF2B5EF4-FFF2-40B4-BE49-F238E27FC236}">
                <a16:creationId xmlns:a16="http://schemas.microsoft.com/office/drawing/2014/main" id="{5C3E19BD-F7ED-3F4C-852B-941E46C608E9}"/>
              </a:ext>
            </a:extLst>
          </p:cNvPr>
          <p:cNvSpPr txBox="1">
            <a:spLocks noChangeArrowheads="1"/>
          </p:cNvSpPr>
          <p:nvPr/>
        </p:nvSpPr>
        <p:spPr bwMode="auto">
          <a:xfrm>
            <a:off x="3581400" y="5638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6</a:t>
            </a:r>
            <a:endParaRPr lang="de-CH" altLang="fr-FR" sz="1600"/>
          </a:p>
        </p:txBody>
      </p:sp>
      <p:graphicFrame>
        <p:nvGraphicFramePr>
          <p:cNvPr id="1283097" name="Object 25">
            <a:extLst>
              <a:ext uri="{FF2B5EF4-FFF2-40B4-BE49-F238E27FC236}">
                <a16:creationId xmlns:a16="http://schemas.microsoft.com/office/drawing/2014/main" id="{F63BBDF3-F46D-4449-B1BF-4DB48799A1E6}"/>
              </a:ext>
            </a:extLst>
          </p:cNvPr>
          <p:cNvGraphicFramePr>
            <a:graphicFrameLocks noChangeAspect="1"/>
          </p:cNvGraphicFramePr>
          <p:nvPr>
            <p:ph sz="half" idx="1"/>
          </p:nvPr>
        </p:nvGraphicFramePr>
        <p:xfrm>
          <a:off x="5562600" y="4191000"/>
          <a:ext cx="2362200" cy="515938"/>
        </p:xfrm>
        <a:graphic>
          <a:graphicData uri="http://schemas.openxmlformats.org/presentationml/2006/ole">
            <mc:AlternateContent xmlns:mc="http://schemas.openxmlformats.org/markup-compatibility/2006">
              <mc:Choice xmlns:v="urn:schemas-microsoft-com:vml" Requires="v">
                <p:oleObj spid="_x0000_s1283128" name="Équation" r:id="rId3" imgW="12725400" imgH="2781300" progId="Equation.3">
                  <p:embed/>
                </p:oleObj>
              </mc:Choice>
              <mc:Fallback>
                <p:oleObj name="Équation" r:id="rId3" imgW="12725400" imgH="2781300" progId="Equation.3">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91000"/>
                        <a:ext cx="23622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3098" name="Object 26">
            <a:extLst>
              <a:ext uri="{FF2B5EF4-FFF2-40B4-BE49-F238E27FC236}">
                <a16:creationId xmlns:a16="http://schemas.microsoft.com/office/drawing/2014/main" id="{C1D7E7D2-0B57-B445-8C8F-E3DC944878C8}"/>
              </a:ext>
            </a:extLst>
          </p:cNvPr>
          <p:cNvGraphicFramePr>
            <a:graphicFrameLocks noChangeAspect="1"/>
          </p:cNvGraphicFramePr>
          <p:nvPr/>
        </p:nvGraphicFramePr>
        <p:xfrm>
          <a:off x="6248400" y="4800600"/>
          <a:ext cx="1143000" cy="342900"/>
        </p:xfrm>
        <a:graphic>
          <a:graphicData uri="http://schemas.openxmlformats.org/presentationml/2006/ole">
            <mc:AlternateContent xmlns:mc="http://schemas.openxmlformats.org/markup-compatibility/2006">
              <mc:Choice xmlns:v="urn:schemas-microsoft-com:vml" Requires="v">
                <p:oleObj spid="_x0000_s1283129" name="Équation" r:id="rId5" imgW="8775700" imgH="2635250" progId="Equation.3">
                  <p:embed/>
                </p:oleObj>
              </mc:Choice>
              <mc:Fallback>
                <p:oleObj name="Équation" r:id="rId5" imgW="8775700" imgH="2635250"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800600"/>
                        <a:ext cx="114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3099" name="Object 27">
            <a:extLst>
              <a:ext uri="{FF2B5EF4-FFF2-40B4-BE49-F238E27FC236}">
                <a16:creationId xmlns:a16="http://schemas.microsoft.com/office/drawing/2014/main" id="{0A3B6B8A-27CD-7D48-8744-765AED43289E}"/>
              </a:ext>
            </a:extLst>
          </p:cNvPr>
          <p:cNvGraphicFramePr>
            <a:graphicFrameLocks noChangeAspect="1"/>
          </p:cNvGraphicFramePr>
          <p:nvPr/>
        </p:nvGraphicFramePr>
        <p:xfrm>
          <a:off x="6248400" y="5562600"/>
          <a:ext cx="1200150" cy="342900"/>
        </p:xfrm>
        <a:graphic>
          <a:graphicData uri="http://schemas.openxmlformats.org/presentationml/2006/ole">
            <mc:AlternateContent xmlns:mc="http://schemas.openxmlformats.org/markup-compatibility/2006">
              <mc:Choice xmlns:v="urn:schemas-microsoft-com:vml" Requires="v">
                <p:oleObj spid="_x0000_s1283130" name="Équation" r:id="rId7" imgW="9213850" imgH="2635250" progId="Equation.3">
                  <p:embed/>
                </p:oleObj>
              </mc:Choice>
              <mc:Fallback>
                <p:oleObj name="Équation" r:id="rId7" imgW="9213850" imgH="2635250" progId="Equation.3">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5562600"/>
                        <a:ext cx="12001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3100" name="Object 28">
            <a:extLst>
              <a:ext uri="{FF2B5EF4-FFF2-40B4-BE49-F238E27FC236}">
                <a16:creationId xmlns:a16="http://schemas.microsoft.com/office/drawing/2014/main" id="{2F022F49-211F-2141-88D5-5370BDB9399B}"/>
              </a:ext>
            </a:extLst>
          </p:cNvPr>
          <p:cNvGraphicFramePr>
            <a:graphicFrameLocks noChangeAspect="1"/>
          </p:cNvGraphicFramePr>
          <p:nvPr/>
        </p:nvGraphicFramePr>
        <p:xfrm>
          <a:off x="6172200" y="5181600"/>
          <a:ext cx="1293813" cy="342900"/>
        </p:xfrm>
        <a:graphic>
          <a:graphicData uri="http://schemas.openxmlformats.org/presentationml/2006/ole">
            <mc:AlternateContent xmlns:mc="http://schemas.openxmlformats.org/markup-compatibility/2006">
              <mc:Choice xmlns:v="urn:schemas-microsoft-com:vml" Requires="v">
                <p:oleObj spid="_x0000_s1283131" name="Équation" r:id="rId9" imgW="9950450" imgH="2635250" progId="Equation.3">
                  <p:embed/>
                </p:oleObj>
              </mc:Choice>
              <mc:Fallback>
                <p:oleObj name="Équation" r:id="rId9" imgW="9950450" imgH="2635250" progId="Equation.3">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5181600"/>
                        <a:ext cx="129381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3101" name="Object 29">
            <a:extLst>
              <a:ext uri="{FF2B5EF4-FFF2-40B4-BE49-F238E27FC236}">
                <a16:creationId xmlns:a16="http://schemas.microsoft.com/office/drawing/2014/main" id="{B385EEA0-700C-FA47-A95C-5E6CB4231BE8}"/>
              </a:ext>
            </a:extLst>
          </p:cNvPr>
          <p:cNvGraphicFramePr>
            <a:graphicFrameLocks noChangeAspect="1"/>
          </p:cNvGraphicFramePr>
          <p:nvPr/>
        </p:nvGraphicFramePr>
        <p:xfrm>
          <a:off x="6343650" y="5943600"/>
          <a:ext cx="1008063" cy="342900"/>
        </p:xfrm>
        <a:graphic>
          <a:graphicData uri="http://schemas.openxmlformats.org/presentationml/2006/ole">
            <mc:AlternateContent xmlns:mc="http://schemas.openxmlformats.org/markup-compatibility/2006">
              <mc:Choice xmlns:v="urn:schemas-microsoft-com:vml" Requires="v">
                <p:oleObj spid="_x0000_s1283132" name="Équation" r:id="rId11" imgW="7753350" imgH="2635250" progId="Equation.3">
                  <p:embed/>
                </p:oleObj>
              </mc:Choice>
              <mc:Fallback>
                <p:oleObj name="Équation" r:id="rId11" imgW="7753350" imgH="2635250" progId="Equation.3">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3650" y="5943600"/>
                        <a:ext cx="10080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83102" name="Oval 30">
            <a:extLst>
              <a:ext uri="{FF2B5EF4-FFF2-40B4-BE49-F238E27FC236}">
                <a16:creationId xmlns:a16="http://schemas.microsoft.com/office/drawing/2014/main" id="{C73CC205-2773-2840-B0D6-C55BCA20113D}"/>
              </a:ext>
            </a:extLst>
          </p:cNvPr>
          <p:cNvSpPr>
            <a:spLocks noChangeArrowheads="1"/>
          </p:cNvSpPr>
          <p:nvPr/>
        </p:nvSpPr>
        <p:spPr bwMode="auto">
          <a:xfrm>
            <a:off x="4267200" y="60960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a:extLst>
              <a:ext uri="{FF2B5EF4-FFF2-40B4-BE49-F238E27FC236}">
                <a16:creationId xmlns:a16="http://schemas.microsoft.com/office/drawing/2014/main" id="{695B5DDA-4DA1-4F49-872E-B1FC74F9923B}"/>
              </a:ext>
            </a:extLst>
          </p:cNvPr>
          <p:cNvSpPr>
            <a:spLocks noGrp="1" noChangeArrowheads="1"/>
          </p:cNvSpPr>
          <p:nvPr>
            <p:ph type="title"/>
          </p:nvPr>
        </p:nvSpPr>
        <p:spPr/>
        <p:txBody>
          <a:bodyPr/>
          <a:lstStyle/>
          <a:p>
            <a:r>
              <a:rPr lang="en-GB" altLang="fr-FR"/>
              <a:t>How to model a simple Levelling line ?</a:t>
            </a:r>
            <a:endParaRPr lang="de-CH" altLang="fr-FR"/>
          </a:p>
        </p:txBody>
      </p:sp>
      <p:sp>
        <p:nvSpPr>
          <p:cNvPr id="1280028" name="Rectangle 28">
            <a:extLst>
              <a:ext uri="{FF2B5EF4-FFF2-40B4-BE49-F238E27FC236}">
                <a16:creationId xmlns:a16="http://schemas.microsoft.com/office/drawing/2014/main" id="{1614A747-502C-3A41-B181-D4E46207E013}"/>
              </a:ext>
            </a:extLst>
          </p:cNvPr>
          <p:cNvSpPr>
            <a:spLocks noGrp="1" noChangeArrowheads="1"/>
          </p:cNvSpPr>
          <p:nvPr>
            <p:ph type="body" sz="half" idx="2"/>
          </p:nvPr>
        </p:nvSpPr>
        <p:spPr/>
        <p:txBody>
          <a:bodyPr/>
          <a:lstStyle/>
          <a:p>
            <a:r>
              <a:rPr lang="en-GB" altLang="fr-FR">
                <a:solidFill>
                  <a:schemeClr val="bg2"/>
                </a:solidFill>
              </a:rPr>
              <a:t>Setup the equations for each observation</a:t>
            </a:r>
          </a:p>
          <a:p>
            <a:r>
              <a:rPr lang="en-GB" altLang="fr-FR">
                <a:solidFill>
                  <a:schemeClr val="bg2"/>
                </a:solidFill>
              </a:rPr>
              <a:t>Build the functional model and derive the Least Squares Adjustment solution without considering any observation (simulation).</a:t>
            </a:r>
          </a:p>
          <a:p>
            <a:endParaRPr lang="en-GB" altLang="fr-FR">
              <a:solidFill>
                <a:schemeClr val="bg2"/>
              </a:solidFill>
            </a:endParaRPr>
          </a:p>
          <a:p>
            <a:r>
              <a:rPr lang="en-GB" altLang="fr-FR">
                <a:solidFill>
                  <a:schemeClr val="bg2"/>
                </a:solidFill>
              </a:rPr>
              <a:t>What would be the “reliability” ?</a:t>
            </a:r>
          </a:p>
          <a:p>
            <a:endParaRPr lang="en-GB" altLang="fr-FR">
              <a:solidFill>
                <a:schemeClr val="bg2"/>
              </a:solidFill>
            </a:endParaRPr>
          </a:p>
          <a:p>
            <a:endParaRPr lang="de-CH" altLang="fr-FR">
              <a:solidFill>
                <a:schemeClr val="bg2"/>
              </a:solidFill>
            </a:endParaRPr>
          </a:p>
        </p:txBody>
      </p:sp>
      <p:sp>
        <p:nvSpPr>
          <p:cNvPr id="1280006" name="Oval 6">
            <a:extLst>
              <a:ext uri="{FF2B5EF4-FFF2-40B4-BE49-F238E27FC236}">
                <a16:creationId xmlns:a16="http://schemas.microsoft.com/office/drawing/2014/main" id="{EE529A0D-EAD2-2748-AA4C-67D7CD7F70BA}"/>
              </a:ext>
            </a:extLst>
          </p:cNvPr>
          <p:cNvSpPr>
            <a:spLocks noChangeArrowheads="1"/>
          </p:cNvSpPr>
          <p:nvPr/>
        </p:nvSpPr>
        <p:spPr bwMode="auto">
          <a:xfrm>
            <a:off x="1143000" y="33528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07" name="Oval 7">
            <a:extLst>
              <a:ext uri="{FF2B5EF4-FFF2-40B4-BE49-F238E27FC236}">
                <a16:creationId xmlns:a16="http://schemas.microsoft.com/office/drawing/2014/main" id="{F993EAAE-E951-7B43-9543-23421D042B10}"/>
              </a:ext>
            </a:extLst>
          </p:cNvPr>
          <p:cNvSpPr>
            <a:spLocks noChangeArrowheads="1"/>
          </p:cNvSpPr>
          <p:nvPr/>
        </p:nvSpPr>
        <p:spPr bwMode="auto">
          <a:xfrm>
            <a:off x="1752600" y="40386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08" name="Oval 8">
            <a:extLst>
              <a:ext uri="{FF2B5EF4-FFF2-40B4-BE49-F238E27FC236}">
                <a16:creationId xmlns:a16="http://schemas.microsoft.com/office/drawing/2014/main" id="{05504AA6-AB4C-9A40-81B9-B9FDCBCAD1CD}"/>
              </a:ext>
            </a:extLst>
          </p:cNvPr>
          <p:cNvSpPr>
            <a:spLocks noChangeArrowheads="1"/>
          </p:cNvSpPr>
          <p:nvPr/>
        </p:nvSpPr>
        <p:spPr bwMode="auto">
          <a:xfrm>
            <a:off x="3200400" y="47244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10" name="Oval 10">
            <a:extLst>
              <a:ext uri="{FF2B5EF4-FFF2-40B4-BE49-F238E27FC236}">
                <a16:creationId xmlns:a16="http://schemas.microsoft.com/office/drawing/2014/main" id="{360DB50C-3D92-BB40-A975-26C5DD9E187C}"/>
              </a:ext>
            </a:extLst>
          </p:cNvPr>
          <p:cNvSpPr>
            <a:spLocks noChangeArrowheads="1"/>
          </p:cNvSpPr>
          <p:nvPr/>
        </p:nvSpPr>
        <p:spPr bwMode="auto">
          <a:xfrm>
            <a:off x="2819400" y="41148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12" name="Oval 12">
            <a:extLst>
              <a:ext uri="{FF2B5EF4-FFF2-40B4-BE49-F238E27FC236}">
                <a16:creationId xmlns:a16="http://schemas.microsoft.com/office/drawing/2014/main" id="{642FC5AC-EA3A-A744-9C43-CF29C55E2565}"/>
              </a:ext>
            </a:extLst>
          </p:cNvPr>
          <p:cNvSpPr>
            <a:spLocks noChangeArrowheads="1"/>
          </p:cNvSpPr>
          <p:nvPr/>
        </p:nvSpPr>
        <p:spPr bwMode="auto">
          <a:xfrm>
            <a:off x="3733800" y="53340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13" name="Freeform 13">
            <a:extLst>
              <a:ext uri="{FF2B5EF4-FFF2-40B4-BE49-F238E27FC236}">
                <a16:creationId xmlns:a16="http://schemas.microsoft.com/office/drawing/2014/main" id="{B013EDBB-CF76-B541-B5D2-E6EB9D90A974}"/>
              </a:ext>
            </a:extLst>
          </p:cNvPr>
          <p:cNvSpPr>
            <a:spLocks/>
          </p:cNvSpPr>
          <p:nvPr/>
        </p:nvSpPr>
        <p:spPr bwMode="auto">
          <a:xfrm>
            <a:off x="1149350" y="2617788"/>
            <a:ext cx="3270250" cy="3589337"/>
          </a:xfrm>
          <a:custGeom>
            <a:avLst/>
            <a:gdLst>
              <a:gd name="T0" fmla="*/ 96 w 2060"/>
              <a:gd name="T1" fmla="*/ 0 h 2261"/>
              <a:gd name="T2" fmla="*/ 44 w 2060"/>
              <a:gd name="T3" fmla="*/ 184 h 2261"/>
              <a:gd name="T4" fmla="*/ 0 w 2060"/>
              <a:gd name="T5" fmla="*/ 315 h 2261"/>
              <a:gd name="T6" fmla="*/ 44 w 2060"/>
              <a:gd name="T7" fmla="*/ 515 h 2261"/>
              <a:gd name="T8" fmla="*/ 140 w 2060"/>
              <a:gd name="T9" fmla="*/ 638 h 2261"/>
              <a:gd name="T10" fmla="*/ 192 w 2060"/>
              <a:gd name="T11" fmla="*/ 734 h 2261"/>
              <a:gd name="T12" fmla="*/ 245 w 2060"/>
              <a:gd name="T13" fmla="*/ 882 h 2261"/>
              <a:gd name="T14" fmla="*/ 271 w 2060"/>
              <a:gd name="T15" fmla="*/ 934 h 2261"/>
              <a:gd name="T16" fmla="*/ 411 w 2060"/>
              <a:gd name="T17" fmla="*/ 960 h 2261"/>
              <a:gd name="T18" fmla="*/ 629 w 2060"/>
              <a:gd name="T19" fmla="*/ 969 h 2261"/>
              <a:gd name="T20" fmla="*/ 1048 w 2060"/>
              <a:gd name="T21" fmla="*/ 969 h 2261"/>
              <a:gd name="T22" fmla="*/ 1109 w 2060"/>
              <a:gd name="T23" fmla="*/ 1013 h 2261"/>
              <a:gd name="T24" fmla="*/ 1170 w 2060"/>
              <a:gd name="T25" fmla="*/ 1100 h 2261"/>
              <a:gd name="T26" fmla="*/ 1213 w 2060"/>
              <a:gd name="T27" fmla="*/ 1144 h 2261"/>
              <a:gd name="T28" fmla="*/ 1240 w 2060"/>
              <a:gd name="T29" fmla="*/ 1187 h 2261"/>
              <a:gd name="T30" fmla="*/ 1275 w 2060"/>
              <a:gd name="T31" fmla="*/ 1257 h 2261"/>
              <a:gd name="T32" fmla="*/ 1309 w 2060"/>
              <a:gd name="T33" fmla="*/ 1310 h 2261"/>
              <a:gd name="T34" fmla="*/ 1336 w 2060"/>
              <a:gd name="T35" fmla="*/ 1353 h 2261"/>
              <a:gd name="T36" fmla="*/ 1362 w 2060"/>
              <a:gd name="T37" fmla="*/ 1397 h 2261"/>
              <a:gd name="T38" fmla="*/ 1440 w 2060"/>
              <a:gd name="T39" fmla="*/ 1510 h 2261"/>
              <a:gd name="T40" fmla="*/ 1554 w 2060"/>
              <a:gd name="T41" fmla="*/ 1632 h 2261"/>
              <a:gd name="T42" fmla="*/ 1624 w 2060"/>
              <a:gd name="T43" fmla="*/ 1685 h 2261"/>
              <a:gd name="T44" fmla="*/ 1737 w 2060"/>
              <a:gd name="T45" fmla="*/ 1807 h 2261"/>
              <a:gd name="T46" fmla="*/ 1798 w 2060"/>
              <a:gd name="T47" fmla="*/ 1851 h 2261"/>
              <a:gd name="T48" fmla="*/ 1868 w 2060"/>
              <a:gd name="T49" fmla="*/ 1903 h 2261"/>
              <a:gd name="T50" fmla="*/ 1973 w 2060"/>
              <a:gd name="T51" fmla="*/ 2147 h 2261"/>
              <a:gd name="T52" fmla="*/ 2016 w 2060"/>
              <a:gd name="T53" fmla="*/ 2217 h 2261"/>
              <a:gd name="T54" fmla="*/ 2060 w 2060"/>
              <a:gd name="T55" fmla="*/ 2261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0" h="2261">
                <a:moveTo>
                  <a:pt x="96" y="0"/>
                </a:moveTo>
                <a:cubicBezTo>
                  <a:pt x="89" y="139"/>
                  <a:pt x="121" y="131"/>
                  <a:pt x="44" y="184"/>
                </a:cubicBezTo>
                <a:cubicBezTo>
                  <a:pt x="17" y="225"/>
                  <a:pt x="10" y="267"/>
                  <a:pt x="0" y="315"/>
                </a:cubicBezTo>
                <a:cubicBezTo>
                  <a:pt x="9" y="378"/>
                  <a:pt x="12" y="457"/>
                  <a:pt x="44" y="515"/>
                </a:cubicBezTo>
                <a:cubicBezTo>
                  <a:pt x="69" y="560"/>
                  <a:pt x="105" y="601"/>
                  <a:pt x="140" y="638"/>
                </a:cubicBezTo>
                <a:cubicBezTo>
                  <a:pt x="151" y="671"/>
                  <a:pt x="168" y="709"/>
                  <a:pt x="192" y="734"/>
                </a:cubicBezTo>
                <a:cubicBezTo>
                  <a:pt x="209" y="784"/>
                  <a:pt x="231" y="831"/>
                  <a:pt x="245" y="882"/>
                </a:cubicBezTo>
                <a:cubicBezTo>
                  <a:pt x="252" y="906"/>
                  <a:pt x="246" y="922"/>
                  <a:pt x="271" y="934"/>
                </a:cubicBezTo>
                <a:cubicBezTo>
                  <a:pt x="318" y="957"/>
                  <a:pt x="358" y="957"/>
                  <a:pt x="411" y="960"/>
                </a:cubicBezTo>
                <a:cubicBezTo>
                  <a:pt x="484" y="964"/>
                  <a:pt x="556" y="966"/>
                  <a:pt x="629" y="969"/>
                </a:cubicBezTo>
                <a:cubicBezTo>
                  <a:pt x="681" y="967"/>
                  <a:pt x="945" y="949"/>
                  <a:pt x="1048" y="969"/>
                </a:cubicBezTo>
                <a:cubicBezTo>
                  <a:pt x="1063" y="972"/>
                  <a:pt x="1089" y="1006"/>
                  <a:pt x="1109" y="1013"/>
                </a:cubicBezTo>
                <a:cubicBezTo>
                  <a:pt x="1120" y="1048"/>
                  <a:pt x="1146" y="1073"/>
                  <a:pt x="1170" y="1100"/>
                </a:cubicBezTo>
                <a:cubicBezTo>
                  <a:pt x="1183" y="1115"/>
                  <a:pt x="1213" y="1144"/>
                  <a:pt x="1213" y="1144"/>
                </a:cubicBezTo>
                <a:cubicBezTo>
                  <a:pt x="1242" y="1227"/>
                  <a:pt x="1200" y="1119"/>
                  <a:pt x="1240" y="1187"/>
                </a:cubicBezTo>
                <a:cubicBezTo>
                  <a:pt x="1256" y="1214"/>
                  <a:pt x="1250" y="1234"/>
                  <a:pt x="1275" y="1257"/>
                </a:cubicBezTo>
                <a:cubicBezTo>
                  <a:pt x="1293" y="1316"/>
                  <a:pt x="1268" y="1248"/>
                  <a:pt x="1309" y="1310"/>
                </a:cubicBezTo>
                <a:cubicBezTo>
                  <a:pt x="1349" y="1370"/>
                  <a:pt x="1286" y="1306"/>
                  <a:pt x="1336" y="1353"/>
                </a:cubicBezTo>
                <a:cubicBezTo>
                  <a:pt x="1357" y="1420"/>
                  <a:pt x="1328" y="1342"/>
                  <a:pt x="1362" y="1397"/>
                </a:cubicBezTo>
                <a:cubicBezTo>
                  <a:pt x="1392" y="1446"/>
                  <a:pt x="1387" y="1476"/>
                  <a:pt x="1440" y="1510"/>
                </a:cubicBezTo>
                <a:cubicBezTo>
                  <a:pt x="1474" y="1558"/>
                  <a:pt x="1509" y="1595"/>
                  <a:pt x="1554" y="1632"/>
                </a:cubicBezTo>
                <a:cubicBezTo>
                  <a:pt x="1577" y="1650"/>
                  <a:pt x="1624" y="1685"/>
                  <a:pt x="1624" y="1685"/>
                </a:cubicBezTo>
                <a:cubicBezTo>
                  <a:pt x="1654" y="1729"/>
                  <a:pt x="1685" y="1789"/>
                  <a:pt x="1737" y="1807"/>
                </a:cubicBezTo>
                <a:cubicBezTo>
                  <a:pt x="1759" y="1828"/>
                  <a:pt x="1769" y="1841"/>
                  <a:pt x="1798" y="1851"/>
                </a:cubicBezTo>
                <a:cubicBezTo>
                  <a:pt x="1819" y="1871"/>
                  <a:pt x="1868" y="1903"/>
                  <a:pt x="1868" y="1903"/>
                </a:cubicBezTo>
                <a:cubicBezTo>
                  <a:pt x="1917" y="1978"/>
                  <a:pt x="1908" y="2082"/>
                  <a:pt x="1973" y="2147"/>
                </a:cubicBezTo>
                <a:cubicBezTo>
                  <a:pt x="1981" y="2176"/>
                  <a:pt x="1997" y="2193"/>
                  <a:pt x="2016" y="2217"/>
                </a:cubicBezTo>
                <a:cubicBezTo>
                  <a:pt x="2035" y="2241"/>
                  <a:pt x="2060" y="2230"/>
                  <a:pt x="2060" y="2261"/>
                </a:cubicBezTo>
              </a:path>
            </a:pathLst>
          </a:custGeom>
          <a:noFill/>
          <a:ln w="25400" cap="flat" cmpd="sng">
            <a:solidFill>
              <a:srgbClr val="0000FF"/>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0005" name="AutoShape 5">
            <a:extLst>
              <a:ext uri="{FF2B5EF4-FFF2-40B4-BE49-F238E27FC236}">
                <a16:creationId xmlns:a16="http://schemas.microsoft.com/office/drawing/2014/main" id="{C59C9AAD-96E0-4C48-9A04-5CF5F4F7F75F}"/>
              </a:ext>
            </a:extLst>
          </p:cNvPr>
          <p:cNvSpPr>
            <a:spLocks noChangeArrowheads="1"/>
          </p:cNvSpPr>
          <p:nvPr/>
        </p:nvSpPr>
        <p:spPr bwMode="auto">
          <a:xfrm>
            <a:off x="4267200" y="60198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04" name="AutoShape 4">
            <a:extLst>
              <a:ext uri="{FF2B5EF4-FFF2-40B4-BE49-F238E27FC236}">
                <a16:creationId xmlns:a16="http://schemas.microsoft.com/office/drawing/2014/main" id="{19B0141D-DF91-3E46-BE60-BC8EC960CDFE}"/>
              </a:ext>
            </a:extLst>
          </p:cNvPr>
          <p:cNvSpPr>
            <a:spLocks noChangeArrowheads="1"/>
          </p:cNvSpPr>
          <p:nvPr/>
        </p:nvSpPr>
        <p:spPr bwMode="auto">
          <a:xfrm>
            <a:off x="1143000" y="23622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14" name="Text Box 14">
            <a:extLst>
              <a:ext uri="{FF2B5EF4-FFF2-40B4-BE49-F238E27FC236}">
                <a16:creationId xmlns:a16="http://schemas.microsoft.com/office/drawing/2014/main" id="{79DB6CB2-8DBB-AC45-993E-29A49F655906}"/>
              </a:ext>
            </a:extLst>
          </p:cNvPr>
          <p:cNvSpPr txBox="1">
            <a:spLocks noChangeArrowheads="1"/>
          </p:cNvSpPr>
          <p:nvPr/>
        </p:nvSpPr>
        <p:spPr bwMode="auto">
          <a:xfrm>
            <a:off x="762000" y="2133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R</a:t>
            </a:r>
            <a:endParaRPr lang="de-CH" altLang="fr-FR" sz="2000"/>
          </a:p>
        </p:txBody>
      </p:sp>
      <p:sp>
        <p:nvSpPr>
          <p:cNvPr id="1280015" name="Text Box 15">
            <a:extLst>
              <a:ext uri="{FF2B5EF4-FFF2-40B4-BE49-F238E27FC236}">
                <a16:creationId xmlns:a16="http://schemas.microsoft.com/office/drawing/2014/main" id="{7005BF7C-E9B9-FD4D-B03C-B585EBF948C7}"/>
              </a:ext>
            </a:extLst>
          </p:cNvPr>
          <p:cNvSpPr txBox="1">
            <a:spLocks noChangeArrowheads="1"/>
          </p:cNvSpPr>
          <p:nvPr/>
        </p:nvSpPr>
        <p:spPr bwMode="auto">
          <a:xfrm>
            <a:off x="4191000" y="5486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F</a:t>
            </a:r>
            <a:endParaRPr lang="de-CH" altLang="fr-FR" sz="2000"/>
          </a:p>
        </p:txBody>
      </p:sp>
      <p:sp>
        <p:nvSpPr>
          <p:cNvPr id="1280016" name="Text Box 16">
            <a:extLst>
              <a:ext uri="{FF2B5EF4-FFF2-40B4-BE49-F238E27FC236}">
                <a16:creationId xmlns:a16="http://schemas.microsoft.com/office/drawing/2014/main" id="{CF1069E6-B6B6-C740-B062-F5A8961C3347}"/>
              </a:ext>
            </a:extLst>
          </p:cNvPr>
          <p:cNvSpPr txBox="1">
            <a:spLocks noChangeArrowheads="1"/>
          </p:cNvSpPr>
          <p:nvPr/>
        </p:nvSpPr>
        <p:spPr bwMode="auto">
          <a:xfrm>
            <a:off x="533400" y="3276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A</a:t>
            </a:r>
            <a:endParaRPr lang="de-CH" altLang="fr-FR" sz="2000"/>
          </a:p>
        </p:txBody>
      </p:sp>
      <p:sp>
        <p:nvSpPr>
          <p:cNvPr id="1280017" name="Text Box 17">
            <a:extLst>
              <a:ext uri="{FF2B5EF4-FFF2-40B4-BE49-F238E27FC236}">
                <a16:creationId xmlns:a16="http://schemas.microsoft.com/office/drawing/2014/main" id="{1C83FD55-FA28-C84C-8FC0-54873A40F300}"/>
              </a:ext>
            </a:extLst>
          </p:cNvPr>
          <p:cNvSpPr txBox="1">
            <a:spLocks noChangeArrowheads="1"/>
          </p:cNvSpPr>
          <p:nvPr/>
        </p:nvSpPr>
        <p:spPr bwMode="auto">
          <a:xfrm>
            <a:off x="1600200" y="3505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B</a:t>
            </a:r>
            <a:endParaRPr lang="de-CH" altLang="fr-FR" sz="2000"/>
          </a:p>
        </p:txBody>
      </p:sp>
      <p:sp>
        <p:nvSpPr>
          <p:cNvPr id="1280018" name="Text Box 18">
            <a:extLst>
              <a:ext uri="{FF2B5EF4-FFF2-40B4-BE49-F238E27FC236}">
                <a16:creationId xmlns:a16="http://schemas.microsoft.com/office/drawing/2014/main" id="{AFB7EC16-3A79-C441-A293-91F05B7FAA2C}"/>
              </a:ext>
            </a:extLst>
          </p:cNvPr>
          <p:cNvSpPr txBox="1">
            <a:spLocks noChangeArrowheads="1"/>
          </p:cNvSpPr>
          <p:nvPr/>
        </p:nvSpPr>
        <p:spPr bwMode="auto">
          <a:xfrm>
            <a:off x="2819400" y="3581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C</a:t>
            </a:r>
            <a:endParaRPr lang="de-CH" altLang="fr-FR" sz="2000"/>
          </a:p>
        </p:txBody>
      </p:sp>
      <p:sp>
        <p:nvSpPr>
          <p:cNvPr id="1280019" name="Text Box 19">
            <a:extLst>
              <a:ext uri="{FF2B5EF4-FFF2-40B4-BE49-F238E27FC236}">
                <a16:creationId xmlns:a16="http://schemas.microsoft.com/office/drawing/2014/main" id="{003F3AC4-BEF5-8543-9B5B-C221E6564C6B}"/>
              </a:ext>
            </a:extLst>
          </p:cNvPr>
          <p:cNvSpPr txBox="1">
            <a:spLocks noChangeArrowheads="1"/>
          </p:cNvSpPr>
          <p:nvPr/>
        </p:nvSpPr>
        <p:spPr bwMode="auto">
          <a:xfrm>
            <a:off x="2514600" y="4724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D</a:t>
            </a:r>
            <a:endParaRPr lang="de-CH" altLang="fr-FR" sz="2000"/>
          </a:p>
        </p:txBody>
      </p:sp>
      <p:sp>
        <p:nvSpPr>
          <p:cNvPr id="1280020" name="Text Box 20">
            <a:extLst>
              <a:ext uri="{FF2B5EF4-FFF2-40B4-BE49-F238E27FC236}">
                <a16:creationId xmlns:a16="http://schemas.microsoft.com/office/drawing/2014/main" id="{5615E7B8-6041-564B-8937-B1A6F4B01A6D}"/>
              </a:ext>
            </a:extLst>
          </p:cNvPr>
          <p:cNvSpPr txBox="1">
            <a:spLocks noChangeArrowheads="1"/>
          </p:cNvSpPr>
          <p:nvPr/>
        </p:nvSpPr>
        <p:spPr bwMode="auto">
          <a:xfrm>
            <a:off x="3124200" y="5334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E</a:t>
            </a:r>
            <a:endParaRPr lang="de-CH" altLang="fr-FR" sz="2000"/>
          </a:p>
        </p:txBody>
      </p:sp>
      <p:sp>
        <p:nvSpPr>
          <p:cNvPr id="1280021" name="Text Box 21">
            <a:extLst>
              <a:ext uri="{FF2B5EF4-FFF2-40B4-BE49-F238E27FC236}">
                <a16:creationId xmlns:a16="http://schemas.microsoft.com/office/drawing/2014/main" id="{07E8C095-7C27-EA4E-90CD-4339D1D04B6E}"/>
              </a:ext>
            </a:extLst>
          </p:cNvPr>
          <p:cNvSpPr txBox="1">
            <a:spLocks noChangeArrowheads="1"/>
          </p:cNvSpPr>
          <p:nvPr/>
        </p:nvSpPr>
        <p:spPr bwMode="auto">
          <a:xfrm>
            <a:off x="1219200" y="2895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1</a:t>
            </a:r>
            <a:endParaRPr lang="de-CH" altLang="fr-FR" sz="1600"/>
          </a:p>
        </p:txBody>
      </p:sp>
      <p:sp>
        <p:nvSpPr>
          <p:cNvPr id="1280022" name="Text Box 22">
            <a:extLst>
              <a:ext uri="{FF2B5EF4-FFF2-40B4-BE49-F238E27FC236}">
                <a16:creationId xmlns:a16="http://schemas.microsoft.com/office/drawing/2014/main" id="{5A38BB17-3261-F74C-9968-6BB684857EC1}"/>
              </a:ext>
            </a:extLst>
          </p:cNvPr>
          <p:cNvSpPr txBox="1">
            <a:spLocks noChangeArrowheads="1"/>
          </p:cNvSpPr>
          <p:nvPr/>
        </p:nvSpPr>
        <p:spPr bwMode="auto">
          <a:xfrm>
            <a:off x="914400" y="3733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2</a:t>
            </a:r>
            <a:endParaRPr lang="de-CH" altLang="fr-FR" sz="1600"/>
          </a:p>
        </p:txBody>
      </p:sp>
      <p:sp>
        <p:nvSpPr>
          <p:cNvPr id="1280023" name="Text Box 23">
            <a:extLst>
              <a:ext uri="{FF2B5EF4-FFF2-40B4-BE49-F238E27FC236}">
                <a16:creationId xmlns:a16="http://schemas.microsoft.com/office/drawing/2014/main" id="{72C53EC8-4229-F44E-9AAF-DC9AECBE73B4}"/>
              </a:ext>
            </a:extLst>
          </p:cNvPr>
          <p:cNvSpPr txBox="1">
            <a:spLocks noChangeArrowheads="1"/>
          </p:cNvSpPr>
          <p:nvPr/>
        </p:nvSpPr>
        <p:spPr bwMode="auto">
          <a:xfrm>
            <a:off x="2057400" y="3733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3</a:t>
            </a:r>
            <a:endParaRPr lang="de-CH" altLang="fr-FR" sz="1600"/>
          </a:p>
        </p:txBody>
      </p:sp>
      <p:sp>
        <p:nvSpPr>
          <p:cNvPr id="1280024" name="Text Box 24">
            <a:extLst>
              <a:ext uri="{FF2B5EF4-FFF2-40B4-BE49-F238E27FC236}">
                <a16:creationId xmlns:a16="http://schemas.microsoft.com/office/drawing/2014/main" id="{02EAC49F-4552-2D42-A32B-2EF707840D6E}"/>
              </a:ext>
            </a:extLst>
          </p:cNvPr>
          <p:cNvSpPr txBox="1">
            <a:spLocks noChangeArrowheads="1"/>
          </p:cNvSpPr>
          <p:nvPr/>
        </p:nvSpPr>
        <p:spPr bwMode="auto">
          <a:xfrm>
            <a:off x="3048000" y="4114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4</a:t>
            </a:r>
            <a:endParaRPr lang="de-CH" altLang="fr-FR" sz="1600"/>
          </a:p>
        </p:txBody>
      </p:sp>
      <p:sp>
        <p:nvSpPr>
          <p:cNvPr id="1280025" name="Text Box 25">
            <a:extLst>
              <a:ext uri="{FF2B5EF4-FFF2-40B4-BE49-F238E27FC236}">
                <a16:creationId xmlns:a16="http://schemas.microsoft.com/office/drawing/2014/main" id="{93CF2C38-54B8-9C40-9A2A-C8BED99C6637}"/>
              </a:ext>
            </a:extLst>
          </p:cNvPr>
          <p:cNvSpPr txBox="1">
            <a:spLocks noChangeArrowheads="1"/>
          </p:cNvSpPr>
          <p:nvPr/>
        </p:nvSpPr>
        <p:spPr bwMode="auto">
          <a:xfrm>
            <a:off x="3581400" y="4800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5</a:t>
            </a:r>
            <a:endParaRPr lang="de-CH" altLang="fr-FR" sz="1600"/>
          </a:p>
        </p:txBody>
      </p:sp>
      <p:sp>
        <p:nvSpPr>
          <p:cNvPr id="1280026" name="Text Box 26">
            <a:extLst>
              <a:ext uri="{FF2B5EF4-FFF2-40B4-BE49-F238E27FC236}">
                <a16:creationId xmlns:a16="http://schemas.microsoft.com/office/drawing/2014/main" id="{77707435-CA94-BD49-A12A-01C5FEEC4944}"/>
              </a:ext>
            </a:extLst>
          </p:cNvPr>
          <p:cNvSpPr txBox="1">
            <a:spLocks noChangeArrowheads="1"/>
          </p:cNvSpPr>
          <p:nvPr/>
        </p:nvSpPr>
        <p:spPr bwMode="auto">
          <a:xfrm>
            <a:off x="3581400" y="56388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600">
                <a:latin typeface="Symbol" pitchFamily="2" charset="2"/>
              </a:rPr>
              <a:t>D</a:t>
            </a:r>
            <a:r>
              <a:rPr lang="en-GB" altLang="fr-FR" sz="1600"/>
              <a:t>6</a:t>
            </a:r>
            <a:endParaRPr lang="de-CH" altLang="fr-FR" sz="1600"/>
          </a:p>
        </p:txBody>
      </p:sp>
      <p:graphicFrame>
        <p:nvGraphicFramePr>
          <p:cNvPr id="1280029" name="Object 29">
            <a:extLst>
              <a:ext uri="{FF2B5EF4-FFF2-40B4-BE49-F238E27FC236}">
                <a16:creationId xmlns:a16="http://schemas.microsoft.com/office/drawing/2014/main" id="{DEFEC175-D720-E740-9A6C-9B6584CD3D62}"/>
              </a:ext>
            </a:extLst>
          </p:cNvPr>
          <p:cNvGraphicFramePr>
            <a:graphicFrameLocks noChangeAspect="1"/>
          </p:cNvGraphicFramePr>
          <p:nvPr>
            <p:ph sz="half" idx="1"/>
          </p:nvPr>
        </p:nvGraphicFramePr>
        <p:xfrm>
          <a:off x="5562600" y="4191000"/>
          <a:ext cx="2362200" cy="515938"/>
        </p:xfrm>
        <a:graphic>
          <a:graphicData uri="http://schemas.openxmlformats.org/presentationml/2006/ole">
            <mc:AlternateContent xmlns:mc="http://schemas.openxmlformats.org/markup-compatibility/2006">
              <mc:Choice xmlns:v="urn:schemas-microsoft-com:vml" Requires="v">
                <p:oleObj spid="_x0000_s1280060" name="Équation" r:id="rId3" imgW="12725400" imgH="2781300" progId="Equation.3">
                  <p:embed/>
                </p:oleObj>
              </mc:Choice>
              <mc:Fallback>
                <p:oleObj name="Équation" r:id="rId3" imgW="12725400" imgH="27813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91000"/>
                        <a:ext cx="23622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0031" name="Object 31">
            <a:extLst>
              <a:ext uri="{FF2B5EF4-FFF2-40B4-BE49-F238E27FC236}">
                <a16:creationId xmlns:a16="http://schemas.microsoft.com/office/drawing/2014/main" id="{B755122D-B913-7D4F-9820-A9FF805753EA}"/>
              </a:ext>
            </a:extLst>
          </p:cNvPr>
          <p:cNvGraphicFramePr>
            <a:graphicFrameLocks noChangeAspect="1"/>
          </p:cNvGraphicFramePr>
          <p:nvPr/>
        </p:nvGraphicFramePr>
        <p:xfrm>
          <a:off x="6248400" y="4800600"/>
          <a:ext cx="1143000" cy="342900"/>
        </p:xfrm>
        <a:graphic>
          <a:graphicData uri="http://schemas.openxmlformats.org/presentationml/2006/ole">
            <mc:AlternateContent xmlns:mc="http://schemas.openxmlformats.org/markup-compatibility/2006">
              <mc:Choice xmlns:v="urn:schemas-microsoft-com:vml" Requires="v">
                <p:oleObj spid="_x0000_s1280061" name="Équation" r:id="rId5" imgW="8775700" imgH="2635250" progId="Equation.3">
                  <p:embed/>
                </p:oleObj>
              </mc:Choice>
              <mc:Fallback>
                <p:oleObj name="Équation" r:id="rId5" imgW="8775700" imgH="2635250" progId="Equation.3">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800600"/>
                        <a:ext cx="114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0032" name="Object 32">
            <a:extLst>
              <a:ext uri="{FF2B5EF4-FFF2-40B4-BE49-F238E27FC236}">
                <a16:creationId xmlns:a16="http://schemas.microsoft.com/office/drawing/2014/main" id="{EA0772AB-979D-6A44-A471-1F0046CA1E97}"/>
              </a:ext>
            </a:extLst>
          </p:cNvPr>
          <p:cNvGraphicFramePr>
            <a:graphicFrameLocks noChangeAspect="1"/>
          </p:cNvGraphicFramePr>
          <p:nvPr/>
        </p:nvGraphicFramePr>
        <p:xfrm>
          <a:off x="6248400" y="5562600"/>
          <a:ext cx="1200150" cy="342900"/>
        </p:xfrm>
        <a:graphic>
          <a:graphicData uri="http://schemas.openxmlformats.org/presentationml/2006/ole">
            <mc:AlternateContent xmlns:mc="http://schemas.openxmlformats.org/markup-compatibility/2006">
              <mc:Choice xmlns:v="urn:schemas-microsoft-com:vml" Requires="v">
                <p:oleObj spid="_x0000_s1280062" name="Équation" r:id="rId7" imgW="9213850" imgH="2635250" progId="Equation.3">
                  <p:embed/>
                </p:oleObj>
              </mc:Choice>
              <mc:Fallback>
                <p:oleObj name="Équation" r:id="rId7" imgW="9213850" imgH="2635250" progId="Equation.3">
                  <p:embed/>
                  <p:pic>
                    <p:nvPicPr>
                      <p:cNvPr id="0"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5562600"/>
                        <a:ext cx="12001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0033" name="Object 33">
            <a:extLst>
              <a:ext uri="{FF2B5EF4-FFF2-40B4-BE49-F238E27FC236}">
                <a16:creationId xmlns:a16="http://schemas.microsoft.com/office/drawing/2014/main" id="{8F805229-6D0D-D049-BA71-3F5F5489CB1A}"/>
              </a:ext>
            </a:extLst>
          </p:cNvPr>
          <p:cNvGraphicFramePr>
            <a:graphicFrameLocks noChangeAspect="1"/>
          </p:cNvGraphicFramePr>
          <p:nvPr/>
        </p:nvGraphicFramePr>
        <p:xfrm>
          <a:off x="6172200" y="5181600"/>
          <a:ext cx="1293813" cy="342900"/>
        </p:xfrm>
        <a:graphic>
          <a:graphicData uri="http://schemas.openxmlformats.org/presentationml/2006/ole">
            <mc:AlternateContent xmlns:mc="http://schemas.openxmlformats.org/markup-compatibility/2006">
              <mc:Choice xmlns:v="urn:schemas-microsoft-com:vml" Requires="v">
                <p:oleObj spid="_x0000_s1280063" name="Équation" r:id="rId9" imgW="9950450" imgH="2635250" progId="Equation.3">
                  <p:embed/>
                </p:oleObj>
              </mc:Choice>
              <mc:Fallback>
                <p:oleObj name="Équation" r:id="rId9" imgW="9950450" imgH="2635250" progId="Equation.3">
                  <p:embed/>
                  <p:pic>
                    <p:nvPicPr>
                      <p:cNvPr id="0"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5181600"/>
                        <a:ext cx="129381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0034" name="Object 34">
            <a:extLst>
              <a:ext uri="{FF2B5EF4-FFF2-40B4-BE49-F238E27FC236}">
                <a16:creationId xmlns:a16="http://schemas.microsoft.com/office/drawing/2014/main" id="{291AE920-FA02-1241-BBCD-C5C396BF9DC0}"/>
              </a:ext>
            </a:extLst>
          </p:cNvPr>
          <p:cNvGraphicFramePr>
            <a:graphicFrameLocks noChangeAspect="1"/>
          </p:cNvGraphicFramePr>
          <p:nvPr/>
        </p:nvGraphicFramePr>
        <p:xfrm>
          <a:off x="6343650" y="5943600"/>
          <a:ext cx="1008063" cy="342900"/>
        </p:xfrm>
        <a:graphic>
          <a:graphicData uri="http://schemas.openxmlformats.org/presentationml/2006/ole">
            <mc:AlternateContent xmlns:mc="http://schemas.openxmlformats.org/markup-compatibility/2006">
              <mc:Choice xmlns:v="urn:schemas-microsoft-com:vml" Requires="v">
                <p:oleObj spid="_x0000_s1280064" name="Équation" r:id="rId11" imgW="7753350" imgH="2635250" progId="Equation.3">
                  <p:embed/>
                </p:oleObj>
              </mc:Choice>
              <mc:Fallback>
                <p:oleObj name="Équation" r:id="rId11" imgW="7753350" imgH="2635250" progId="Equation.3">
                  <p:embed/>
                  <p:pic>
                    <p:nvPicPr>
                      <p:cNvPr id="0"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3650" y="5943600"/>
                        <a:ext cx="10080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a:extLst>
              <a:ext uri="{FF2B5EF4-FFF2-40B4-BE49-F238E27FC236}">
                <a16:creationId xmlns:a16="http://schemas.microsoft.com/office/drawing/2014/main" id="{B9E95C84-6151-0E47-AD7D-BE293EDAF0B9}"/>
              </a:ext>
            </a:extLst>
          </p:cNvPr>
          <p:cNvSpPr>
            <a:spLocks noGrp="1" noChangeArrowheads="1"/>
          </p:cNvSpPr>
          <p:nvPr>
            <p:ph type="title"/>
          </p:nvPr>
        </p:nvSpPr>
        <p:spPr/>
        <p:txBody>
          <a:bodyPr/>
          <a:lstStyle/>
          <a:p>
            <a:r>
              <a:rPr lang="en-GB" altLang="fr-FR"/>
              <a:t>In geodesy and surveying we have also </a:t>
            </a:r>
            <a:br>
              <a:rPr lang="en-GB" altLang="fr-FR"/>
            </a:br>
            <a:r>
              <a:rPr lang="en-GB" altLang="fr-FR"/>
              <a:t>directions ( H</a:t>
            </a:r>
            <a:r>
              <a:rPr lang="en-GB" altLang="fr-FR" baseline="-25000"/>
              <a:t>z</a:t>
            </a:r>
            <a:r>
              <a:rPr lang="en-GB" altLang="fr-FR"/>
              <a:t> , V</a:t>
            </a:r>
            <a:r>
              <a:rPr lang="en-GB" altLang="fr-FR" baseline="-25000"/>
              <a:t>z </a:t>
            </a:r>
            <a:r>
              <a:rPr lang="en-GB" altLang="fr-FR"/>
              <a:t> ) and distances …</a:t>
            </a:r>
            <a:endParaRPr lang="de-CH" altLang="fr-FR"/>
          </a:p>
        </p:txBody>
      </p:sp>
      <p:sp>
        <p:nvSpPr>
          <p:cNvPr id="1260547" name="Rectangle 3">
            <a:extLst>
              <a:ext uri="{FF2B5EF4-FFF2-40B4-BE49-F238E27FC236}">
                <a16:creationId xmlns:a16="http://schemas.microsoft.com/office/drawing/2014/main" id="{54BA6FE6-CDA9-214E-AE13-F4A11C84AFE6}"/>
              </a:ext>
            </a:extLst>
          </p:cNvPr>
          <p:cNvSpPr>
            <a:spLocks noGrp="1" noChangeArrowheads="1"/>
          </p:cNvSpPr>
          <p:nvPr>
            <p:ph type="body" idx="1"/>
          </p:nvPr>
        </p:nvSpPr>
        <p:spPr/>
        <p:txBody>
          <a:bodyPr/>
          <a:lstStyle/>
          <a:p>
            <a:r>
              <a:rPr lang="en-GB" altLang="fr-FR" sz="1800">
                <a:solidFill>
                  <a:schemeClr val="bg2"/>
                </a:solidFill>
              </a:rPr>
              <a:t>Like for the levelling network we have to write the “functions” to setup the equations …</a:t>
            </a:r>
          </a:p>
          <a:p>
            <a:endParaRPr lang="en-GB" altLang="fr-FR" sz="1800">
              <a:solidFill>
                <a:schemeClr val="bg2"/>
              </a:solidFill>
            </a:endParaRPr>
          </a:p>
          <a:p>
            <a:r>
              <a:rPr lang="en-GB" altLang="fr-FR" sz="1800">
                <a:solidFill>
                  <a:schemeClr val="bg2"/>
                </a:solidFill>
              </a:rPr>
              <a:t>But the Least Squares Adjustment method is dealing with linear equations (non linear Least Squares is dealing with non linear functions but it’s out of our scope)</a:t>
            </a:r>
          </a:p>
          <a:p>
            <a:endParaRPr lang="en-GB" altLang="fr-FR" sz="1800">
              <a:solidFill>
                <a:schemeClr val="bg2"/>
              </a:solidFill>
            </a:endParaRPr>
          </a:p>
          <a:p>
            <a:r>
              <a:rPr lang="en-GB" altLang="fr-FR" sz="1800">
                <a:solidFill>
                  <a:schemeClr val="bg2"/>
                </a:solidFill>
              </a:rPr>
              <a:t>So with have to “linearized” the functions we are using by applying a decomposition in series of Taylor limited to the first order (because that’s the linear part…) around an approximated value.</a:t>
            </a:r>
          </a:p>
          <a:p>
            <a:r>
              <a:rPr lang="en-GB" altLang="fr-FR" sz="1800">
                <a:solidFill>
                  <a:schemeClr val="bg2"/>
                </a:solidFill>
              </a:rPr>
              <a:t> </a:t>
            </a:r>
            <a:endParaRPr lang="de-CH" altLang="fr-FR" sz="1800">
              <a:solidFill>
                <a:schemeClr val="bg2"/>
              </a:solidFill>
            </a:endParaRP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a:extLst>
              <a:ext uri="{FF2B5EF4-FFF2-40B4-BE49-F238E27FC236}">
                <a16:creationId xmlns:a16="http://schemas.microsoft.com/office/drawing/2014/main" id="{80233202-DBAF-9A45-9B54-0A9C53DE2C6A}"/>
              </a:ext>
            </a:extLst>
          </p:cNvPr>
          <p:cNvSpPr>
            <a:spLocks noGrp="1" noChangeArrowheads="1"/>
          </p:cNvSpPr>
          <p:nvPr>
            <p:ph type="title" sz="quarter"/>
          </p:nvPr>
        </p:nvSpPr>
        <p:spPr/>
        <p:txBody>
          <a:bodyPr/>
          <a:lstStyle/>
          <a:p>
            <a:r>
              <a:rPr lang="en-GB" altLang="fr-FR"/>
              <a:t>Slope Distance :</a:t>
            </a:r>
            <a:endParaRPr lang="de-CH" altLang="fr-FR"/>
          </a:p>
        </p:txBody>
      </p:sp>
      <p:graphicFrame>
        <p:nvGraphicFramePr>
          <p:cNvPr id="1261572" name="Object 4">
            <a:extLst>
              <a:ext uri="{FF2B5EF4-FFF2-40B4-BE49-F238E27FC236}">
                <a16:creationId xmlns:a16="http://schemas.microsoft.com/office/drawing/2014/main" id="{8AF2B7AE-AF3A-A349-B921-D5DE12E93D68}"/>
              </a:ext>
            </a:extLst>
          </p:cNvPr>
          <p:cNvGraphicFramePr>
            <a:graphicFrameLocks noChangeAspect="1"/>
          </p:cNvGraphicFramePr>
          <p:nvPr>
            <p:ph sz="quarter" idx="1"/>
          </p:nvPr>
        </p:nvGraphicFramePr>
        <p:xfrm>
          <a:off x="381000" y="1752600"/>
          <a:ext cx="5257800" cy="512763"/>
        </p:xfrm>
        <a:graphic>
          <a:graphicData uri="http://schemas.openxmlformats.org/presentationml/2006/ole">
            <mc:AlternateContent xmlns:mc="http://schemas.openxmlformats.org/markup-compatibility/2006">
              <mc:Choice xmlns:v="urn:schemas-microsoft-com:vml" Requires="v">
                <p:oleObj spid="_x0000_s1261600" name="Equation" r:id="rId3" imgW="28524200" imgH="2781300" progId="Equation.3">
                  <p:embed/>
                </p:oleObj>
              </mc:Choice>
              <mc:Fallback>
                <p:oleObj name="Equation" r:id="rId3" imgW="28524200" imgH="278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52578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1574" name="Object 6">
            <a:extLst>
              <a:ext uri="{FF2B5EF4-FFF2-40B4-BE49-F238E27FC236}">
                <a16:creationId xmlns:a16="http://schemas.microsoft.com/office/drawing/2014/main" id="{CE4B53F5-10DE-BA4D-9A10-3A04965EC7AE}"/>
              </a:ext>
            </a:extLst>
          </p:cNvPr>
          <p:cNvGraphicFramePr>
            <a:graphicFrameLocks noChangeAspect="1"/>
          </p:cNvGraphicFramePr>
          <p:nvPr>
            <p:ph sz="quarter" idx="2"/>
          </p:nvPr>
        </p:nvGraphicFramePr>
        <p:xfrm>
          <a:off x="434975" y="2682875"/>
          <a:ext cx="8272463" cy="741363"/>
        </p:xfrm>
        <a:graphic>
          <a:graphicData uri="http://schemas.openxmlformats.org/presentationml/2006/ole">
            <mc:AlternateContent xmlns:mc="http://schemas.openxmlformats.org/markup-compatibility/2006">
              <mc:Choice xmlns:v="urn:schemas-microsoft-com:vml" Requires="v">
                <p:oleObj spid="_x0000_s1261601" name="Equation" r:id="rId5" imgW="50615850" imgH="4533900" progId="Equation.3">
                  <p:embed/>
                </p:oleObj>
              </mc:Choice>
              <mc:Fallback>
                <p:oleObj name="Equation" r:id="rId5" imgW="50615850" imgH="4533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2682875"/>
                        <a:ext cx="8272463"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1576" name="Object 8">
            <a:extLst>
              <a:ext uri="{FF2B5EF4-FFF2-40B4-BE49-F238E27FC236}">
                <a16:creationId xmlns:a16="http://schemas.microsoft.com/office/drawing/2014/main" id="{E2D1AFBB-F1FA-E44F-915A-FA34C34B0066}"/>
              </a:ext>
            </a:extLst>
          </p:cNvPr>
          <p:cNvGraphicFramePr>
            <a:graphicFrameLocks noChangeAspect="1"/>
          </p:cNvGraphicFramePr>
          <p:nvPr>
            <p:ph sz="quarter" idx="3"/>
          </p:nvPr>
        </p:nvGraphicFramePr>
        <p:xfrm>
          <a:off x="6629400" y="3886200"/>
          <a:ext cx="1187450" cy="2057400"/>
        </p:xfrm>
        <a:graphic>
          <a:graphicData uri="http://schemas.openxmlformats.org/presentationml/2006/ole">
            <mc:AlternateContent xmlns:mc="http://schemas.openxmlformats.org/markup-compatibility/2006">
              <mc:Choice xmlns:v="urn:schemas-microsoft-com:vml" Requires="v">
                <p:oleObj spid="_x0000_s1261602" name="Equation" r:id="rId7" imgW="8775700" imgH="15214600" progId="Equation.3">
                  <p:embed/>
                </p:oleObj>
              </mc:Choice>
              <mc:Fallback>
                <p:oleObj name="Equation" r:id="rId7" imgW="8775700" imgH="15214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886200"/>
                        <a:ext cx="118745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1578" name="Object 10">
            <a:extLst>
              <a:ext uri="{FF2B5EF4-FFF2-40B4-BE49-F238E27FC236}">
                <a16:creationId xmlns:a16="http://schemas.microsoft.com/office/drawing/2014/main" id="{BF013AAF-B979-124A-B8B1-A5F2382FFD88}"/>
              </a:ext>
            </a:extLst>
          </p:cNvPr>
          <p:cNvGraphicFramePr>
            <a:graphicFrameLocks noChangeAspect="1"/>
          </p:cNvGraphicFramePr>
          <p:nvPr>
            <p:ph sz="quarter" idx="4"/>
          </p:nvPr>
        </p:nvGraphicFramePr>
        <p:xfrm>
          <a:off x="457200" y="5638800"/>
          <a:ext cx="5826125" cy="398463"/>
        </p:xfrm>
        <a:graphic>
          <a:graphicData uri="http://schemas.openxmlformats.org/presentationml/2006/ole">
            <mc:AlternateContent xmlns:mc="http://schemas.openxmlformats.org/markup-compatibility/2006">
              <mc:Choice xmlns:v="urn:schemas-microsoft-com:vml" Requires="v">
                <p:oleObj spid="_x0000_s1261603" name="Equation" r:id="rId9" imgW="42862500" imgH="2927350" progId="Equation.3">
                  <p:embed/>
                </p:oleObj>
              </mc:Choice>
              <mc:Fallback>
                <p:oleObj name="Equation" r:id="rId9" imgW="42862500" imgH="292735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638800"/>
                        <a:ext cx="58261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a:extLst>
              <a:ext uri="{FF2B5EF4-FFF2-40B4-BE49-F238E27FC236}">
                <a16:creationId xmlns:a16="http://schemas.microsoft.com/office/drawing/2014/main" id="{BD759329-3B49-0444-8313-6CB0208C5AFF}"/>
              </a:ext>
            </a:extLst>
          </p:cNvPr>
          <p:cNvSpPr>
            <a:spLocks noGrp="1" noChangeArrowheads="1"/>
          </p:cNvSpPr>
          <p:nvPr>
            <p:ph type="title" sz="quarter"/>
          </p:nvPr>
        </p:nvSpPr>
        <p:spPr/>
        <p:txBody>
          <a:bodyPr/>
          <a:lstStyle/>
          <a:p>
            <a:r>
              <a:rPr lang="en-GB" altLang="fr-FR"/>
              <a:t>Horizontal Distance :</a:t>
            </a:r>
            <a:endParaRPr lang="de-CH" altLang="fr-FR"/>
          </a:p>
        </p:txBody>
      </p:sp>
      <p:graphicFrame>
        <p:nvGraphicFramePr>
          <p:cNvPr id="1272835" name="Object 3">
            <a:extLst>
              <a:ext uri="{FF2B5EF4-FFF2-40B4-BE49-F238E27FC236}">
                <a16:creationId xmlns:a16="http://schemas.microsoft.com/office/drawing/2014/main" id="{6782A90E-55EF-4140-BCF9-EAB8AB30DEE7}"/>
              </a:ext>
            </a:extLst>
          </p:cNvPr>
          <p:cNvGraphicFramePr>
            <a:graphicFrameLocks noChangeAspect="1"/>
          </p:cNvGraphicFramePr>
          <p:nvPr>
            <p:ph sz="quarter" idx="1"/>
          </p:nvPr>
        </p:nvGraphicFramePr>
        <p:xfrm>
          <a:off x="1133475" y="1752600"/>
          <a:ext cx="3751263" cy="512763"/>
        </p:xfrm>
        <a:graphic>
          <a:graphicData uri="http://schemas.openxmlformats.org/presentationml/2006/ole">
            <mc:AlternateContent xmlns:mc="http://schemas.openxmlformats.org/markup-compatibility/2006">
              <mc:Choice xmlns:v="urn:schemas-microsoft-com:vml" Requires="v">
                <p:oleObj spid="_x0000_s1272859" name="Equation" r:id="rId3" imgW="20332700" imgH="2781300" progId="Equation.3">
                  <p:embed/>
                </p:oleObj>
              </mc:Choice>
              <mc:Fallback>
                <p:oleObj name="Equation" r:id="rId3" imgW="20332700" imgH="27813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1752600"/>
                        <a:ext cx="3751263"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2836" name="Object 4">
            <a:extLst>
              <a:ext uri="{FF2B5EF4-FFF2-40B4-BE49-F238E27FC236}">
                <a16:creationId xmlns:a16="http://schemas.microsoft.com/office/drawing/2014/main" id="{E19BA628-78D6-B147-9AEC-642755DD9B17}"/>
              </a:ext>
            </a:extLst>
          </p:cNvPr>
          <p:cNvGraphicFramePr>
            <a:graphicFrameLocks noChangeAspect="1"/>
          </p:cNvGraphicFramePr>
          <p:nvPr>
            <p:ph sz="quarter" idx="2"/>
          </p:nvPr>
        </p:nvGraphicFramePr>
        <p:xfrm>
          <a:off x="1143000" y="2687638"/>
          <a:ext cx="5764213" cy="741362"/>
        </p:xfrm>
        <a:graphic>
          <a:graphicData uri="http://schemas.openxmlformats.org/presentationml/2006/ole">
            <mc:AlternateContent xmlns:mc="http://schemas.openxmlformats.org/markup-compatibility/2006">
              <mc:Choice xmlns:v="urn:schemas-microsoft-com:vml" Requires="v">
                <p:oleObj spid="_x0000_s1272860" name="Equation" r:id="rId5" imgW="35255200" imgH="4533900" progId="Equation.3">
                  <p:embed/>
                </p:oleObj>
              </mc:Choice>
              <mc:Fallback>
                <p:oleObj name="Equation" r:id="rId5" imgW="35255200" imgH="4533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687638"/>
                        <a:ext cx="5764213"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2837" name="Object 5">
            <a:extLst>
              <a:ext uri="{FF2B5EF4-FFF2-40B4-BE49-F238E27FC236}">
                <a16:creationId xmlns:a16="http://schemas.microsoft.com/office/drawing/2014/main" id="{7307DA72-4979-584A-9933-7697B1EA02B8}"/>
              </a:ext>
            </a:extLst>
          </p:cNvPr>
          <p:cNvGraphicFramePr>
            <a:graphicFrameLocks noChangeAspect="1"/>
          </p:cNvGraphicFramePr>
          <p:nvPr>
            <p:ph sz="quarter" idx="3"/>
          </p:nvPr>
        </p:nvGraphicFramePr>
        <p:xfrm>
          <a:off x="7010400" y="3810000"/>
          <a:ext cx="1436688" cy="1676400"/>
        </p:xfrm>
        <a:graphic>
          <a:graphicData uri="http://schemas.openxmlformats.org/presentationml/2006/ole">
            <mc:AlternateContent xmlns:mc="http://schemas.openxmlformats.org/markup-compatibility/2006">
              <mc:Choice xmlns:v="urn:schemas-microsoft-com:vml" Requires="v">
                <p:oleObj spid="_x0000_s1272861" name="Equation" r:id="rId7" imgW="8775700" imgH="10242550" progId="Equation.3">
                  <p:embed/>
                </p:oleObj>
              </mc:Choice>
              <mc:Fallback>
                <p:oleObj name="Equation" r:id="rId7" imgW="8775700" imgH="1024255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810000"/>
                        <a:ext cx="1436688"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2838" name="Object 6">
            <a:extLst>
              <a:ext uri="{FF2B5EF4-FFF2-40B4-BE49-F238E27FC236}">
                <a16:creationId xmlns:a16="http://schemas.microsoft.com/office/drawing/2014/main" id="{35C11B29-969B-794B-9A84-63C8A8F61074}"/>
              </a:ext>
            </a:extLst>
          </p:cNvPr>
          <p:cNvGraphicFramePr>
            <a:graphicFrameLocks noChangeAspect="1"/>
          </p:cNvGraphicFramePr>
          <p:nvPr>
            <p:ph sz="quarter" idx="4"/>
          </p:nvPr>
        </p:nvGraphicFramePr>
        <p:xfrm>
          <a:off x="1143000" y="5489575"/>
          <a:ext cx="5943600" cy="528638"/>
        </p:xfrm>
        <a:graphic>
          <a:graphicData uri="http://schemas.openxmlformats.org/presentationml/2006/ole">
            <mc:AlternateContent xmlns:mc="http://schemas.openxmlformats.org/markup-compatibility/2006">
              <mc:Choice xmlns:v="urn:schemas-microsoft-com:vml" Requires="v">
                <p:oleObj spid="_x0000_s1272862" name="Equation" r:id="rId9" imgW="32912050" imgH="2927350" progId="Equation.3">
                  <p:embed/>
                </p:oleObj>
              </mc:Choice>
              <mc:Fallback>
                <p:oleObj name="Equation" r:id="rId9" imgW="32912050" imgH="292735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89575"/>
                        <a:ext cx="59436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a:extLst>
              <a:ext uri="{FF2B5EF4-FFF2-40B4-BE49-F238E27FC236}">
                <a16:creationId xmlns:a16="http://schemas.microsoft.com/office/drawing/2014/main" id="{AC03CE33-7A21-C246-8BE2-1760B247E81B}"/>
              </a:ext>
            </a:extLst>
          </p:cNvPr>
          <p:cNvSpPr>
            <a:spLocks noGrp="1" noChangeArrowheads="1"/>
          </p:cNvSpPr>
          <p:nvPr>
            <p:ph type="title" sz="quarter"/>
          </p:nvPr>
        </p:nvSpPr>
        <p:spPr/>
        <p:txBody>
          <a:bodyPr/>
          <a:lstStyle/>
          <a:p>
            <a:r>
              <a:rPr lang="en-GB" altLang="fr-FR"/>
              <a:t>Direction H</a:t>
            </a:r>
            <a:r>
              <a:rPr lang="en-GB" altLang="fr-FR" baseline="-25000"/>
              <a:t>Z</a:t>
            </a:r>
            <a:r>
              <a:rPr lang="en-GB" altLang="fr-FR"/>
              <a:t> :</a:t>
            </a:r>
            <a:endParaRPr lang="de-CH" altLang="fr-FR"/>
          </a:p>
        </p:txBody>
      </p:sp>
      <p:graphicFrame>
        <p:nvGraphicFramePr>
          <p:cNvPr id="1266709" name="Object 21">
            <a:extLst>
              <a:ext uri="{FF2B5EF4-FFF2-40B4-BE49-F238E27FC236}">
                <a16:creationId xmlns:a16="http://schemas.microsoft.com/office/drawing/2014/main" id="{DD77150C-C4DB-7D4F-AA90-811AC9705152}"/>
              </a:ext>
            </a:extLst>
          </p:cNvPr>
          <p:cNvGraphicFramePr>
            <a:graphicFrameLocks noChangeAspect="1"/>
          </p:cNvGraphicFramePr>
          <p:nvPr>
            <p:ph sz="quarter" idx="1"/>
          </p:nvPr>
        </p:nvGraphicFramePr>
        <p:xfrm>
          <a:off x="762000" y="1371600"/>
          <a:ext cx="2438400" cy="820738"/>
        </p:xfrm>
        <a:graphic>
          <a:graphicData uri="http://schemas.openxmlformats.org/presentationml/2006/ole">
            <mc:AlternateContent xmlns:mc="http://schemas.openxmlformats.org/markup-compatibility/2006">
              <mc:Choice xmlns:v="urn:schemas-microsoft-com:vml" Requires="v">
                <p:oleObj spid="_x0000_s1266749" name="Equation" r:id="rId3" imgW="16529050" imgH="5556250" progId="Equation.3">
                  <p:embed/>
                </p:oleObj>
              </mc:Choice>
              <mc:Fallback>
                <p:oleObj name="Equation" r:id="rId3" imgW="16529050" imgH="5556250" progId="Equation.3">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243840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6711" name="Object 23">
            <a:extLst>
              <a:ext uri="{FF2B5EF4-FFF2-40B4-BE49-F238E27FC236}">
                <a16:creationId xmlns:a16="http://schemas.microsoft.com/office/drawing/2014/main" id="{BD7E8813-D222-F14A-83D8-BED3CD38482A}"/>
              </a:ext>
            </a:extLst>
          </p:cNvPr>
          <p:cNvGraphicFramePr>
            <a:graphicFrameLocks noChangeAspect="1"/>
          </p:cNvGraphicFramePr>
          <p:nvPr>
            <p:ph sz="quarter" idx="2"/>
          </p:nvPr>
        </p:nvGraphicFramePr>
        <p:xfrm>
          <a:off x="762000" y="3314700"/>
          <a:ext cx="6477000" cy="1076325"/>
        </p:xfrm>
        <a:graphic>
          <a:graphicData uri="http://schemas.openxmlformats.org/presentationml/2006/ole">
            <mc:AlternateContent xmlns:mc="http://schemas.openxmlformats.org/markup-compatibility/2006">
              <mc:Choice xmlns:v="urn:schemas-microsoft-com:vml" Requires="v">
                <p:oleObj spid="_x0000_s1266750" name="Equation" r:id="rId5" imgW="48418750" imgH="8045450" progId="Equation.3">
                  <p:embed/>
                </p:oleObj>
              </mc:Choice>
              <mc:Fallback>
                <p:oleObj name="Equation" r:id="rId5" imgW="48418750" imgH="8045450"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314700"/>
                        <a:ext cx="64770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6713" name="Object 25">
            <a:extLst>
              <a:ext uri="{FF2B5EF4-FFF2-40B4-BE49-F238E27FC236}">
                <a16:creationId xmlns:a16="http://schemas.microsoft.com/office/drawing/2014/main" id="{42C57AE8-2E97-FF47-A73F-13E0117340C6}"/>
              </a:ext>
            </a:extLst>
          </p:cNvPr>
          <p:cNvGraphicFramePr>
            <a:graphicFrameLocks noChangeAspect="1"/>
          </p:cNvGraphicFramePr>
          <p:nvPr>
            <p:ph sz="quarter" idx="3"/>
          </p:nvPr>
        </p:nvGraphicFramePr>
        <p:xfrm>
          <a:off x="762000" y="4495800"/>
          <a:ext cx="4953000" cy="642938"/>
        </p:xfrm>
        <a:graphic>
          <a:graphicData uri="http://schemas.openxmlformats.org/presentationml/2006/ole">
            <mc:AlternateContent xmlns:mc="http://schemas.openxmlformats.org/markup-compatibility/2006">
              <mc:Choice xmlns:v="urn:schemas-microsoft-com:vml" Requires="v">
                <p:oleObj spid="_x0000_s1266751" name="Equation" r:id="rId7" imgW="38328600" imgH="4972050" progId="Equation.3">
                  <p:embed/>
                </p:oleObj>
              </mc:Choice>
              <mc:Fallback>
                <p:oleObj name="Equation" r:id="rId7" imgW="38328600" imgH="4972050"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495800"/>
                        <a:ext cx="4953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6699" name="Line 11">
            <a:extLst>
              <a:ext uri="{FF2B5EF4-FFF2-40B4-BE49-F238E27FC236}">
                <a16:creationId xmlns:a16="http://schemas.microsoft.com/office/drawing/2014/main" id="{8B47C289-6B8D-5E4E-9017-25248D96F891}"/>
              </a:ext>
            </a:extLst>
          </p:cNvPr>
          <p:cNvSpPr>
            <a:spLocks noChangeShapeType="1"/>
          </p:cNvSpPr>
          <p:nvPr/>
        </p:nvSpPr>
        <p:spPr bwMode="auto">
          <a:xfrm flipV="1">
            <a:off x="5257800" y="457200"/>
            <a:ext cx="0" cy="1600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6700" name="Line 12">
            <a:extLst>
              <a:ext uri="{FF2B5EF4-FFF2-40B4-BE49-F238E27FC236}">
                <a16:creationId xmlns:a16="http://schemas.microsoft.com/office/drawing/2014/main" id="{C4522F72-332F-5A47-BFF0-7621C60EB816}"/>
              </a:ext>
            </a:extLst>
          </p:cNvPr>
          <p:cNvSpPr>
            <a:spLocks noChangeShapeType="1"/>
          </p:cNvSpPr>
          <p:nvPr/>
        </p:nvSpPr>
        <p:spPr bwMode="auto">
          <a:xfrm flipV="1">
            <a:off x="5257800" y="1143000"/>
            <a:ext cx="2514600" cy="9144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6701" name="Line 13">
            <a:extLst>
              <a:ext uri="{FF2B5EF4-FFF2-40B4-BE49-F238E27FC236}">
                <a16:creationId xmlns:a16="http://schemas.microsoft.com/office/drawing/2014/main" id="{33C63041-DBF0-274E-AF4E-6BDED321BE1A}"/>
              </a:ext>
            </a:extLst>
          </p:cNvPr>
          <p:cNvSpPr>
            <a:spLocks noChangeShapeType="1"/>
          </p:cNvSpPr>
          <p:nvPr/>
        </p:nvSpPr>
        <p:spPr bwMode="auto">
          <a:xfrm flipV="1">
            <a:off x="5257800" y="533400"/>
            <a:ext cx="914400" cy="1524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6702" name="Arc 14">
            <a:extLst>
              <a:ext uri="{FF2B5EF4-FFF2-40B4-BE49-F238E27FC236}">
                <a16:creationId xmlns:a16="http://schemas.microsoft.com/office/drawing/2014/main" id="{3233771B-387B-A647-A55B-C22D8CEA20F3}"/>
              </a:ext>
            </a:extLst>
          </p:cNvPr>
          <p:cNvSpPr>
            <a:spLocks/>
          </p:cNvSpPr>
          <p:nvPr/>
        </p:nvSpPr>
        <p:spPr bwMode="auto">
          <a:xfrm>
            <a:off x="5257800" y="914400"/>
            <a:ext cx="573088" cy="381000"/>
          </a:xfrm>
          <a:custGeom>
            <a:avLst/>
            <a:gdLst>
              <a:gd name="G0" fmla="+- 0 0 0"/>
              <a:gd name="G1" fmla="+- 21600 0 0"/>
              <a:gd name="G2" fmla="+- 21600 0 0"/>
              <a:gd name="T0" fmla="*/ 0 w 17958"/>
              <a:gd name="T1" fmla="*/ 0 h 21600"/>
              <a:gd name="T2" fmla="*/ 17958 w 17958"/>
              <a:gd name="T3" fmla="*/ 9597 h 21600"/>
              <a:gd name="T4" fmla="*/ 0 w 17958"/>
              <a:gd name="T5" fmla="*/ 21600 h 21600"/>
            </a:gdLst>
            <a:ahLst/>
            <a:cxnLst>
              <a:cxn ang="0">
                <a:pos x="T0" y="T1"/>
              </a:cxn>
              <a:cxn ang="0">
                <a:pos x="T2" y="T3"/>
              </a:cxn>
              <a:cxn ang="0">
                <a:pos x="T4" y="T5"/>
              </a:cxn>
            </a:cxnLst>
            <a:rect l="0" t="0" r="r" b="b"/>
            <a:pathLst>
              <a:path w="17958" h="21600" fill="none" extrusionOk="0">
                <a:moveTo>
                  <a:pt x="0" y="0"/>
                </a:moveTo>
                <a:cubicBezTo>
                  <a:pt x="7212" y="0"/>
                  <a:pt x="13949" y="3600"/>
                  <a:pt x="17957" y="9597"/>
                </a:cubicBezTo>
              </a:path>
              <a:path w="17958" h="21600" stroke="0" extrusionOk="0">
                <a:moveTo>
                  <a:pt x="0" y="0"/>
                </a:moveTo>
                <a:cubicBezTo>
                  <a:pt x="7212" y="0"/>
                  <a:pt x="13949" y="3600"/>
                  <a:pt x="17957" y="9597"/>
                </a:cubicBezTo>
                <a:lnTo>
                  <a:pt x="0" y="21600"/>
                </a:lnTo>
                <a:close/>
              </a:path>
            </a:pathLst>
          </a:custGeom>
          <a:noFill/>
          <a:ln w="1270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66703" name="Arc 15">
            <a:extLst>
              <a:ext uri="{FF2B5EF4-FFF2-40B4-BE49-F238E27FC236}">
                <a16:creationId xmlns:a16="http://schemas.microsoft.com/office/drawing/2014/main" id="{4FE34F51-0824-5C42-BA63-F6A24DD86E8C}"/>
              </a:ext>
            </a:extLst>
          </p:cNvPr>
          <p:cNvSpPr>
            <a:spLocks/>
          </p:cNvSpPr>
          <p:nvPr/>
        </p:nvSpPr>
        <p:spPr bwMode="auto">
          <a:xfrm>
            <a:off x="5562600" y="1220788"/>
            <a:ext cx="523875" cy="1200150"/>
          </a:xfrm>
          <a:custGeom>
            <a:avLst/>
            <a:gdLst>
              <a:gd name="G0" fmla="+- 0 0 0"/>
              <a:gd name="G1" fmla="+- 20290 0 0"/>
              <a:gd name="G2" fmla="+- 21600 0 0"/>
              <a:gd name="T0" fmla="*/ 7408 w 18557"/>
              <a:gd name="T1" fmla="*/ 0 h 20290"/>
              <a:gd name="T2" fmla="*/ 18557 w 18557"/>
              <a:gd name="T3" fmla="*/ 9235 h 20290"/>
              <a:gd name="T4" fmla="*/ 0 w 18557"/>
              <a:gd name="T5" fmla="*/ 20290 h 20290"/>
            </a:gdLst>
            <a:ahLst/>
            <a:cxnLst>
              <a:cxn ang="0">
                <a:pos x="T0" y="T1"/>
              </a:cxn>
              <a:cxn ang="0">
                <a:pos x="T2" y="T3"/>
              </a:cxn>
              <a:cxn ang="0">
                <a:pos x="T4" y="T5"/>
              </a:cxn>
            </a:cxnLst>
            <a:rect l="0" t="0" r="r" b="b"/>
            <a:pathLst>
              <a:path w="18557" h="20290" fill="none" extrusionOk="0">
                <a:moveTo>
                  <a:pt x="7407" y="0"/>
                </a:moveTo>
                <a:cubicBezTo>
                  <a:pt x="12075" y="1704"/>
                  <a:pt x="16013" y="4966"/>
                  <a:pt x="18556" y="9235"/>
                </a:cubicBezTo>
              </a:path>
              <a:path w="18557" h="20290" stroke="0" extrusionOk="0">
                <a:moveTo>
                  <a:pt x="7407" y="0"/>
                </a:moveTo>
                <a:cubicBezTo>
                  <a:pt x="12075" y="1704"/>
                  <a:pt x="16013" y="4966"/>
                  <a:pt x="18556" y="9235"/>
                </a:cubicBezTo>
                <a:lnTo>
                  <a:pt x="0" y="20290"/>
                </a:lnTo>
                <a:close/>
              </a:path>
            </a:pathLst>
          </a:custGeom>
          <a:noFill/>
          <a:ln w="1270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66704" name="Text Box 16">
            <a:extLst>
              <a:ext uri="{FF2B5EF4-FFF2-40B4-BE49-F238E27FC236}">
                <a16:creationId xmlns:a16="http://schemas.microsoft.com/office/drawing/2014/main" id="{7D24339B-8E24-034F-A3CB-A33A2E623FC1}"/>
              </a:ext>
            </a:extLst>
          </p:cNvPr>
          <p:cNvSpPr txBox="1">
            <a:spLocks noChangeArrowheads="1"/>
          </p:cNvSpPr>
          <p:nvPr/>
        </p:nvSpPr>
        <p:spPr bwMode="auto">
          <a:xfrm>
            <a:off x="4953000" y="21336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A</a:t>
            </a:r>
            <a:endParaRPr lang="de-CH" altLang="fr-FR" sz="2000"/>
          </a:p>
        </p:txBody>
      </p:sp>
      <p:sp>
        <p:nvSpPr>
          <p:cNvPr id="1266705" name="Text Box 17">
            <a:extLst>
              <a:ext uri="{FF2B5EF4-FFF2-40B4-BE49-F238E27FC236}">
                <a16:creationId xmlns:a16="http://schemas.microsoft.com/office/drawing/2014/main" id="{C1C8334A-EA44-1C44-901D-854264A3FF2A}"/>
              </a:ext>
            </a:extLst>
          </p:cNvPr>
          <p:cNvSpPr txBox="1">
            <a:spLocks noChangeArrowheads="1"/>
          </p:cNvSpPr>
          <p:nvPr/>
        </p:nvSpPr>
        <p:spPr bwMode="auto">
          <a:xfrm>
            <a:off x="7772400" y="9144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B</a:t>
            </a:r>
            <a:endParaRPr lang="de-CH" altLang="fr-FR" sz="2000"/>
          </a:p>
        </p:txBody>
      </p:sp>
      <p:sp>
        <p:nvSpPr>
          <p:cNvPr id="1266706" name="Text Box 18">
            <a:extLst>
              <a:ext uri="{FF2B5EF4-FFF2-40B4-BE49-F238E27FC236}">
                <a16:creationId xmlns:a16="http://schemas.microsoft.com/office/drawing/2014/main" id="{CFFF69EB-EA8A-7A4C-BF66-4538D7FE7111}"/>
              </a:ext>
            </a:extLst>
          </p:cNvPr>
          <p:cNvSpPr txBox="1">
            <a:spLocks noChangeArrowheads="1"/>
          </p:cNvSpPr>
          <p:nvPr/>
        </p:nvSpPr>
        <p:spPr bwMode="auto">
          <a:xfrm>
            <a:off x="6934200" y="1447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400" i="1"/>
              <a:t>l</a:t>
            </a:r>
            <a:r>
              <a:rPr lang="en-GB" altLang="fr-FR" sz="2400" i="1" baseline="-25000"/>
              <a:t>AB</a:t>
            </a:r>
            <a:endParaRPr lang="de-CH" altLang="fr-FR" sz="2400" i="1"/>
          </a:p>
        </p:txBody>
      </p:sp>
      <p:sp>
        <p:nvSpPr>
          <p:cNvPr id="1266707" name="Text Box 19">
            <a:extLst>
              <a:ext uri="{FF2B5EF4-FFF2-40B4-BE49-F238E27FC236}">
                <a16:creationId xmlns:a16="http://schemas.microsoft.com/office/drawing/2014/main" id="{80350753-FF53-8540-BCD6-86990AFE9DDB}"/>
              </a:ext>
            </a:extLst>
          </p:cNvPr>
          <p:cNvSpPr txBox="1">
            <a:spLocks noChangeArrowheads="1"/>
          </p:cNvSpPr>
          <p:nvPr/>
        </p:nvSpPr>
        <p:spPr bwMode="auto">
          <a:xfrm>
            <a:off x="6096000" y="533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400" i="1"/>
              <a:t>l</a:t>
            </a:r>
            <a:r>
              <a:rPr lang="en-GB" altLang="fr-FR" sz="2400" i="1" baseline="-25000"/>
              <a:t>0</a:t>
            </a:r>
            <a:endParaRPr lang="de-CH" altLang="fr-FR" sz="2400" i="1"/>
          </a:p>
        </p:txBody>
      </p:sp>
      <p:sp>
        <p:nvSpPr>
          <p:cNvPr id="1266708" name="Text Box 20">
            <a:extLst>
              <a:ext uri="{FF2B5EF4-FFF2-40B4-BE49-F238E27FC236}">
                <a16:creationId xmlns:a16="http://schemas.microsoft.com/office/drawing/2014/main" id="{4D5DA7EA-53B3-2540-8E7E-475C94AD3544}"/>
              </a:ext>
            </a:extLst>
          </p:cNvPr>
          <p:cNvSpPr txBox="1">
            <a:spLocks noChangeArrowheads="1"/>
          </p:cNvSpPr>
          <p:nvPr/>
        </p:nvSpPr>
        <p:spPr bwMode="auto">
          <a:xfrm>
            <a:off x="5181600" y="457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400" i="1"/>
              <a:t>Gl</a:t>
            </a:r>
            <a:r>
              <a:rPr lang="en-GB" altLang="fr-FR" sz="2400" i="1" baseline="-25000"/>
              <a:t>0</a:t>
            </a:r>
            <a:endParaRPr lang="de-CH" altLang="fr-FR" sz="2400" i="1"/>
          </a:p>
        </p:txBody>
      </p:sp>
      <p:graphicFrame>
        <p:nvGraphicFramePr>
          <p:cNvPr id="1266715" name="Object 27">
            <a:extLst>
              <a:ext uri="{FF2B5EF4-FFF2-40B4-BE49-F238E27FC236}">
                <a16:creationId xmlns:a16="http://schemas.microsoft.com/office/drawing/2014/main" id="{C0B4AF64-ED10-1246-A9DF-3BF996D92327}"/>
              </a:ext>
            </a:extLst>
          </p:cNvPr>
          <p:cNvGraphicFramePr>
            <a:graphicFrameLocks noChangeAspect="1"/>
          </p:cNvGraphicFramePr>
          <p:nvPr>
            <p:ph sz="quarter" idx="4"/>
          </p:nvPr>
        </p:nvGraphicFramePr>
        <p:xfrm>
          <a:off x="6400800" y="4114800"/>
          <a:ext cx="1627188" cy="1890713"/>
        </p:xfrm>
        <a:graphic>
          <a:graphicData uri="http://schemas.openxmlformats.org/presentationml/2006/ole">
            <mc:AlternateContent xmlns:mc="http://schemas.openxmlformats.org/markup-compatibility/2006">
              <mc:Choice xmlns:v="urn:schemas-microsoft-com:vml" Requires="v">
                <p:oleObj spid="_x0000_s1266752" name="Equation" r:id="rId9" imgW="12725400" imgH="14776450" progId="Equation.3">
                  <p:embed/>
                </p:oleObj>
              </mc:Choice>
              <mc:Fallback>
                <p:oleObj name="Equation" r:id="rId9" imgW="12725400" imgH="14776450" progId="Equation.3">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4114800"/>
                        <a:ext cx="1627188" cy="189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6717" name="Object 29">
            <a:extLst>
              <a:ext uri="{FF2B5EF4-FFF2-40B4-BE49-F238E27FC236}">
                <a16:creationId xmlns:a16="http://schemas.microsoft.com/office/drawing/2014/main" id="{5AF08945-7C6C-0347-87D7-347EDAE2BFF6}"/>
              </a:ext>
            </a:extLst>
          </p:cNvPr>
          <p:cNvGraphicFramePr>
            <a:graphicFrameLocks noChangeAspect="1"/>
          </p:cNvGraphicFramePr>
          <p:nvPr/>
        </p:nvGraphicFramePr>
        <p:xfrm>
          <a:off x="838200" y="5486400"/>
          <a:ext cx="5257800" cy="385763"/>
        </p:xfrm>
        <a:graphic>
          <a:graphicData uri="http://schemas.openxmlformats.org/presentationml/2006/ole">
            <mc:AlternateContent xmlns:mc="http://schemas.openxmlformats.org/markup-compatibility/2006">
              <mc:Choice xmlns:v="urn:schemas-microsoft-com:vml" Requires="v">
                <p:oleObj spid="_x0000_s1266753" name="Equation" r:id="rId11" imgW="39935150" imgH="2927350" progId="Equation.3">
                  <p:embed/>
                </p:oleObj>
              </mc:Choice>
              <mc:Fallback>
                <p:oleObj name="Equation" r:id="rId11" imgW="39935150" imgH="2927350" progId="Equation.3">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5486400"/>
                        <a:ext cx="525780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6718" name="Object 30">
            <a:extLst>
              <a:ext uri="{FF2B5EF4-FFF2-40B4-BE49-F238E27FC236}">
                <a16:creationId xmlns:a16="http://schemas.microsoft.com/office/drawing/2014/main" id="{7AA705D2-C876-9343-BA86-5F080232FB4F}"/>
              </a:ext>
            </a:extLst>
          </p:cNvPr>
          <p:cNvGraphicFramePr>
            <a:graphicFrameLocks noChangeAspect="1"/>
          </p:cNvGraphicFramePr>
          <p:nvPr/>
        </p:nvGraphicFramePr>
        <p:xfrm>
          <a:off x="762000" y="2286000"/>
          <a:ext cx="2286000" cy="885825"/>
        </p:xfrm>
        <a:graphic>
          <a:graphicData uri="http://schemas.openxmlformats.org/presentationml/2006/ole">
            <mc:AlternateContent xmlns:mc="http://schemas.openxmlformats.org/markup-compatibility/2006">
              <mc:Choice xmlns:v="urn:schemas-microsoft-com:vml" Requires="v">
                <p:oleObj spid="_x0000_s1266754" name="Equation" r:id="rId13" imgW="14338300" imgH="5556250" progId="Equation.3">
                  <p:embed/>
                </p:oleObj>
              </mc:Choice>
              <mc:Fallback>
                <p:oleObj name="Equation" r:id="rId13" imgW="14338300" imgH="5556250" progId="Equation.3">
                  <p:embed/>
                  <p:pic>
                    <p:nvPicPr>
                      <p:cNvPr id="0"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2286000"/>
                        <a:ext cx="22860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8740" name="Picture 4">
            <a:extLst>
              <a:ext uri="{FF2B5EF4-FFF2-40B4-BE49-F238E27FC236}">
                <a16:creationId xmlns:a16="http://schemas.microsoft.com/office/drawing/2014/main" id="{AC8DCF56-C01E-2B41-AD64-7E05152AE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67" t="19653" r="3334" b="22165"/>
          <a:stretch>
            <a:fillRect/>
          </a:stretch>
        </p:blipFill>
        <p:spPr bwMode="auto">
          <a:xfrm>
            <a:off x="0" y="1066800"/>
            <a:ext cx="91440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8741" name="Rectangle 5">
            <a:extLst>
              <a:ext uri="{FF2B5EF4-FFF2-40B4-BE49-F238E27FC236}">
                <a16:creationId xmlns:a16="http://schemas.microsoft.com/office/drawing/2014/main" id="{661468A7-A5D5-6347-9909-7C2937DCB1D1}"/>
              </a:ext>
            </a:extLst>
          </p:cNvPr>
          <p:cNvSpPr>
            <a:spLocks noGrp="1" noChangeArrowheads="1"/>
          </p:cNvSpPr>
          <p:nvPr>
            <p:ph type="title"/>
          </p:nvPr>
        </p:nvSpPr>
        <p:spPr>
          <a:xfrm>
            <a:off x="522288" y="457200"/>
            <a:ext cx="8097837" cy="900113"/>
          </a:xfrm>
        </p:spPr>
        <p:txBody>
          <a:bodyPr/>
          <a:lstStyle/>
          <a:p>
            <a:pPr algn="ctr"/>
            <a:r>
              <a:rPr lang="en-GB" altLang="fr-FR"/>
              <a:t>Computation of the coefficients a and b </a:t>
            </a:r>
            <a:endParaRPr lang="de-CH" altLang="fr-FR"/>
          </a:p>
        </p:txBody>
      </p:sp>
      <p:graphicFrame>
        <p:nvGraphicFramePr>
          <p:cNvPr id="1268742" name="Object 6">
            <a:extLst>
              <a:ext uri="{FF2B5EF4-FFF2-40B4-BE49-F238E27FC236}">
                <a16:creationId xmlns:a16="http://schemas.microsoft.com/office/drawing/2014/main" id="{EAB29045-D8E1-D74A-BD9A-6ACA784D3808}"/>
              </a:ext>
            </a:extLst>
          </p:cNvPr>
          <p:cNvGraphicFramePr>
            <a:graphicFrameLocks noChangeAspect="1"/>
          </p:cNvGraphicFramePr>
          <p:nvPr>
            <p:ph sz="half" idx="1"/>
          </p:nvPr>
        </p:nvGraphicFramePr>
        <p:xfrm>
          <a:off x="5410200" y="4648200"/>
          <a:ext cx="1379538" cy="1600200"/>
        </p:xfrm>
        <a:graphic>
          <a:graphicData uri="http://schemas.openxmlformats.org/presentationml/2006/ole">
            <mc:AlternateContent xmlns:mc="http://schemas.openxmlformats.org/markup-compatibility/2006">
              <mc:Choice xmlns:v="urn:schemas-microsoft-com:vml" Requires="v">
                <p:oleObj spid="_x0000_s1268756" name="Equation" r:id="rId4" imgW="12725400" imgH="14776450" progId="Equation.3">
                  <p:embed/>
                </p:oleObj>
              </mc:Choice>
              <mc:Fallback>
                <p:oleObj name="Equation" r:id="rId4" imgW="12725400" imgH="1477645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648200"/>
                        <a:ext cx="1379538"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8744" name="Object 8">
            <a:extLst>
              <a:ext uri="{FF2B5EF4-FFF2-40B4-BE49-F238E27FC236}">
                <a16:creationId xmlns:a16="http://schemas.microsoft.com/office/drawing/2014/main" id="{BC19AABA-5087-F046-AF37-A588F4C36D34}"/>
              </a:ext>
            </a:extLst>
          </p:cNvPr>
          <p:cNvGraphicFramePr>
            <a:graphicFrameLocks noChangeAspect="1"/>
          </p:cNvGraphicFramePr>
          <p:nvPr>
            <p:ph sz="half" idx="2"/>
          </p:nvPr>
        </p:nvGraphicFramePr>
        <p:xfrm>
          <a:off x="7696200" y="1600200"/>
          <a:ext cx="957263" cy="1117600"/>
        </p:xfrm>
        <a:graphic>
          <a:graphicData uri="http://schemas.openxmlformats.org/presentationml/2006/ole">
            <mc:AlternateContent xmlns:mc="http://schemas.openxmlformats.org/markup-compatibility/2006">
              <mc:Choice xmlns:v="urn:schemas-microsoft-com:vml" Requires="v">
                <p:oleObj spid="_x0000_s1268757" name="Equation" r:id="rId6" imgW="8775700" imgH="10242550" progId="Equation.3">
                  <p:embed/>
                </p:oleObj>
              </mc:Choice>
              <mc:Fallback>
                <p:oleObj name="Equation" r:id="rId6" imgW="8775700" imgH="1024255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1600200"/>
                        <a:ext cx="957263" cy="1117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2" name="Rectangle 4">
            <a:extLst>
              <a:ext uri="{FF2B5EF4-FFF2-40B4-BE49-F238E27FC236}">
                <a16:creationId xmlns:a16="http://schemas.microsoft.com/office/drawing/2014/main" id="{9E2F8496-7172-5F44-9035-6AC0AB7A24A9}"/>
              </a:ext>
            </a:extLst>
          </p:cNvPr>
          <p:cNvSpPr>
            <a:spLocks noGrp="1" noChangeArrowheads="1"/>
          </p:cNvSpPr>
          <p:nvPr>
            <p:ph type="title"/>
          </p:nvPr>
        </p:nvSpPr>
        <p:spPr/>
        <p:txBody>
          <a:bodyPr/>
          <a:lstStyle/>
          <a:p>
            <a:r>
              <a:rPr lang="en-GB" altLang="fr-FR"/>
              <a:t>Least Squares Adjustment</a:t>
            </a:r>
            <a:endParaRPr lang="de-CH" altLang="fr-FR"/>
          </a:p>
        </p:txBody>
      </p:sp>
      <p:pic>
        <p:nvPicPr>
          <p:cNvPr id="1276933" name="Picture 5">
            <a:extLst>
              <a:ext uri="{FF2B5EF4-FFF2-40B4-BE49-F238E27FC236}">
                <a16:creationId xmlns:a16="http://schemas.microsoft.com/office/drawing/2014/main" id="{672BF9BD-F5AE-7544-8C7D-BD840B528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1" t="38571" b="11559"/>
          <a:stretch>
            <a:fillRect/>
          </a:stretch>
        </p:blipFill>
        <p:spPr bwMode="auto">
          <a:xfrm>
            <a:off x="0" y="2019300"/>
            <a:ext cx="91440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a:extLst>
              <a:ext uri="{FF2B5EF4-FFF2-40B4-BE49-F238E27FC236}">
                <a16:creationId xmlns:a16="http://schemas.microsoft.com/office/drawing/2014/main" id="{532B675F-C210-4148-ACA0-D984868CD988}"/>
              </a:ext>
            </a:extLst>
          </p:cNvPr>
          <p:cNvSpPr txBox="1"/>
          <p:nvPr/>
        </p:nvSpPr>
        <p:spPr>
          <a:xfrm>
            <a:off x="381000" y="5105400"/>
            <a:ext cx="8435975" cy="276999"/>
          </a:xfrm>
          <a:prstGeom prst="rect">
            <a:avLst/>
          </a:prstGeom>
          <a:noFill/>
        </p:spPr>
        <p:txBody>
          <a:bodyPr wrap="square" rtlCol="0">
            <a:spAutoFit/>
          </a:bodyPr>
          <a:lstStyle/>
          <a:p>
            <a:r>
              <a:rPr lang="en-GB" sz="1200" dirty="0">
                <a:solidFill>
                  <a:srgbClr val="0070C0"/>
                </a:solidFill>
              </a:rPr>
              <a:t>We find exactly the same adjusted coordinates than with Leica </a:t>
            </a:r>
            <a:r>
              <a:rPr lang="en-GB" sz="1200" dirty="0" err="1">
                <a:solidFill>
                  <a:srgbClr val="0070C0"/>
                </a:solidFill>
              </a:rPr>
              <a:t>GeoMoS</a:t>
            </a:r>
            <a:r>
              <a:rPr lang="en-GB" sz="1200" dirty="0">
                <a:solidFill>
                  <a:srgbClr val="0070C0"/>
                </a:solidFill>
              </a:rPr>
              <a:t> !</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a:extLst>
              <a:ext uri="{FF2B5EF4-FFF2-40B4-BE49-F238E27FC236}">
                <a16:creationId xmlns:a16="http://schemas.microsoft.com/office/drawing/2014/main" id="{01C8D982-AEBA-2140-B048-6D68C0F07CF8}"/>
              </a:ext>
            </a:extLst>
          </p:cNvPr>
          <p:cNvSpPr>
            <a:spLocks noGrp="1" noChangeArrowheads="1"/>
          </p:cNvSpPr>
          <p:nvPr>
            <p:ph type="title"/>
          </p:nvPr>
        </p:nvSpPr>
        <p:spPr/>
        <p:txBody>
          <a:bodyPr/>
          <a:lstStyle/>
          <a:p>
            <a:r>
              <a:rPr lang="en-GB" altLang="fr-FR"/>
              <a:t>How about a Traverse ?</a:t>
            </a:r>
            <a:endParaRPr lang="de-CH" altLang="fr-FR"/>
          </a:p>
        </p:txBody>
      </p:sp>
      <p:graphicFrame>
        <p:nvGraphicFramePr>
          <p:cNvPr id="1284160" name="Object 64">
            <a:extLst>
              <a:ext uri="{FF2B5EF4-FFF2-40B4-BE49-F238E27FC236}">
                <a16:creationId xmlns:a16="http://schemas.microsoft.com/office/drawing/2014/main" id="{42439380-14A7-C948-8843-5BA975BB2068}"/>
              </a:ext>
            </a:extLst>
          </p:cNvPr>
          <p:cNvGraphicFramePr>
            <a:graphicFrameLocks noChangeAspect="1"/>
          </p:cNvGraphicFramePr>
          <p:nvPr>
            <p:ph sz="half" idx="1"/>
          </p:nvPr>
        </p:nvGraphicFramePr>
        <p:xfrm>
          <a:off x="3200400" y="2819400"/>
          <a:ext cx="4724400" cy="420688"/>
        </p:xfrm>
        <a:graphic>
          <a:graphicData uri="http://schemas.openxmlformats.org/presentationml/2006/ole">
            <mc:AlternateContent xmlns:mc="http://schemas.openxmlformats.org/markup-compatibility/2006">
              <mc:Choice xmlns:v="urn:schemas-microsoft-com:vml" Requires="v">
                <p:oleObj spid="_x0000_s1284174" name="Equation" r:id="rId3" imgW="32912050" imgH="2927350" progId="Equation.3">
                  <p:embed/>
                </p:oleObj>
              </mc:Choice>
              <mc:Fallback>
                <p:oleObj name="Equation" r:id="rId3" imgW="32912050" imgH="2927350" progId="Equation.3">
                  <p:embed/>
                  <p:pic>
                    <p:nvPicPr>
                      <p:cNvPr id="0" name="Object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19400"/>
                        <a:ext cx="47244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84100" name="Oval 4">
            <a:extLst>
              <a:ext uri="{FF2B5EF4-FFF2-40B4-BE49-F238E27FC236}">
                <a16:creationId xmlns:a16="http://schemas.microsoft.com/office/drawing/2014/main" id="{6F4DF405-7899-CD4B-8A70-C07AFE275753}"/>
              </a:ext>
            </a:extLst>
          </p:cNvPr>
          <p:cNvSpPr>
            <a:spLocks noChangeArrowheads="1"/>
          </p:cNvSpPr>
          <p:nvPr/>
        </p:nvSpPr>
        <p:spPr bwMode="auto">
          <a:xfrm>
            <a:off x="1143000" y="33528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4103" name="Oval 7">
            <a:extLst>
              <a:ext uri="{FF2B5EF4-FFF2-40B4-BE49-F238E27FC236}">
                <a16:creationId xmlns:a16="http://schemas.microsoft.com/office/drawing/2014/main" id="{B1A32522-0F03-C642-BDAB-065E1AFC0DC7}"/>
              </a:ext>
            </a:extLst>
          </p:cNvPr>
          <p:cNvSpPr>
            <a:spLocks noChangeArrowheads="1"/>
          </p:cNvSpPr>
          <p:nvPr/>
        </p:nvSpPr>
        <p:spPr bwMode="auto">
          <a:xfrm>
            <a:off x="2819400" y="41148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4104" name="Oval 8">
            <a:extLst>
              <a:ext uri="{FF2B5EF4-FFF2-40B4-BE49-F238E27FC236}">
                <a16:creationId xmlns:a16="http://schemas.microsoft.com/office/drawing/2014/main" id="{2A462752-80F7-0243-91DA-C58491091698}"/>
              </a:ext>
            </a:extLst>
          </p:cNvPr>
          <p:cNvSpPr>
            <a:spLocks noChangeArrowheads="1"/>
          </p:cNvSpPr>
          <p:nvPr/>
        </p:nvSpPr>
        <p:spPr bwMode="auto">
          <a:xfrm>
            <a:off x="3733800" y="5334000"/>
            <a:ext cx="152400" cy="15240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4108" name="Text Box 12">
            <a:extLst>
              <a:ext uri="{FF2B5EF4-FFF2-40B4-BE49-F238E27FC236}">
                <a16:creationId xmlns:a16="http://schemas.microsoft.com/office/drawing/2014/main" id="{F8965DCA-B3A6-2C4B-9BB5-6F44E06D0E06}"/>
              </a:ext>
            </a:extLst>
          </p:cNvPr>
          <p:cNvSpPr txBox="1">
            <a:spLocks noChangeArrowheads="1"/>
          </p:cNvSpPr>
          <p:nvPr/>
        </p:nvSpPr>
        <p:spPr bwMode="auto">
          <a:xfrm>
            <a:off x="762000" y="2133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R</a:t>
            </a:r>
            <a:endParaRPr lang="de-CH" altLang="fr-FR" sz="2000"/>
          </a:p>
        </p:txBody>
      </p:sp>
      <p:sp>
        <p:nvSpPr>
          <p:cNvPr id="1284109" name="Text Box 13">
            <a:extLst>
              <a:ext uri="{FF2B5EF4-FFF2-40B4-BE49-F238E27FC236}">
                <a16:creationId xmlns:a16="http://schemas.microsoft.com/office/drawing/2014/main" id="{09C87711-DC7B-DF47-BEA5-75DCD0BC8864}"/>
              </a:ext>
            </a:extLst>
          </p:cNvPr>
          <p:cNvSpPr txBox="1">
            <a:spLocks noChangeArrowheads="1"/>
          </p:cNvSpPr>
          <p:nvPr/>
        </p:nvSpPr>
        <p:spPr bwMode="auto">
          <a:xfrm>
            <a:off x="4191000" y="5486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F</a:t>
            </a:r>
            <a:endParaRPr lang="de-CH" altLang="fr-FR" sz="2000"/>
          </a:p>
        </p:txBody>
      </p:sp>
      <p:sp>
        <p:nvSpPr>
          <p:cNvPr id="1284110" name="Text Box 14">
            <a:extLst>
              <a:ext uri="{FF2B5EF4-FFF2-40B4-BE49-F238E27FC236}">
                <a16:creationId xmlns:a16="http://schemas.microsoft.com/office/drawing/2014/main" id="{1A4FE920-993C-4847-A02C-BE71DC444682}"/>
              </a:ext>
            </a:extLst>
          </p:cNvPr>
          <p:cNvSpPr txBox="1">
            <a:spLocks noChangeArrowheads="1"/>
          </p:cNvSpPr>
          <p:nvPr/>
        </p:nvSpPr>
        <p:spPr bwMode="auto">
          <a:xfrm>
            <a:off x="533400" y="3276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A</a:t>
            </a:r>
            <a:endParaRPr lang="de-CH" altLang="fr-FR" sz="2000"/>
          </a:p>
        </p:txBody>
      </p:sp>
      <p:sp>
        <p:nvSpPr>
          <p:cNvPr id="1284112" name="Text Box 16">
            <a:extLst>
              <a:ext uri="{FF2B5EF4-FFF2-40B4-BE49-F238E27FC236}">
                <a16:creationId xmlns:a16="http://schemas.microsoft.com/office/drawing/2014/main" id="{8C9BC206-62E0-264A-80F7-BDB6BC9035D5}"/>
              </a:ext>
            </a:extLst>
          </p:cNvPr>
          <p:cNvSpPr txBox="1">
            <a:spLocks noChangeArrowheads="1"/>
          </p:cNvSpPr>
          <p:nvPr/>
        </p:nvSpPr>
        <p:spPr bwMode="auto">
          <a:xfrm>
            <a:off x="2819400" y="3581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B</a:t>
            </a:r>
            <a:endParaRPr lang="de-CH" altLang="fr-FR" sz="2000"/>
          </a:p>
        </p:txBody>
      </p:sp>
      <p:sp>
        <p:nvSpPr>
          <p:cNvPr id="1284114" name="Text Box 18">
            <a:extLst>
              <a:ext uri="{FF2B5EF4-FFF2-40B4-BE49-F238E27FC236}">
                <a16:creationId xmlns:a16="http://schemas.microsoft.com/office/drawing/2014/main" id="{672DF63A-BAB8-254B-8483-A696F4AFCCB8}"/>
              </a:ext>
            </a:extLst>
          </p:cNvPr>
          <p:cNvSpPr txBox="1">
            <a:spLocks noChangeArrowheads="1"/>
          </p:cNvSpPr>
          <p:nvPr/>
        </p:nvSpPr>
        <p:spPr bwMode="auto">
          <a:xfrm>
            <a:off x="3124200" y="5334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C</a:t>
            </a:r>
            <a:endParaRPr lang="de-CH" altLang="fr-FR" sz="2000"/>
          </a:p>
        </p:txBody>
      </p:sp>
      <p:sp>
        <p:nvSpPr>
          <p:cNvPr id="1284151" name="Line 55">
            <a:extLst>
              <a:ext uri="{FF2B5EF4-FFF2-40B4-BE49-F238E27FC236}">
                <a16:creationId xmlns:a16="http://schemas.microsoft.com/office/drawing/2014/main" id="{5276FA0C-0195-F340-A821-A2744B9F81A1}"/>
              </a:ext>
            </a:extLst>
          </p:cNvPr>
          <p:cNvSpPr>
            <a:spLocks noChangeShapeType="1"/>
          </p:cNvSpPr>
          <p:nvPr/>
        </p:nvSpPr>
        <p:spPr bwMode="auto">
          <a:xfrm flipV="1">
            <a:off x="1295400" y="2286000"/>
            <a:ext cx="7620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4152" name="AutoShape 56">
            <a:extLst>
              <a:ext uri="{FF2B5EF4-FFF2-40B4-BE49-F238E27FC236}">
                <a16:creationId xmlns:a16="http://schemas.microsoft.com/office/drawing/2014/main" id="{81F66B35-62A6-CD48-A379-71D984F552A4}"/>
              </a:ext>
            </a:extLst>
          </p:cNvPr>
          <p:cNvSpPr>
            <a:spLocks noChangeArrowheads="1"/>
          </p:cNvSpPr>
          <p:nvPr/>
        </p:nvSpPr>
        <p:spPr bwMode="auto">
          <a:xfrm>
            <a:off x="2438400" y="18288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4153" name="Text Box 57">
            <a:extLst>
              <a:ext uri="{FF2B5EF4-FFF2-40B4-BE49-F238E27FC236}">
                <a16:creationId xmlns:a16="http://schemas.microsoft.com/office/drawing/2014/main" id="{080A597E-BE67-4445-B79A-0A23BCCC73BB}"/>
              </a:ext>
            </a:extLst>
          </p:cNvPr>
          <p:cNvSpPr txBox="1">
            <a:spLocks noChangeArrowheads="1"/>
          </p:cNvSpPr>
          <p:nvPr/>
        </p:nvSpPr>
        <p:spPr bwMode="auto">
          <a:xfrm>
            <a:off x="2057400" y="1600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2000"/>
              <a:t>S</a:t>
            </a:r>
            <a:endParaRPr lang="de-CH" altLang="fr-FR" sz="2000"/>
          </a:p>
        </p:txBody>
      </p:sp>
      <p:sp>
        <p:nvSpPr>
          <p:cNvPr id="1284107" name="AutoShape 11">
            <a:extLst>
              <a:ext uri="{FF2B5EF4-FFF2-40B4-BE49-F238E27FC236}">
                <a16:creationId xmlns:a16="http://schemas.microsoft.com/office/drawing/2014/main" id="{00F88B70-DBE9-DF43-B8F6-C04E1BA415B1}"/>
              </a:ext>
            </a:extLst>
          </p:cNvPr>
          <p:cNvSpPr>
            <a:spLocks noChangeArrowheads="1"/>
          </p:cNvSpPr>
          <p:nvPr/>
        </p:nvSpPr>
        <p:spPr bwMode="auto">
          <a:xfrm>
            <a:off x="1143000" y="23622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4154" name="Line 58">
            <a:extLst>
              <a:ext uri="{FF2B5EF4-FFF2-40B4-BE49-F238E27FC236}">
                <a16:creationId xmlns:a16="http://schemas.microsoft.com/office/drawing/2014/main" id="{BEDD1FB3-1B16-B044-809E-73FE021DDEE9}"/>
              </a:ext>
            </a:extLst>
          </p:cNvPr>
          <p:cNvSpPr>
            <a:spLocks noChangeShapeType="1"/>
          </p:cNvSpPr>
          <p:nvPr/>
        </p:nvSpPr>
        <p:spPr bwMode="auto">
          <a:xfrm flipH="1">
            <a:off x="1219200" y="2590800"/>
            <a:ext cx="762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4155" name="Line 59">
            <a:extLst>
              <a:ext uri="{FF2B5EF4-FFF2-40B4-BE49-F238E27FC236}">
                <a16:creationId xmlns:a16="http://schemas.microsoft.com/office/drawing/2014/main" id="{5D95889B-F7D3-CA4D-9F13-FED1831879A9}"/>
              </a:ext>
            </a:extLst>
          </p:cNvPr>
          <p:cNvSpPr>
            <a:spLocks noChangeShapeType="1"/>
          </p:cNvSpPr>
          <p:nvPr/>
        </p:nvSpPr>
        <p:spPr bwMode="auto">
          <a:xfrm>
            <a:off x="1219200" y="3429000"/>
            <a:ext cx="1676400" cy="76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4157" name="Line 61">
            <a:extLst>
              <a:ext uri="{FF2B5EF4-FFF2-40B4-BE49-F238E27FC236}">
                <a16:creationId xmlns:a16="http://schemas.microsoft.com/office/drawing/2014/main" id="{21E8CAD7-8D91-FD4C-BF60-F5C6E9CB39D2}"/>
              </a:ext>
            </a:extLst>
          </p:cNvPr>
          <p:cNvSpPr>
            <a:spLocks noChangeShapeType="1"/>
          </p:cNvSpPr>
          <p:nvPr/>
        </p:nvSpPr>
        <p:spPr bwMode="auto">
          <a:xfrm>
            <a:off x="2895600" y="4191000"/>
            <a:ext cx="914400" cy="1219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4159" name="Line 63">
            <a:extLst>
              <a:ext uri="{FF2B5EF4-FFF2-40B4-BE49-F238E27FC236}">
                <a16:creationId xmlns:a16="http://schemas.microsoft.com/office/drawing/2014/main" id="{9A356B50-97F4-F74C-8FF4-605C65454B0D}"/>
              </a:ext>
            </a:extLst>
          </p:cNvPr>
          <p:cNvSpPr>
            <a:spLocks noChangeShapeType="1"/>
          </p:cNvSpPr>
          <p:nvPr/>
        </p:nvSpPr>
        <p:spPr bwMode="auto">
          <a:xfrm>
            <a:off x="3810000" y="5410200"/>
            <a:ext cx="6096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4106" name="AutoShape 10">
            <a:extLst>
              <a:ext uri="{FF2B5EF4-FFF2-40B4-BE49-F238E27FC236}">
                <a16:creationId xmlns:a16="http://schemas.microsoft.com/office/drawing/2014/main" id="{E27C19C7-6849-1C47-9A42-DD900C75B9CB}"/>
              </a:ext>
            </a:extLst>
          </p:cNvPr>
          <p:cNvSpPr>
            <a:spLocks noChangeArrowheads="1"/>
          </p:cNvSpPr>
          <p:nvPr/>
        </p:nvSpPr>
        <p:spPr bwMode="auto">
          <a:xfrm>
            <a:off x="4267200" y="6019800"/>
            <a:ext cx="304800" cy="304800"/>
          </a:xfrm>
          <a:prstGeom prst="triangle">
            <a:avLst>
              <a:gd name="adj" fmla="val 50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1284162" name="Object 66">
            <a:extLst>
              <a:ext uri="{FF2B5EF4-FFF2-40B4-BE49-F238E27FC236}">
                <a16:creationId xmlns:a16="http://schemas.microsoft.com/office/drawing/2014/main" id="{88BCD4FD-484A-7C4B-874B-0EE268D628C2}"/>
              </a:ext>
            </a:extLst>
          </p:cNvPr>
          <p:cNvGraphicFramePr>
            <a:graphicFrameLocks noChangeAspect="1"/>
          </p:cNvGraphicFramePr>
          <p:nvPr>
            <p:ph sz="half" idx="2"/>
          </p:nvPr>
        </p:nvGraphicFramePr>
        <p:xfrm>
          <a:off x="3200400" y="2362200"/>
          <a:ext cx="5514975" cy="404813"/>
        </p:xfrm>
        <a:graphic>
          <a:graphicData uri="http://schemas.openxmlformats.org/presentationml/2006/ole">
            <mc:AlternateContent xmlns:mc="http://schemas.openxmlformats.org/markup-compatibility/2006">
              <mc:Choice xmlns:v="urn:schemas-microsoft-com:vml" Requires="v">
                <p:oleObj spid="_x0000_s1284175" name="Equation" r:id="rId5" imgW="39935150" imgH="2927350" progId="Equation.3">
                  <p:embed/>
                </p:oleObj>
              </mc:Choice>
              <mc:Fallback>
                <p:oleObj name="Equation" r:id="rId5" imgW="39935150" imgH="2927350" progId="Equation.3">
                  <p:embed/>
                  <p:pic>
                    <p:nvPicPr>
                      <p:cNvPr id="0"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362200"/>
                        <a:ext cx="551497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a:extLst>
              <a:ext uri="{FF2B5EF4-FFF2-40B4-BE49-F238E27FC236}">
                <a16:creationId xmlns:a16="http://schemas.microsoft.com/office/drawing/2014/main" id="{EE7B8050-691B-BC45-A74D-F9312475F70B}"/>
              </a:ext>
            </a:extLst>
          </p:cNvPr>
          <p:cNvSpPr>
            <a:spLocks noGrp="1" noChangeArrowheads="1"/>
          </p:cNvSpPr>
          <p:nvPr>
            <p:ph type="title"/>
          </p:nvPr>
        </p:nvSpPr>
        <p:spPr/>
        <p:txBody>
          <a:bodyPr/>
          <a:lstStyle/>
          <a:p>
            <a:r>
              <a:rPr lang="en-GB" altLang="fr-FR"/>
              <a:t>True Value, Precision and Accuracy …</a:t>
            </a:r>
            <a:br>
              <a:rPr lang="en-GB" altLang="fr-FR"/>
            </a:br>
            <a:r>
              <a:rPr lang="en-GB" altLang="fr-FR">
                <a:solidFill>
                  <a:schemeClr val="bg2"/>
                </a:solidFill>
              </a:rPr>
              <a:t>Frequency distribution of 1 min. GPS data</a:t>
            </a:r>
          </a:p>
        </p:txBody>
      </p:sp>
      <p:pic>
        <p:nvPicPr>
          <p:cNvPr id="1217539" name="Picture 3">
            <a:extLst>
              <a:ext uri="{FF2B5EF4-FFF2-40B4-BE49-F238E27FC236}">
                <a16:creationId xmlns:a16="http://schemas.microsoft.com/office/drawing/2014/main" id="{7C8CCE86-89DC-7645-A7A4-0C028A293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8077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7173" name="Object 5">
            <a:extLst>
              <a:ext uri="{FF2B5EF4-FFF2-40B4-BE49-F238E27FC236}">
                <a16:creationId xmlns:a16="http://schemas.microsoft.com/office/drawing/2014/main" id="{CBFCCDF0-6596-F743-A15A-86BB68BC9328}"/>
              </a:ext>
            </a:extLst>
          </p:cNvPr>
          <p:cNvGraphicFramePr>
            <a:graphicFrameLocks noChangeAspect="1"/>
          </p:cNvGraphicFramePr>
          <p:nvPr>
            <p:ph idx="1"/>
          </p:nvPr>
        </p:nvGraphicFramePr>
        <p:xfrm>
          <a:off x="457200" y="622300"/>
          <a:ext cx="6430963" cy="5613400"/>
        </p:xfrm>
        <a:graphic>
          <a:graphicData uri="http://schemas.openxmlformats.org/presentationml/2006/ole">
            <mc:AlternateContent xmlns:mc="http://schemas.openxmlformats.org/markup-compatibility/2006">
              <mc:Choice xmlns:v="urn:schemas-microsoft-com:vml" Requires="v">
                <p:oleObj spid="_x0000_s1287189" name="Equation" r:id="rId3" imgW="42570400" imgH="37153850" progId="Equation.3">
                  <p:embed/>
                </p:oleObj>
              </mc:Choice>
              <mc:Fallback>
                <p:oleObj name="Equation" r:id="rId3" imgW="42570400" imgH="3715385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22300"/>
                        <a:ext cx="6430963" cy="561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87176" name="Text Box 8">
            <a:extLst>
              <a:ext uri="{FF2B5EF4-FFF2-40B4-BE49-F238E27FC236}">
                <a16:creationId xmlns:a16="http://schemas.microsoft.com/office/drawing/2014/main" id="{F466F997-DC4B-2546-ACB9-458FD246E300}"/>
              </a:ext>
            </a:extLst>
          </p:cNvPr>
          <p:cNvSpPr txBox="1">
            <a:spLocks noChangeArrowheads="1"/>
          </p:cNvSpPr>
          <p:nvPr/>
        </p:nvSpPr>
        <p:spPr bwMode="auto">
          <a:xfrm>
            <a:off x="838200" y="2286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fr-FR" sz="1800"/>
              <a:t>dg</a:t>
            </a:r>
            <a:r>
              <a:rPr lang="en-GB" altLang="fr-FR" sz="1800" baseline="-25000"/>
              <a:t>A</a:t>
            </a:r>
            <a:r>
              <a:rPr lang="en-GB" altLang="fr-FR" sz="1800"/>
              <a:t>    dx</a:t>
            </a:r>
            <a:r>
              <a:rPr lang="en-GB" altLang="fr-FR" sz="1800" baseline="-25000"/>
              <a:t>A</a:t>
            </a:r>
            <a:r>
              <a:rPr lang="en-GB" altLang="fr-FR" sz="1800"/>
              <a:t>    dy</a:t>
            </a:r>
            <a:r>
              <a:rPr lang="en-GB" altLang="fr-FR" sz="1800" baseline="-25000"/>
              <a:t>A</a:t>
            </a:r>
            <a:r>
              <a:rPr lang="en-GB" altLang="fr-FR" sz="1800"/>
              <a:t>    dg</a:t>
            </a:r>
            <a:r>
              <a:rPr lang="en-GB" altLang="fr-FR" sz="1800" baseline="-25000"/>
              <a:t>B</a:t>
            </a:r>
            <a:r>
              <a:rPr lang="en-GB" altLang="fr-FR" sz="1800"/>
              <a:t>    dx</a:t>
            </a:r>
            <a:r>
              <a:rPr lang="en-GB" altLang="fr-FR" sz="1800" baseline="-25000"/>
              <a:t>B</a:t>
            </a:r>
            <a:r>
              <a:rPr lang="en-GB" altLang="fr-FR" sz="1800"/>
              <a:t>     dy</a:t>
            </a:r>
            <a:r>
              <a:rPr lang="en-GB" altLang="fr-FR" sz="1800" baseline="-25000"/>
              <a:t>B</a:t>
            </a:r>
            <a:r>
              <a:rPr lang="en-GB" altLang="fr-FR" sz="1800"/>
              <a:t>     dg</a:t>
            </a:r>
            <a:r>
              <a:rPr lang="en-GB" altLang="fr-FR" sz="1800" baseline="-25000"/>
              <a:t>C</a:t>
            </a:r>
            <a:r>
              <a:rPr lang="en-GB" altLang="fr-FR" sz="1800"/>
              <a:t>   dx</a:t>
            </a:r>
            <a:r>
              <a:rPr lang="en-GB" altLang="fr-FR" sz="1800" baseline="-25000"/>
              <a:t>C</a:t>
            </a:r>
            <a:r>
              <a:rPr lang="en-GB" altLang="fr-FR" sz="1800"/>
              <a:t>    dy</a:t>
            </a:r>
            <a:r>
              <a:rPr lang="en-GB" altLang="fr-FR" sz="1800" baseline="-25000"/>
              <a:t>C</a:t>
            </a:r>
            <a:endParaRPr lang="de-CH" altLang="fr-FR" sz="1800" baseline="-25000"/>
          </a:p>
        </p:txBody>
      </p:sp>
      <p:sp>
        <p:nvSpPr>
          <p:cNvPr id="1287177" name="Line 9">
            <a:extLst>
              <a:ext uri="{FF2B5EF4-FFF2-40B4-BE49-F238E27FC236}">
                <a16:creationId xmlns:a16="http://schemas.microsoft.com/office/drawing/2014/main" id="{C92B6643-F52F-BB43-A8F7-EA0E47ABDE88}"/>
              </a:ext>
            </a:extLst>
          </p:cNvPr>
          <p:cNvSpPr>
            <a:spLocks noChangeShapeType="1"/>
          </p:cNvSpPr>
          <p:nvPr/>
        </p:nvSpPr>
        <p:spPr bwMode="auto">
          <a:xfrm>
            <a:off x="914400" y="1447800"/>
            <a:ext cx="708660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7178" name="Line 10">
            <a:extLst>
              <a:ext uri="{FF2B5EF4-FFF2-40B4-BE49-F238E27FC236}">
                <a16:creationId xmlns:a16="http://schemas.microsoft.com/office/drawing/2014/main" id="{ABDCE1C6-1728-B940-91B0-3E256826426A}"/>
              </a:ext>
            </a:extLst>
          </p:cNvPr>
          <p:cNvSpPr>
            <a:spLocks noChangeShapeType="1"/>
          </p:cNvSpPr>
          <p:nvPr/>
        </p:nvSpPr>
        <p:spPr bwMode="auto">
          <a:xfrm>
            <a:off x="914400" y="3048000"/>
            <a:ext cx="701040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7179" name="Line 11">
            <a:extLst>
              <a:ext uri="{FF2B5EF4-FFF2-40B4-BE49-F238E27FC236}">
                <a16:creationId xmlns:a16="http://schemas.microsoft.com/office/drawing/2014/main" id="{D65F08C4-3EE2-104F-AECA-18C8926E0B93}"/>
              </a:ext>
            </a:extLst>
          </p:cNvPr>
          <p:cNvSpPr>
            <a:spLocks noChangeShapeType="1"/>
          </p:cNvSpPr>
          <p:nvPr/>
        </p:nvSpPr>
        <p:spPr bwMode="auto">
          <a:xfrm>
            <a:off x="838200" y="4648200"/>
            <a:ext cx="701040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87180" name="Text Box 12">
            <a:extLst>
              <a:ext uri="{FF2B5EF4-FFF2-40B4-BE49-F238E27FC236}">
                <a16:creationId xmlns:a16="http://schemas.microsoft.com/office/drawing/2014/main" id="{88088A21-4C72-794C-9060-DBB728D2ED7E}"/>
              </a:ext>
            </a:extLst>
          </p:cNvPr>
          <p:cNvSpPr txBox="1">
            <a:spLocks noChangeArrowheads="1"/>
          </p:cNvSpPr>
          <p:nvPr/>
        </p:nvSpPr>
        <p:spPr bwMode="auto">
          <a:xfrm>
            <a:off x="7162800" y="8382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800"/>
              <a:t>R</a:t>
            </a:r>
            <a:endParaRPr lang="de-CH" altLang="fr-FR" sz="1800"/>
          </a:p>
        </p:txBody>
      </p:sp>
      <p:sp>
        <p:nvSpPr>
          <p:cNvPr id="1287181" name="Text Box 13">
            <a:extLst>
              <a:ext uri="{FF2B5EF4-FFF2-40B4-BE49-F238E27FC236}">
                <a16:creationId xmlns:a16="http://schemas.microsoft.com/office/drawing/2014/main" id="{BF3C8128-CBFF-A946-8065-1A91913062BD}"/>
              </a:ext>
            </a:extLst>
          </p:cNvPr>
          <p:cNvSpPr txBox="1">
            <a:spLocks noChangeArrowheads="1"/>
          </p:cNvSpPr>
          <p:nvPr/>
        </p:nvSpPr>
        <p:spPr bwMode="auto">
          <a:xfrm>
            <a:off x="7162800" y="2133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800"/>
              <a:t>A</a:t>
            </a:r>
            <a:endParaRPr lang="de-CH" altLang="fr-FR" sz="1800"/>
          </a:p>
        </p:txBody>
      </p:sp>
      <p:sp>
        <p:nvSpPr>
          <p:cNvPr id="1287182" name="Text Box 14">
            <a:extLst>
              <a:ext uri="{FF2B5EF4-FFF2-40B4-BE49-F238E27FC236}">
                <a16:creationId xmlns:a16="http://schemas.microsoft.com/office/drawing/2014/main" id="{D09C474E-F945-5243-9082-8465685BAAC4}"/>
              </a:ext>
            </a:extLst>
          </p:cNvPr>
          <p:cNvSpPr txBox="1">
            <a:spLocks noChangeArrowheads="1"/>
          </p:cNvSpPr>
          <p:nvPr/>
        </p:nvSpPr>
        <p:spPr bwMode="auto">
          <a:xfrm>
            <a:off x="7162800" y="3733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800"/>
              <a:t>B</a:t>
            </a:r>
            <a:endParaRPr lang="de-CH" altLang="fr-FR" sz="1800"/>
          </a:p>
        </p:txBody>
      </p:sp>
      <p:sp>
        <p:nvSpPr>
          <p:cNvPr id="1287183" name="Text Box 15">
            <a:extLst>
              <a:ext uri="{FF2B5EF4-FFF2-40B4-BE49-F238E27FC236}">
                <a16:creationId xmlns:a16="http://schemas.microsoft.com/office/drawing/2014/main" id="{4D300B80-1D28-D14E-B37B-57F84BC55D57}"/>
              </a:ext>
            </a:extLst>
          </p:cNvPr>
          <p:cNvSpPr txBox="1">
            <a:spLocks noChangeArrowheads="1"/>
          </p:cNvSpPr>
          <p:nvPr/>
        </p:nvSpPr>
        <p:spPr bwMode="auto">
          <a:xfrm>
            <a:off x="7162800" y="5105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800"/>
              <a:t>C</a:t>
            </a:r>
            <a:endParaRPr lang="de-CH" altLang="fr-FR" sz="1800"/>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a:extLst>
              <a:ext uri="{FF2B5EF4-FFF2-40B4-BE49-F238E27FC236}">
                <a16:creationId xmlns:a16="http://schemas.microsoft.com/office/drawing/2014/main" id="{704FC9E0-BB64-F949-B99D-39AAA6FD9ECF}"/>
              </a:ext>
            </a:extLst>
          </p:cNvPr>
          <p:cNvSpPr>
            <a:spLocks noGrp="1" noChangeArrowheads="1"/>
          </p:cNvSpPr>
          <p:nvPr>
            <p:ph type="title"/>
          </p:nvPr>
        </p:nvSpPr>
        <p:spPr/>
        <p:txBody>
          <a:bodyPr/>
          <a:lstStyle/>
          <a:p>
            <a:r>
              <a:rPr lang="en-GB" altLang="fr-FR" dirty="0"/>
              <a:t>The case of the Free Station …</a:t>
            </a:r>
            <a:endParaRPr lang="de-CH" altLang="fr-FR" dirty="0">
              <a:solidFill>
                <a:schemeClr val="bg2"/>
              </a:solidFill>
            </a:endParaRPr>
          </a:p>
        </p:txBody>
      </p:sp>
      <p:sp>
        <p:nvSpPr>
          <p:cNvPr id="1231875" name="Rectangle 3">
            <a:extLst>
              <a:ext uri="{FF2B5EF4-FFF2-40B4-BE49-F238E27FC236}">
                <a16:creationId xmlns:a16="http://schemas.microsoft.com/office/drawing/2014/main" id="{90105E08-69F8-384D-A842-0E12E3F02AEA}"/>
              </a:ext>
            </a:extLst>
          </p:cNvPr>
          <p:cNvSpPr>
            <a:spLocks noGrp="1" noChangeArrowheads="1"/>
          </p:cNvSpPr>
          <p:nvPr>
            <p:ph type="body" idx="1"/>
          </p:nvPr>
        </p:nvSpPr>
        <p:spPr/>
        <p:txBody>
          <a:bodyPr/>
          <a:lstStyle/>
          <a:p>
            <a:r>
              <a:rPr lang="en-GB" altLang="fr-FR"/>
              <a:t>The principle of the “Free Station” method is to measure from a station point where we don’t have the coordinates, nor the orientation of the horizontal axis, to points that are defined in coordinates ( can be in x,y and z or only in x and y or only in z ).</a:t>
            </a:r>
          </a:p>
          <a:p>
            <a:endParaRPr lang="de-CH" altLang="fr-FR"/>
          </a:p>
        </p:txBody>
      </p:sp>
      <p:pic>
        <p:nvPicPr>
          <p:cNvPr id="1231877" name="Picture 5" descr="25888994216962352">
            <a:extLst>
              <a:ext uri="{FF2B5EF4-FFF2-40B4-BE49-F238E27FC236}">
                <a16:creationId xmlns:a16="http://schemas.microsoft.com/office/drawing/2014/main" id="{55E5329D-2FE1-7048-9521-B16817AD6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2420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231878" name="AutoShape 6">
            <a:extLst>
              <a:ext uri="{FF2B5EF4-FFF2-40B4-BE49-F238E27FC236}">
                <a16:creationId xmlns:a16="http://schemas.microsoft.com/office/drawing/2014/main" id="{881038FB-9692-6F42-A56E-AAC41406FA6F}"/>
              </a:ext>
            </a:extLst>
          </p:cNvPr>
          <p:cNvSpPr>
            <a:spLocks noChangeArrowheads="1"/>
          </p:cNvSpPr>
          <p:nvPr/>
        </p:nvSpPr>
        <p:spPr bwMode="auto">
          <a:xfrm>
            <a:off x="2209800" y="3429000"/>
            <a:ext cx="304800" cy="304800"/>
          </a:xfrm>
          <a:prstGeom prst="triangle">
            <a:avLst>
              <a:gd name="adj" fmla="val 5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879" name="Text Box 7">
            <a:extLst>
              <a:ext uri="{FF2B5EF4-FFF2-40B4-BE49-F238E27FC236}">
                <a16:creationId xmlns:a16="http://schemas.microsoft.com/office/drawing/2014/main" id="{66537036-4CEF-4E4F-86BD-FB21E2F17D04}"/>
              </a:ext>
            </a:extLst>
          </p:cNvPr>
          <p:cNvSpPr txBox="1">
            <a:spLocks noChangeArrowheads="1"/>
          </p:cNvSpPr>
          <p:nvPr/>
        </p:nvSpPr>
        <p:spPr bwMode="auto">
          <a:xfrm>
            <a:off x="1905000" y="38100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X,Y,Z</a:t>
            </a:r>
            <a:endParaRPr lang="de-CH" altLang="fr-FR"/>
          </a:p>
        </p:txBody>
      </p:sp>
      <p:sp>
        <p:nvSpPr>
          <p:cNvPr id="1231880" name="AutoShape 8">
            <a:extLst>
              <a:ext uri="{FF2B5EF4-FFF2-40B4-BE49-F238E27FC236}">
                <a16:creationId xmlns:a16="http://schemas.microsoft.com/office/drawing/2014/main" id="{DDD37B7C-4B07-B345-A1E3-5BE10AB20611}"/>
              </a:ext>
            </a:extLst>
          </p:cNvPr>
          <p:cNvSpPr>
            <a:spLocks noChangeArrowheads="1"/>
          </p:cNvSpPr>
          <p:nvPr/>
        </p:nvSpPr>
        <p:spPr bwMode="auto">
          <a:xfrm>
            <a:off x="3962400" y="2636838"/>
            <a:ext cx="304800" cy="304800"/>
          </a:xfrm>
          <a:prstGeom prst="triangle">
            <a:avLst>
              <a:gd name="adj" fmla="val 5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881" name="Text Box 9">
            <a:extLst>
              <a:ext uri="{FF2B5EF4-FFF2-40B4-BE49-F238E27FC236}">
                <a16:creationId xmlns:a16="http://schemas.microsoft.com/office/drawing/2014/main" id="{33CA7646-9E9E-3045-99E9-905C8FDD55C9}"/>
              </a:ext>
            </a:extLst>
          </p:cNvPr>
          <p:cNvSpPr txBox="1">
            <a:spLocks noChangeArrowheads="1"/>
          </p:cNvSpPr>
          <p:nvPr/>
        </p:nvSpPr>
        <p:spPr bwMode="auto">
          <a:xfrm>
            <a:off x="3657600" y="30480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X,Y,Z</a:t>
            </a:r>
            <a:endParaRPr lang="de-CH" altLang="fr-FR"/>
          </a:p>
        </p:txBody>
      </p:sp>
      <p:sp>
        <p:nvSpPr>
          <p:cNvPr id="1231882" name="AutoShape 10">
            <a:extLst>
              <a:ext uri="{FF2B5EF4-FFF2-40B4-BE49-F238E27FC236}">
                <a16:creationId xmlns:a16="http://schemas.microsoft.com/office/drawing/2014/main" id="{2E5484C5-2ACC-184A-89CF-1D2AEF55C9B7}"/>
              </a:ext>
            </a:extLst>
          </p:cNvPr>
          <p:cNvSpPr>
            <a:spLocks noChangeArrowheads="1"/>
          </p:cNvSpPr>
          <p:nvPr/>
        </p:nvSpPr>
        <p:spPr bwMode="auto">
          <a:xfrm>
            <a:off x="1828800" y="5181600"/>
            <a:ext cx="304800" cy="304800"/>
          </a:xfrm>
          <a:prstGeom prst="triangle">
            <a:avLst>
              <a:gd name="adj" fmla="val 5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883" name="Text Box 11">
            <a:extLst>
              <a:ext uri="{FF2B5EF4-FFF2-40B4-BE49-F238E27FC236}">
                <a16:creationId xmlns:a16="http://schemas.microsoft.com/office/drawing/2014/main" id="{B3D2F53D-12BC-AD46-8736-1D9D262A6DA9}"/>
              </a:ext>
            </a:extLst>
          </p:cNvPr>
          <p:cNvSpPr txBox="1">
            <a:spLocks noChangeArrowheads="1"/>
          </p:cNvSpPr>
          <p:nvPr/>
        </p:nvSpPr>
        <p:spPr bwMode="auto">
          <a:xfrm>
            <a:off x="1524000" y="55626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Z</a:t>
            </a:r>
            <a:endParaRPr lang="de-CH" altLang="fr-FR"/>
          </a:p>
        </p:txBody>
      </p:sp>
      <p:sp>
        <p:nvSpPr>
          <p:cNvPr id="1231884" name="AutoShape 12">
            <a:extLst>
              <a:ext uri="{FF2B5EF4-FFF2-40B4-BE49-F238E27FC236}">
                <a16:creationId xmlns:a16="http://schemas.microsoft.com/office/drawing/2014/main" id="{F4CA4212-94B8-FA45-AEE8-BEDB64E6991F}"/>
              </a:ext>
            </a:extLst>
          </p:cNvPr>
          <p:cNvSpPr>
            <a:spLocks noChangeArrowheads="1"/>
          </p:cNvSpPr>
          <p:nvPr/>
        </p:nvSpPr>
        <p:spPr bwMode="auto">
          <a:xfrm>
            <a:off x="685800" y="2803525"/>
            <a:ext cx="304800" cy="304800"/>
          </a:xfrm>
          <a:prstGeom prst="triangle">
            <a:avLst>
              <a:gd name="adj" fmla="val 5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885" name="Text Box 13">
            <a:extLst>
              <a:ext uri="{FF2B5EF4-FFF2-40B4-BE49-F238E27FC236}">
                <a16:creationId xmlns:a16="http://schemas.microsoft.com/office/drawing/2014/main" id="{FE9C903F-F3E7-1749-AF8B-BFA05B7A254B}"/>
              </a:ext>
            </a:extLst>
          </p:cNvPr>
          <p:cNvSpPr txBox="1">
            <a:spLocks noChangeArrowheads="1"/>
          </p:cNvSpPr>
          <p:nvPr/>
        </p:nvSpPr>
        <p:spPr bwMode="auto">
          <a:xfrm>
            <a:off x="381000" y="3184525"/>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X,Y</a:t>
            </a:r>
            <a:endParaRPr lang="de-CH" altLang="fr-FR"/>
          </a:p>
        </p:txBody>
      </p:sp>
      <p:sp>
        <p:nvSpPr>
          <p:cNvPr id="1231886" name="AutoShape 14">
            <a:extLst>
              <a:ext uri="{FF2B5EF4-FFF2-40B4-BE49-F238E27FC236}">
                <a16:creationId xmlns:a16="http://schemas.microsoft.com/office/drawing/2014/main" id="{39164709-441A-6E45-8287-40E0E4716D5B}"/>
              </a:ext>
            </a:extLst>
          </p:cNvPr>
          <p:cNvSpPr>
            <a:spLocks noChangeArrowheads="1"/>
          </p:cNvSpPr>
          <p:nvPr/>
        </p:nvSpPr>
        <p:spPr bwMode="auto">
          <a:xfrm>
            <a:off x="8382000" y="4191000"/>
            <a:ext cx="304800" cy="304800"/>
          </a:xfrm>
          <a:prstGeom prst="triangle">
            <a:avLst>
              <a:gd name="adj" fmla="val 5000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1887" name="Text Box 15">
            <a:extLst>
              <a:ext uri="{FF2B5EF4-FFF2-40B4-BE49-F238E27FC236}">
                <a16:creationId xmlns:a16="http://schemas.microsoft.com/office/drawing/2014/main" id="{EF1CC3AF-CDF9-8D41-AF4D-EBD04AC20A92}"/>
              </a:ext>
            </a:extLst>
          </p:cNvPr>
          <p:cNvSpPr txBox="1">
            <a:spLocks noChangeArrowheads="1"/>
          </p:cNvSpPr>
          <p:nvPr/>
        </p:nvSpPr>
        <p:spPr bwMode="auto">
          <a:xfrm>
            <a:off x="8077200" y="45720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a:t>X,Y,Z</a:t>
            </a:r>
            <a:endParaRPr lang="de-CH" altLang="fr-FR"/>
          </a:p>
        </p:txBody>
      </p:sp>
      <p:sp>
        <p:nvSpPr>
          <p:cNvPr id="1231888" name="Line 16">
            <a:extLst>
              <a:ext uri="{FF2B5EF4-FFF2-40B4-BE49-F238E27FC236}">
                <a16:creationId xmlns:a16="http://schemas.microsoft.com/office/drawing/2014/main" id="{0543DBE3-38B2-CD48-98F5-9352C797BE87}"/>
              </a:ext>
            </a:extLst>
          </p:cNvPr>
          <p:cNvSpPr>
            <a:spLocks noChangeShapeType="1"/>
          </p:cNvSpPr>
          <p:nvPr/>
        </p:nvSpPr>
        <p:spPr bwMode="auto">
          <a:xfrm flipH="1">
            <a:off x="2057400" y="3810000"/>
            <a:ext cx="4038600" cy="15240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889" name="Line 17">
            <a:extLst>
              <a:ext uri="{FF2B5EF4-FFF2-40B4-BE49-F238E27FC236}">
                <a16:creationId xmlns:a16="http://schemas.microsoft.com/office/drawing/2014/main" id="{2D3614F8-7911-0043-92CA-F9D0329D9E76}"/>
              </a:ext>
            </a:extLst>
          </p:cNvPr>
          <p:cNvSpPr>
            <a:spLocks noChangeShapeType="1"/>
          </p:cNvSpPr>
          <p:nvPr/>
        </p:nvSpPr>
        <p:spPr bwMode="auto">
          <a:xfrm flipH="1" flipV="1">
            <a:off x="2438400" y="3581400"/>
            <a:ext cx="3657600" cy="2286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890" name="Line 18">
            <a:extLst>
              <a:ext uri="{FF2B5EF4-FFF2-40B4-BE49-F238E27FC236}">
                <a16:creationId xmlns:a16="http://schemas.microsoft.com/office/drawing/2014/main" id="{AF4EC145-244A-294C-B491-87D8D26DBFEB}"/>
              </a:ext>
            </a:extLst>
          </p:cNvPr>
          <p:cNvSpPr>
            <a:spLocks noChangeShapeType="1"/>
          </p:cNvSpPr>
          <p:nvPr/>
        </p:nvSpPr>
        <p:spPr bwMode="auto">
          <a:xfrm flipH="1" flipV="1">
            <a:off x="914400" y="2971800"/>
            <a:ext cx="5181600" cy="8382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891" name="Line 19">
            <a:extLst>
              <a:ext uri="{FF2B5EF4-FFF2-40B4-BE49-F238E27FC236}">
                <a16:creationId xmlns:a16="http://schemas.microsoft.com/office/drawing/2014/main" id="{C6958201-242C-D44C-AC8B-D21ADC19FEEB}"/>
              </a:ext>
            </a:extLst>
          </p:cNvPr>
          <p:cNvSpPr>
            <a:spLocks noChangeShapeType="1"/>
          </p:cNvSpPr>
          <p:nvPr/>
        </p:nvSpPr>
        <p:spPr bwMode="auto">
          <a:xfrm flipH="1" flipV="1">
            <a:off x="4114800" y="2743200"/>
            <a:ext cx="1981200" cy="10287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892" name="Line 20">
            <a:extLst>
              <a:ext uri="{FF2B5EF4-FFF2-40B4-BE49-F238E27FC236}">
                <a16:creationId xmlns:a16="http://schemas.microsoft.com/office/drawing/2014/main" id="{11E91C28-0484-C549-BAF1-6EB34AF3D737}"/>
              </a:ext>
            </a:extLst>
          </p:cNvPr>
          <p:cNvSpPr>
            <a:spLocks noChangeShapeType="1"/>
          </p:cNvSpPr>
          <p:nvPr/>
        </p:nvSpPr>
        <p:spPr bwMode="auto">
          <a:xfrm>
            <a:off x="6096000" y="3810000"/>
            <a:ext cx="2362200" cy="5334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a:extLst>
              <a:ext uri="{FF2B5EF4-FFF2-40B4-BE49-F238E27FC236}">
                <a16:creationId xmlns:a16="http://schemas.microsoft.com/office/drawing/2014/main" id="{2CB2E129-4B54-4641-B122-7F28FE3211F4}"/>
              </a:ext>
            </a:extLst>
          </p:cNvPr>
          <p:cNvSpPr>
            <a:spLocks noGrp="1" noChangeArrowheads="1"/>
          </p:cNvSpPr>
          <p:nvPr>
            <p:ph type="title"/>
          </p:nvPr>
        </p:nvSpPr>
        <p:spPr/>
        <p:txBody>
          <a:bodyPr/>
          <a:lstStyle/>
          <a:p>
            <a:r>
              <a:rPr lang="en-GB" altLang="fr-FR"/>
              <a:t>What functional model is appropriated ?</a:t>
            </a:r>
            <a:br>
              <a:rPr lang="en-GB" altLang="fr-FR"/>
            </a:br>
            <a:r>
              <a:rPr lang="en-GB" altLang="fr-FR">
                <a:solidFill>
                  <a:schemeClr val="bg2"/>
                </a:solidFill>
              </a:rPr>
              <a:t>How it will best express the “reality” ?</a:t>
            </a:r>
            <a:endParaRPr lang="de-CH" altLang="fr-FR">
              <a:solidFill>
                <a:schemeClr val="bg2"/>
              </a:solidFill>
            </a:endParaRPr>
          </a:p>
        </p:txBody>
      </p:sp>
      <p:sp>
        <p:nvSpPr>
          <p:cNvPr id="1248259" name="Rectangle 3">
            <a:extLst>
              <a:ext uri="{FF2B5EF4-FFF2-40B4-BE49-F238E27FC236}">
                <a16:creationId xmlns:a16="http://schemas.microsoft.com/office/drawing/2014/main" id="{26962523-0462-E845-AFD6-9343BB3BD439}"/>
              </a:ext>
            </a:extLst>
          </p:cNvPr>
          <p:cNvSpPr>
            <a:spLocks noGrp="1" noChangeArrowheads="1"/>
          </p:cNvSpPr>
          <p:nvPr>
            <p:ph type="body" idx="1"/>
          </p:nvPr>
        </p:nvSpPr>
        <p:spPr/>
        <p:txBody>
          <a:bodyPr/>
          <a:lstStyle/>
          <a:p>
            <a:pPr marL="304800" indent="-304800">
              <a:buFontTx/>
              <a:buAutoNum type="arabicPeriod"/>
            </a:pPr>
            <a:r>
              <a:rPr lang="en-GB" altLang="fr-FR" sz="1800">
                <a:solidFill>
                  <a:schemeClr val="bg2"/>
                </a:solidFill>
              </a:rPr>
              <a:t>We can consider a 3D transformation if the compensator of the TM30 has been switched off leaving the measurements to refer to the mechanical and optical axis of the Total Station … (Joel)</a:t>
            </a:r>
          </a:p>
          <a:p>
            <a:pPr marL="304800" indent="-304800"/>
            <a:endParaRPr lang="en-GB" altLang="fr-FR" sz="1800">
              <a:solidFill>
                <a:schemeClr val="bg2"/>
              </a:solidFill>
            </a:endParaRPr>
          </a:p>
          <a:p>
            <a:pPr marL="304800" indent="-304800">
              <a:buFontTx/>
              <a:buAutoNum type="arabicPeriod" startAt="2"/>
            </a:pPr>
            <a:r>
              <a:rPr lang="en-GB" altLang="fr-FR" sz="1800">
                <a:solidFill>
                  <a:schemeClr val="bg2"/>
                </a:solidFill>
              </a:rPr>
              <a:t>We can consider to process the measurement in 2D + 1D … (Joel)</a:t>
            </a:r>
          </a:p>
          <a:p>
            <a:pPr marL="304800" indent="-304800">
              <a:buFontTx/>
              <a:buAutoNum type="arabicPeriod" startAt="2"/>
            </a:pPr>
            <a:endParaRPr lang="en-GB" altLang="fr-FR" sz="1800">
              <a:solidFill>
                <a:schemeClr val="bg2"/>
              </a:solidFill>
            </a:endParaRPr>
          </a:p>
          <a:p>
            <a:pPr marL="304800" indent="-304800"/>
            <a:endParaRPr lang="en-GB" altLang="fr-FR" sz="1800">
              <a:solidFill>
                <a:schemeClr val="bg2"/>
              </a:solidFill>
            </a:endParaRPr>
          </a:p>
          <a:p>
            <a:pPr marL="304800" indent="-304800">
              <a:buFontTx/>
              <a:buAutoNum type="arabicPeriod" startAt="3"/>
            </a:pPr>
            <a:r>
              <a:rPr lang="en-GB" altLang="fr-FR" sz="1800">
                <a:solidFill>
                  <a:schemeClr val="bg2"/>
                </a:solidFill>
              </a:rPr>
              <a:t>We can consider to integrate all the measurement in a 3D solution referring to the gravity line. (Leica GeoMoS)</a:t>
            </a:r>
            <a:endParaRPr lang="de-CH" altLang="fr-FR" sz="1800">
              <a:solidFill>
                <a:schemeClr val="bg2"/>
              </a:solidFill>
            </a:endParaRP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a:extLst>
              <a:ext uri="{FF2B5EF4-FFF2-40B4-BE49-F238E27FC236}">
                <a16:creationId xmlns:a16="http://schemas.microsoft.com/office/drawing/2014/main" id="{D28DCA3F-1DC8-C14B-8AB1-EBCA2C842C50}"/>
              </a:ext>
            </a:extLst>
          </p:cNvPr>
          <p:cNvSpPr>
            <a:spLocks noGrp="1" noChangeArrowheads="1"/>
          </p:cNvSpPr>
          <p:nvPr>
            <p:ph type="title"/>
          </p:nvPr>
        </p:nvSpPr>
        <p:spPr/>
        <p:txBody>
          <a:bodyPr/>
          <a:lstStyle/>
          <a:p>
            <a:r>
              <a:rPr lang="en-GB" altLang="fr-FR"/>
              <a:t>We can consider a 3D transformation …</a:t>
            </a:r>
            <a:endParaRPr lang="de-CH" altLang="fr-FR"/>
          </a:p>
        </p:txBody>
      </p:sp>
      <p:sp>
        <p:nvSpPr>
          <p:cNvPr id="1242115" name="Rectangle 3">
            <a:extLst>
              <a:ext uri="{FF2B5EF4-FFF2-40B4-BE49-F238E27FC236}">
                <a16:creationId xmlns:a16="http://schemas.microsoft.com/office/drawing/2014/main" id="{1A2B56FD-F9CC-034F-82C8-6912F0319DA7}"/>
              </a:ext>
            </a:extLst>
          </p:cNvPr>
          <p:cNvSpPr>
            <a:spLocks noGrp="1" noChangeArrowheads="1"/>
          </p:cNvSpPr>
          <p:nvPr>
            <p:ph type="body" idx="1"/>
          </p:nvPr>
        </p:nvSpPr>
        <p:spPr/>
        <p:txBody>
          <a:bodyPr/>
          <a:lstStyle/>
          <a:p>
            <a:r>
              <a:rPr lang="en-GB" altLang="fr-FR">
                <a:solidFill>
                  <a:schemeClr val="bg2"/>
                </a:solidFill>
              </a:rPr>
              <a:t>By using the measurement and the approximate (or setup with local axis) coordinates of the station and an approximate Hz orientation (or any direction) we are computing the “local” coordinate of all the “control” points.</a:t>
            </a:r>
          </a:p>
          <a:p>
            <a:endParaRPr lang="en-GB" altLang="fr-FR">
              <a:solidFill>
                <a:schemeClr val="bg2"/>
              </a:solidFill>
            </a:endParaRPr>
          </a:p>
          <a:p>
            <a:r>
              <a:rPr lang="en-GB" altLang="fr-FR">
                <a:solidFill>
                  <a:schemeClr val="bg2"/>
                </a:solidFill>
              </a:rPr>
              <a:t>Then we basically have to compute a 3D transformation from the “local” coordinates into the “control” points reference system.</a:t>
            </a:r>
          </a:p>
          <a:p>
            <a:endParaRPr lang="en-GB" altLang="fr-FR">
              <a:solidFill>
                <a:schemeClr val="bg2"/>
              </a:solidFill>
            </a:endParaRPr>
          </a:p>
          <a:p>
            <a:endParaRPr lang="de-CH" altLang="fr-FR">
              <a:solidFill>
                <a:schemeClr val="bg2"/>
              </a:solidFill>
            </a:endParaRPr>
          </a:p>
        </p:txBody>
      </p:sp>
      <p:sp>
        <p:nvSpPr>
          <p:cNvPr id="1242117" name="Rectangle 5">
            <a:extLst>
              <a:ext uri="{FF2B5EF4-FFF2-40B4-BE49-F238E27FC236}">
                <a16:creationId xmlns:a16="http://schemas.microsoft.com/office/drawing/2014/main" id="{D16E9BC4-2AD9-9945-81FB-728C7CF0665C}"/>
              </a:ext>
            </a:extLst>
          </p:cNvPr>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pSp>
        <p:nvGrpSpPr>
          <p:cNvPr id="1242125" name="Group 13">
            <a:extLst>
              <a:ext uri="{FF2B5EF4-FFF2-40B4-BE49-F238E27FC236}">
                <a16:creationId xmlns:a16="http://schemas.microsoft.com/office/drawing/2014/main" id="{0B082259-8312-4141-983B-7B165C42F80B}"/>
              </a:ext>
            </a:extLst>
          </p:cNvPr>
          <p:cNvGrpSpPr>
            <a:grpSpLocks/>
          </p:cNvGrpSpPr>
          <p:nvPr/>
        </p:nvGrpSpPr>
        <p:grpSpPr bwMode="auto">
          <a:xfrm rot="-19947680">
            <a:off x="1143000" y="4038600"/>
            <a:ext cx="2590800" cy="2057400"/>
            <a:chOff x="1632" y="2448"/>
            <a:chExt cx="1632" cy="1296"/>
          </a:xfrm>
        </p:grpSpPr>
        <p:sp>
          <p:nvSpPr>
            <p:cNvPr id="1242118" name="Line 6">
              <a:extLst>
                <a:ext uri="{FF2B5EF4-FFF2-40B4-BE49-F238E27FC236}">
                  <a16:creationId xmlns:a16="http://schemas.microsoft.com/office/drawing/2014/main" id="{053D7862-E664-9D48-AD14-BF8A18762EAB}"/>
                </a:ext>
              </a:extLst>
            </p:cNvPr>
            <p:cNvSpPr>
              <a:spLocks noChangeShapeType="1"/>
            </p:cNvSpPr>
            <p:nvPr/>
          </p:nvSpPr>
          <p:spPr bwMode="auto">
            <a:xfrm flipH="1" flipV="1">
              <a:off x="1632" y="2448"/>
              <a:ext cx="480" cy="1056"/>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19" name="Line 7">
              <a:extLst>
                <a:ext uri="{FF2B5EF4-FFF2-40B4-BE49-F238E27FC236}">
                  <a16:creationId xmlns:a16="http://schemas.microsoft.com/office/drawing/2014/main" id="{AAA65483-8979-124C-B142-5517837A4B6E}"/>
                </a:ext>
              </a:extLst>
            </p:cNvPr>
            <p:cNvSpPr>
              <a:spLocks noChangeShapeType="1"/>
            </p:cNvSpPr>
            <p:nvPr/>
          </p:nvSpPr>
          <p:spPr bwMode="auto">
            <a:xfrm flipV="1">
              <a:off x="2112" y="2640"/>
              <a:ext cx="768" cy="864"/>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20" name="Line 8">
              <a:extLst>
                <a:ext uri="{FF2B5EF4-FFF2-40B4-BE49-F238E27FC236}">
                  <a16:creationId xmlns:a16="http://schemas.microsoft.com/office/drawing/2014/main" id="{6E23B08F-99C5-934A-B3A9-B4F30F494F04}"/>
                </a:ext>
              </a:extLst>
            </p:cNvPr>
            <p:cNvSpPr>
              <a:spLocks noChangeShapeType="1"/>
            </p:cNvSpPr>
            <p:nvPr/>
          </p:nvSpPr>
          <p:spPr bwMode="auto">
            <a:xfrm>
              <a:off x="2112" y="3504"/>
              <a:ext cx="1152" cy="24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22" name="Line 10">
              <a:extLst>
                <a:ext uri="{FF2B5EF4-FFF2-40B4-BE49-F238E27FC236}">
                  <a16:creationId xmlns:a16="http://schemas.microsoft.com/office/drawing/2014/main" id="{5D723ACA-2181-B746-BDB0-045AA983FAE4}"/>
                </a:ext>
              </a:extLst>
            </p:cNvPr>
            <p:cNvSpPr>
              <a:spLocks noChangeShapeType="1"/>
            </p:cNvSpPr>
            <p:nvPr/>
          </p:nvSpPr>
          <p:spPr bwMode="auto">
            <a:xfrm>
              <a:off x="2544" y="2592"/>
              <a:ext cx="336" cy="624"/>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23" name="Line 11">
              <a:extLst>
                <a:ext uri="{FF2B5EF4-FFF2-40B4-BE49-F238E27FC236}">
                  <a16:creationId xmlns:a16="http://schemas.microsoft.com/office/drawing/2014/main" id="{0CB1D2F9-F621-D44D-82FF-BCEDA7E56B63}"/>
                </a:ext>
              </a:extLst>
            </p:cNvPr>
            <p:cNvSpPr>
              <a:spLocks noChangeShapeType="1"/>
            </p:cNvSpPr>
            <p:nvPr/>
          </p:nvSpPr>
          <p:spPr bwMode="auto">
            <a:xfrm>
              <a:off x="2496" y="3120"/>
              <a:ext cx="384" cy="96"/>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24" name="Line 12">
              <a:extLst>
                <a:ext uri="{FF2B5EF4-FFF2-40B4-BE49-F238E27FC236}">
                  <a16:creationId xmlns:a16="http://schemas.microsoft.com/office/drawing/2014/main" id="{CFFA8AE9-1333-854F-9515-AC84258C6BC2}"/>
                </a:ext>
              </a:extLst>
            </p:cNvPr>
            <p:cNvSpPr>
              <a:spLocks noChangeShapeType="1"/>
            </p:cNvSpPr>
            <p:nvPr/>
          </p:nvSpPr>
          <p:spPr bwMode="auto">
            <a:xfrm flipH="1">
              <a:off x="2544" y="3216"/>
              <a:ext cx="336" cy="384"/>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42126" name="Group 14">
            <a:extLst>
              <a:ext uri="{FF2B5EF4-FFF2-40B4-BE49-F238E27FC236}">
                <a16:creationId xmlns:a16="http://schemas.microsoft.com/office/drawing/2014/main" id="{00B5ADA0-617C-AE48-BEB2-D988F4C046BA}"/>
              </a:ext>
            </a:extLst>
          </p:cNvPr>
          <p:cNvGrpSpPr>
            <a:grpSpLocks/>
          </p:cNvGrpSpPr>
          <p:nvPr/>
        </p:nvGrpSpPr>
        <p:grpSpPr bwMode="auto">
          <a:xfrm>
            <a:off x="1524000" y="4191000"/>
            <a:ext cx="2590800" cy="2057400"/>
            <a:chOff x="1632" y="2448"/>
            <a:chExt cx="1632" cy="1296"/>
          </a:xfrm>
        </p:grpSpPr>
        <p:sp>
          <p:nvSpPr>
            <p:cNvPr id="1242127" name="Line 15">
              <a:extLst>
                <a:ext uri="{FF2B5EF4-FFF2-40B4-BE49-F238E27FC236}">
                  <a16:creationId xmlns:a16="http://schemas.microsoft.com/office/drawing/2014/main" id="{75AB3263-1C3A-CF45-B151-BC9F22286E8F}"/>
                </a:ext>
              </a:extLst>
            </p:cNvPr>
            <p:cNvSpPr>
              <a:spLocks noChangeShapeType="1"/>
            </p:cNvSpPr>
            <p:nvPr/>
          </p:nvSpPr>
          <p:spPr bwMode="auto">
            <a:xfrm flipH="1" flipV="1">
              <a:off x="1632" y="2448"/>
              <a:ext cx="480" cy="1056"/>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28" name="Line 16">
              <a:extLst>
                <a:ext uri="{FF2B5EF4-FFF2-40B4-BE49-F238E27FC236}">
                  <a16:creationId xmlns:a16="http://schemas.microsoft.com/office/drawing/2014/main" id="{97AF9E7B-93DE-0844-8319-C0A3DC47648C}"/>
                </a:ext>
              </a:extLst>
            </p:cNvPr>
            <p:cNvSpPr>
              <a:spLocks noChangeShapeType="1"/>
            </p:cNvSpPr>
            <p:nvPr/>
          </p:nvSpPr>
          <p:spPr bwMode="auto">
            <a:xfrm flipV="1">
              <a:off x="2112" y="2640"/>
              <a:ext cx="768" cy="864"/>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29" name="Line 17">
              <a:extLst>
                <a:ext uri="{FF2B5EF4-FFF2-40B4-BE49-F238E27FC236}">
                  <a16:creationId xmlns:a16="http://schemas.microsoft.com/office/drawing/2014/main" id="{C9EC083E-0B9F-8B4A-ABEC-4CFF2BEA147F}"/>
                </a:ext>
              </a:extLst>
            </p:cNvPr>
            <p:cNvSpPr>
              <a:spLocks noChangeShapeType="1"/>
            </p:cNvSpPr>
            <p:nvPr/>
          </p:nvSpPr>
          <p:spPr bwMode="auto">
            <a:xfrm>
              <a:off x="2112" y="3504"/>
              <a:ext cx="1152" cy="240"/>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30" name="Line 18">
              <a:extLst>
                <a:ext uri="{FF2B5EF4-FFF2-40B4-BE49-F238E27FC236}">
                  <a16:creationId xmlns:a16="http://schemas.microsoft.com/office/drawing/2014/main" id="{0C55AD8F-A181-9A40-831E-A321AB5EAECC}"/>
                </a:ext>
              </a:extLst>
            </p:cNvPr>
            <p:cNvSpPr>
              <a:spLocks noChangeShapeType="1"/>
            </p:cNvSpPr>
            <p:nvPr/>
          </p:nvSpPr>
          <p:spPr bwMode="auto">
            <a:xfrm>
              <a:off x="2544" y="2592"/>
              <a:ext cx="336" cy="62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31" name="Line 19">
              <a:extLst>
                <a:ext uri="{FF2B5EF4-FFF2-40B4-BE49-F238E27FC236}">
                  <a16:creationId xmlns:a16="http://schemas.microsoft.com/office/drawing/2014/main" id="{13C27492-82C4-704F-A0AA-575C18C18F09}"/>
                </a:ext>
              </a:extLst>
            </p:cNvPr>
            <p:cNvSpPr>
              <a:spLocks noChangeShapeType="1"/>
            </p:cNvSpPr>
            <p:nvPr/>
          </p:nvSpPr>
          <p:spPr bwMode="auto">
            <a:xfrm>
              <a:off x="2496" y="3120"/>
              <a:ext cx="384" cy="96"/>
            </a:xfrm>
            <a:prstGeom prst="line">
              <a:avLst/>
            </a:prstGeom>
            <a:noFill/>
            <a:ln w="127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2132" name="Line 20">
              <a:extLst>
                <a:ext uri="{FF2B5EF4-FFF2-40B4-BE49-F238E27FC236}">
                  <a16:creationId xmlns:a16="http://schemas.microsoft.com/office/drawing/2014/main" id="{B52B037D-D4A4-E849-B396-A258F80E8638}"/>
                </a:ext>
              </a:extLst>
            </p:cNvPr>
            <p:cNvSpPr>
              <a:spLocks noChangeShapeType="1"/>
            </p:cNvSpPr>
            <p:nvPr/>
          </p:nvSpPr>
          <p:spPr bwMode="auto">
            <a:xfrm flipH="1">
              <a:off x="2544" y="3216"/>
              <a:ext cx="336" cy="38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42134" name="Text Box 22">
            <a:extLst>
              <a:ext uri="{FF2B5EF4-FFF2-40B4-BE49-F238E27FC236}">
                <a16:creationId xmlns:a16="http://schemas.microsoft.com/office/drawing/2014/main" id="{F518C62E-A117-364B-B718-A87808D37173}"/>
              </a:ext>
            </a:extLst>
          </p:cNvPr>
          <p:cNvSpPr txBox="1">
            <a:spLocks noChangeArrowheads="1"/>
          </p:cNvSpPr>
          <p:nvPr/>
        </p:nvSpPr>
        <p:spPr bwMode="auto">
          <a:xfrm>
            <a:off x="3810000" y="4343400"/>
            <a:ext cx="502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fr-FR" sz="2000">
                <a:solidFill>
                  <a:schemeClr val="bg2"/>
                </a:solidFill>
              </a:rPr>
              <a:t>3 translations along X, Y and Z axis</a:t>
            </a:r>
          </a:p>
          <a:p>
            <a:pPr algn="l">
              <a:spcBef>
                <a:spcPct val="50000"/>
              </a:spcBef>
            </a:pPr>
            <a:r>
              <a:rPr lang="en-GB" altLang="fr-FR" sz="2000">
                <a:solidFill>
                  <a:schemeClr val="bg2"/>
                </a:solidFill>
              </a:rPr>
              <a:t>3 rotations along the X,Y and Z axis</a:t>
            </a:r>
          </a:p>
          <a:p>
            <a:pPr algn="l">
              <a:spcBef>
                <a:spcPct val="50000"/>
              </a:spcBef>
            </a:pPr>
            <a:r>
              <a:rPr lang="en-GB" altLang="fr-FR" sz="2000">
                <a:solidFill>
                  <a:schemeClr val="bg2"/>
                </a:solidFill>
              </a:rPr>
              <a:t>1 scale factor</a:t>
            </a:r>
            <a:endParaRPr lang="de-CH" altLang="fr-FR" sz="2000">
              <a:solidFill>
                <a:schemeClr val="bg2"/>
              </a:solidFill>
            </a:endParaRPr>
          </a:p>
        </p:txBody>
      </p:sp>
      <p:sp>
        <p:nvSpPr>
          <p:cNvPr id="1242121" name="AutoShape 9">
            <a:extLst>
              <a:ext uri="{FF2B5EF4-FFF2-40B4-BE49-F238E27FC236}">
                <a16:creationId xmlns:a16="http://schemas.microsoft.com/office/drawing/2014/main" id="{DD5DC59B-BA0D-EA48-9926-E3E295E1928C}"/>
              </a:ext>
            </a:extLst>
          </p:cNvPr>
          <p:cNvSpPr>
            <a:spLocks noChangeArrowheads="1"/>
          </p:cNvSpPr>
          <p:nvPr/>
        </p:nvSpPr>
        <p:spPr bwMode="auto">
          <a:xfrm>
            <a:off x="2819400" y="4267200"/>
            <a:ext cx="304800" cy="304800"/>
          </a:xfrm>
          <a:prstGeom prst="triangle">
            <a:avLst>
              <a:gd name="adj" fmla="val 50000"/>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5" name="Rectangle 5">
            <a:extLst>
              <a:ext uri="{FF2B5EF4-FFF2-40B4-BE49-F238E27FC236}">
                <a16:creationId xmlns:a16="http://schemas.microsoft.com/office/drawing/2014/main" id="{385F5208-F069-2444-A31E-BBC30C75EDA5}"/>
              </a:ext>
            </a:extLst>
          </p:cNvPr>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244166" name="Object 6">
            <a:extLst>
              <a:ext uri="{FF2B5EF4-FFF2-40B4-BE49-F238E27FC236}">
                <a16:creationId xmlns:a16="http://schemas.microsoft.com/office/drawing/2014/main" id="{9A8BA529-E0DA-9B44-A9FF-BF3CB5F29A26}"/>
              </a:ext>
            </a:extLst>
          </p:cNvPr>
          <p:cNvGraphicFramePr>
            <a:graphicFrameLocks noChangeAspect="1"/>
          </p:cNvGraphicFramePr>
          <p:nvPr/>
        </p:nvGraphicFramePr>
        <p:xfrm>
          <a:off x="576263" y="533400"/>
          <a:ext cx="7991475" cy="1065213"/>
        </p:xfrm>
        <a:graphic>
          <a:graphicData uri="http://schemas.openxmlformats.org/presentationml/2006/ole">
            <mc:AlternateContent xmlns:mc="http://schemas.openxmlformats.org/markup-compatibility/2006">
              <mc:Choice xmlns:v="urn:schemas-microsoft-com:vml" Requires="v">
                <p:oleObj spid="_x0000_s1244194" name="Equation" r:id="rId3" imgW="61880750" imgH="8191500" progId="Equation.3">
                  <p:embed/>
                </p:oleObj>
              </mc:Choice>
              <mc:Fallback>
                <p:oleObj name="Equation" r:id="rId3" imgW="61880750" imgH="81915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533400"/>
                        <a:ext cx="7991475"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4169" name="Rectangle 9">
            <a:extLst>
              <a:ext uri="{FF2B5EF4-FFF2-40B4-BE49-F238E27FC236}">
                <a16:creationId xmlns:a16="http://schemas.microsoft.com/office/drawing/2014/main" id="{967059CA-53E4-0748-B266-06C80DFEFDDA}"/>
              </a:ext>
            </a:extLst>
          </p:cNvPr>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244168" name="Object 8">
            <a:extLst>
              <a:ext uri="{FF2B5EF4-FFF2-40B4-BE49-F238E27FC236}">
                <a16:creationId xmlns:a16="http://schemas.microsoft.com/office/drawing/2014/main" id="{3F8187AA-FBDE-744F-942A-410FF15412BB}"/>
              </a:ext>
            </a:extLst>
          </p:cNvPr>
          <p:cNvGraphicFramePr>
            <a:graphicFrameLocks noChangeAspect="1"/>
          </p:cNvGraphicFramePr>
          <p:nvPr/>
        </p:nvGraphicFramePr>
        <p:xfrm>
          <a:off x="914400" y="1905000"/>
          <a:ext cx="7315200" cy="1169988"/>
        </p:xfrm>
        <a:graphic>
          <a:graphicData uri="http://schemas.openxmlformats.org/presentationml/2006/ole">
            <mc:AlternateContent xmlns:mc="http://schemas.openxmlformats.org/markup-compatibility/2006">
              <mc:Choice xmlns:v="urn:schemas-microsoft-com:vml" Requires="v">
                <p:oleObj spid="_x0000_s1244195" name="Equation" r:id="rId5" imgW="51492150" imgH="8191500" progId="Equation.3">
                  <p:embed/>
                </p:oleObj>
              </mc:Choice>
              <mc:Fallback>
                <p:oleObj name="Equation" r:id="rId5" imgW="51492150" imgH="81915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905000"/>
                        <a:ext cx="7315200" cy="1169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4171" name="Rectangle 11">
            <a:extLst>
              <a:ext uri="{FF2B5EF4-FFF2-40B4-BE49-F238E27FC236}">
                <a16:creationId xmlns:a16="http://schemas.microsoft.com/office/drawing/2014/main" id="{B09C1704-7744-F545-BB9F-E66EE57ADDE4}"/>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244170" name="Object 10">
            <a:extLst>
              <a:ext uri="{FF2B5EF4-FFF2-40B4-BE49-F238E27FC236}">
                <a16:creationId xmlns:a16="http://schemas.microsoft.com/office/drawing/2014/main" id="{4CBED271-05E4-6746-9C63-EDB3FADAA061}"/>
              </a:ext>
            </a:extLst>
          </p:cNvPr>
          <p:cNvGraphicFramePr>
            <a:graphicFrameLocks noChangeAspect="1"/>
          </p:cNvGraphicFramePr>
          <p:nvPr/>
        </p:nvGraphicFramePr>
        <p:xfrm>
          <a:off x="2667000" y="3429000"/>
          <a:ext cx="3810000" cy="531813"/>
        </p:xfrm>
        <a:graphic>
          <a:graphicData uri="http://schemas.openxmlformats.org/presentationml/2006/ole">
            <mc:AlternateContent xmlns:mc="http://schemas.openxmlformats.org/markup-compatibility/2006">
              <mc:Choice xmlns:v="urn:schemas-microsoft-com:vml" Requires="v">
                <p:oleObj spid="_x0000_s1244196" name="Equation" r:id="rId7" imgW="18872200" imgH="2635250" progId="Equation.3">
                  <p:embed/>
                </p:oleObj>
              </mc:Choice>
              <mc:Fallback>
                <p:oleObj name="Equation" r:id="rId7" imgW="18872200" imgH="263525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429000"/>
                        <a:ext cx="3810000"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4173" name="Rectangle 13">
            <a:extLst>
              <a:ext uri="{FF2B5EF4-FFF2-40B4-BE49-F238E27FC236}">
                <a16:creationId xmlns:a16="http://schemas.microsoft.com/office/drawing/2014/main" id="{16B237DA-30F0-574E-9091-7A7FF573F0FB}"/>
              </a:ext>
            </a:extLst>
          </p:cNvPr>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244172" name="Object 12">
            <a:extLst>
              <a:ext uri="{FF2B5EF4-FFF2-40B4-BE49-F238E27FC236}">
                <a16:creationId xmlns:a16="http://schemas.microsoft.com/office/drawing/2014/main" id="{F66F8413-E31B-9A41-86DE-D96BA394D465}"/>
              </a:ext>
            </a:extLst>
          </p:cNvPr>
          <p:cNvGraphicFramePr>
            <a:graphicFrameLocks noChangeAspect="1"/>
          </p:cNvGraphicFramePr>
          <p:nvPr/>
        </p:nvGraphicFramePr>
        <p:xfrm>
          <a:off x="2668588" y="4191000"/>
          <a:ext cx="3805237" cy="2039938"/>
        </p:xfrm>
        <a:graphic>
          <a:graphicData uri="http://schemas.openxmlformats.org/presentationml/2006/ole">
            <mc:AlternateContent xmlns:mc="http://schemas.openxmlformats.org/markup-compatibility/2006">
              <mc:Choice xmlns:v="urn:schemas-microsoft-com:vml" Requires="v">
                <p:oleObj spid="_x0000_s1244197" name="Equation" r:id="rId9" imgW="34963100" imgH="18726150" progId="Equation.3">
                  <p:embed/>
                </p:oleObj>
              </mc:Choice>
              <mc:Fallback>
                <p:oleObj name="Equation" r:id="rId9" imgW="34963100" imgH="1872615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8588" y="4191000"/>
                        <a:ext cx="3805237"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9" name="Rectangle 5">
            <a:extLst>
              <a:ext uri="{FF2B5EF4-FFF2-40B4-BE49-F238E27FC236}">
                <a16:creationId xmlns:a16="http://schemas.microsoft.com/office/drawing/2014/main" id="{79CD89CB-F5B8-124B-B0BC-E52F86C2F49F}"/>
              </a:ext>
            </a:extLst>
          </p:cNvPr>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245191" name="Rectangle 7">
            <a:extLst>
              <a:ext uri="{FF2B5EF4-FFF2-40B4-BE49-F238E27FC236}">
                <a16:creationId xmlns:a16="http://schemas.microsoft.com/office/drawing/2014/main" id="{6EB8058C-855E-AB4E-9BD7-7E97CB3A1B4E}"/>
              </a:ext>
            </a:extLst>
          </p:cNvPr>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245190" name="Object 6">
            <a:extLst>
              <a:ext uri="{FF2B5EF4-FFF2-40B4-BE49-F238E27FC236}">
                <a16:creationId xmlns:a16="http://schemas.microsoft.com/office/drawing/2014/main" id="{C4420A19-DEFF-8D4D-B644-3990A7F1AEC0}"/>
              </a:ext>
            </a:extLst>
          </p:cNvPr>
          <p:cNvGraphicFramePr>
            <a:graphicFrameLocks noChangeAspect="1"/>
          </p:cNvGraphicFramePr>
          <p:nvPr/>
        </p:nvGraphicFramePr>
        <p:xfrm>
          <a:off x="1714500" y="2057400"/>
          <a:ext cx="5715000" cy="3779838"/>
        </p:xfrm>
        <a:graphic>
          <a:graphicData uri="http://schemas.openxmlformats.org/presentationml/2006/ole">
            <mc:AlternateContent xmlns:mc="http://schemas.openxmlformats.org/markup-compatibility/2006">
              <mc:Choice xmlns:v="urn:schemas-microsoft-com:vml" Requires="v">
                <p:oleObj spid="_x0000_s1245198" name="Equation" r:id="rId3" imgW="36277550" imgH="23990300" progId="Equation.3">
                  <p:embed/>
                </p:oleObj>
              </mc:Choice>
              <mc:Fallback>
                <p:oleObj name="Equation" r:id="rId3" imgW="36277550" imgH="23990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057400"/>
                        <a:ext cx="5715000" cy="3779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5192" name="Rectangle 8">
            <a:extLst>
              <a:ext uri="{FF2B5EF4-FFF2-40B4-BE49-F238E27FC236}">
                <a16:creationId xmlns:a16="http://schemas.microsoft.com/office/drawing/2014/main" id="{A3D5F7D9-445F-7947-B036-17AEC89BBEB7}"/>
              </a:ext>
            </a:extLst>
          </p:cNvPr>
          <p:cNvSpPr>
            <a:spLocks noGrp="1" noChangeArrowheads="1"/>
          </p:cNvSpPr>
          <p:nvPr>
            <p:ph type="title"/>
          </p:nvPr>
        </p:nvSpPr>
        <p:spPr/>
        <p:txBody>
          <a:bodyPr/>
          <a:lstStyle/>
          <a:p>
            <a:r>
              <a:rPr lang="en-GB" altLang="fr-FR"/>
              <a:t>For 3 common points the following equations must be solved using Least Squares Adjustment …</a:t>
            </a:r>
            <a:endParaRPr lang="de-CH" altLang="fr-F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6" name="Rectangle 6">
            <a:extLst>
              <a:ext uri="{FF2B5EF4-FFF2-40B4-BE49-F238E27FC236}">
                <a16:creationId xmlns:a16="http://schemas.microsoft.com/office/drawing/2014/main" id="{545A54FD-39A7-3E41-B1B2-4148BE038595}"/>
              </a:ext>
            </a:extLst>
          </p:cNvPr>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3924" name="Rectangle 4">
            <a:extLst>
              <a:ext uri="{FF2B5EF4-FFF2-40B4-BE49-F238E27FC236}">
                <a16:creationId xmlns:a16="http://schemas.microsoft.com/office/drawing/2014/main" id="{BFAE2085-CAB9-5A47-AF08-182E8B285E81}"/>
              </a:ext>
            </a:extLst>
          </p:cNvPr>
          <p:cNvSpPr>
            <a:spLocks noChangeArrowheads="1"/>
          </p:cNvSpPr>
          <p:nvPr/>
        </p:nvSpPr>
        <p:spPr bwMode="auto">
          <a:xfrm>
            <a:off x="2286000" y="228600"/>
            <a:ext cx="4572000" cy="2873375"/>
          </a:xfrm>
          <a:prstGeom prst="rect">
            <a:avLst/>
          </a:prstGeom>
          <a:solidFill>
            <a:srgbClr val="CC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fr-FR" sz="1400"/>
              <a:t>[HONG KONG FREE STATION MEASUREMENTS]</a:t>
            </a:r>
          </a:p>
          <a:p>
            <a:pPr algn="l"/>
            <a:r>
              <a:rPr lang="en-US" altLang="fr-FR" sz="1400"/>
              <a:t>STNC ,         837550.905  ,  816457.965  ,    5.275</a:t>
            </a:r>
          </a:p>
          <a:p>
            <a:pPr algn="l"/>
            <a:r>
              <a:rPr lang="en-US" altLang="fr-FR" sz="1400"/>
              <a:t>BS2-1,         837569.6435 ,  816408.2781 ,   8.5017</a:t>
            </a:r>
          </a:p>
          <a:p>
            <a:pPr algn="l"/>
            <a:r>
              <a:rPr lang="en-US" altLang="fr-FR" sz="1400"/>
              <a:t>BS1-a,         837627.0530 ,  816495.6637 , 14.9585</a:t>
            </a:r>
          </a:p>
          <a:p>
            <a:pPr algn="l"/>
            <a:r>
              <a:rPr lang="en-US" altLang="fr-FR" sz="1400"/>
              <a:t>BS1-b,         837632.7967 ,  816490.8244 , 12.2958</a:t>
            </a:r>
          </a:p>
          <a:p>
            <a:pPr algn="l"/>
            <a:r>
              <a:rPr lang="en-US" altLang="fr-FR" sz="1400"/>
              <a:t>BS2-4,         837611.2951 ,  816410.5442 ,   8.9734</a:t>
            </a:r>
          </a:p>
          <a:p>
            <a:pPr algn="l"/>
            <a:r>
              <a:rPr lang="en-US" altLang="fr-FR" sz="1400"/>
              <a:t>BS2-5,         837621.2760 ,  816417.9176 ,   8.9863</a:t>
            </a:r>
          </a:p>
          <a:p>
            <a:pPr algn="l"/>
            <a:r>
              <a:rPr lang="en-US" altLang="fr-FR" sz="1400"/>
              <a:t>BS2-6,         837606.1948 ,  816465.6419 ,   8.8079</a:t>
            </a:r>
          </a:p>
          <a:p>
            <a:pPr algn="l"/>
            <a:r>
              <a:rPr lang="en-US" altLang="fr-FR" sz="1400"/>
              <a:t>BS2-7,         837601.6167 ,  816469.8191 ,   8.8169</a:t>
            </a:r>
          </a:p>
          <a:p>
            <a:pPr algn="l"/>
            <a:r>
              <a:rPr lang="en-US" altLang="fr-FR" sz="1400"/>
              <a:t>BS2-8,         837575.1333 ,  816409.5892 ,   8.0619</a:t>
            </a:r>
          </a:p>
          <a:p>
            <a:pPr algn="l"/>
            <a:r>
              <a:rPr lang="en-US" altLang="fr-FR" sz="1400"/>
              <a:t>BS5  ,          837607.8995 ,  816554.5884 ,   7.9920</a:t>
            </a:r>
            <a:endParaRPr lang="de-CH" altLang="fr-FR" sz="1400"/>
          </a:p>
        </p:txBody>
      </p:sp>
      <p:sp>
        <p:nvSpPr>
          <p:cNvPr id="1233925" name="Rectangle 5">
            <a:extLst>
              <a:ext uri="{FF2B5EF4-FFF2-40B4-BE49-F238E27FC236}">
                <a16:creationId xmlns:a16="http://schemas.microsoft.com/office/drawing/2014/main" id="{89BB00A6-4C20-D840-BFBE-61C3BCBF51AC}"/>
              </a:ext>
            </a:extLst>
          </p:cNvPr>
          <p:cNvSpPr>
            <a:spLocks noChangeArrowheads="1"/>
          </p:cNvSpPr>
          <p:nvPr/>
        </p:nvSpPr>
        <p:spPr bwMode="auto">
          <a:xfrm>
            <a:off x="2038350" y="3657600"/>
            <a:ext cx="5067300" cy="2617788"/>
          </a:xfrm>
          <a:prstGeom prst="rect">
            <a:avLst/>
          </a:prstGeom>
          <a:solidFill>
            <a:srgbClr val="CCFFFF"/>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fr-FR" sz="1400"/>
              <a:t>[HONG KONG CONTROL POINTS]</a:t>
            </a:r>
          </a:p>
          <a:p>
            <a:pPr algn="l"/>
            <a:r>
              <a:rPr lang="en-US" altLang="fr-FR" sz="1400"/>
              <a:t>BS2-1    ,  837569.6347   ,   816408.2758    ,        8.5068  ,7</a:t>
            </a:r>
          </a:p>
          <a:p>
            <a:pPr algn="l"/>
            <a:r>
              <a:rPr lang="en-US" altLang="fr-FR" sz="1400"/>
              <a:t>BS1-a    ,  837627.0590   ,   816495.6490    ,      14.9653  ,7</a:t>
            </a:r>
          </a:p>
          <a:p>
            <a:pPr algn="l"/>
            <a:r>
              <a:rPr lang="en-US" altLang="fr-FR" sz="1400"/>
              <a:t>BS1-b    ,  837632.8048   ,   816490.8075    ,      12.3006  ,7</a:t>
            </a:r>
          </a:p>
          <a:p>
            <a:pPr algn="l"/>
            <a:r>
              <a:rPr lang="en-US" altLang="fr-FR" sz="1400"/>
              <a:t>BS2-4    ,  837611.2853   ,   816410.5321    ,        8.9787  ,7</a:t>
            </a:r>
          </a:p>
          <a:p>
            <a:pPr algn="l"/>
            <a:r>
              <a:rPr lang="en-US" altLang="fr-FR" sz="1400"/>
              <a:t>BS2-5    ,  837621.2677   ,   816417.9040    ,        8.9911  ,7</a:t>
            </a:r>
          </a:p>
          <a:p>
            <a:pPr algn="l"/>
            <a:r>
              <a:rPr lang="en-US" altLang="fr-FR" sz="1400"/>
              <a:t>BS2-6    ,  837606.1954   ,   816465.6313    ,        8.8144  ,7</a:t>
            </a:r>
          </a:p>
          <a:p>
            <a:pPr algn="l"/>
            <a:r>
              <a:rPr lang="en-US" altLang="fr-FR" sz="1400"/>
              <a:t>BS2-7    ,  837601.6187   ,   816469.8091    ,        8.8238  ,7</a:t>
            </a:r>
          </a:p>
          <a:p>
            <a:pPr algn="l"/>
            <a:r>
              <a:rPr lang="en-US" altLang="fr-FR" sz="1400"/>
              <a:t>BS2-8    ,  837575.1248   ,   816409.5828    ,        8.0678  ,7</a:t>
            </a:r>
          </a:p>
          <a:p>
            <a:pPr algn="l"/>
            <a:r>
              <a:rPr lang="en-US" altLang="fr-FR" sz="1400"/>
              <a:t>BS5       ,  837607.9205   ,   816554.5785    ,        7.9975  ,7</a:t>
            </a:r>
            <a:endParaRPr lang="de-CH" altLang="fr-FR" sz="1400"/>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7" name="Rectangle 3">
            <a:extLst>
              <a:ext uri="{FF2B5EF4-FFF2-40B4-BE49-F238E27FC236}">
                <a16:creationId xmlns:a16="http://schemas.microsoft.com/office/drawing/2014/main" id="{606450FC-74F5-7844-9007-F5378057E5A8}"/>
              </a:ext>
            </a:extLst>
          </p:cNvPr>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234946" name="Picture 2">
            <a:extLst>
              <a:ext uri="{FF2B5EF4-FFF2-40B4-BE49-F238E27FC236}">
                <a16:creationId xmlns:a16="http://schemas.microsoft.com/office/drawing/2014/main" id="{7BF39F5C-9E18-2249-A414-810194F4A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14388"/>
            <a:ext cx="86487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1" name="Rectangle 3">
            <a:extLst>
              <a:ext uri="{FF2B5EF4-FFF2-40B4-BE49-F238E27FC236}">
                <a16:creationId xmlns:a16="http://schemas.microsoft.com/office/drawing/2014/main" id="{DCEC35C7-3EF1-F34C-A57F-C23F6B5EBCB4}"/>
              </a:ext>
            </a:extLst>
          </p:cNvPr>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235970" name="Picture 2">
            <a:extLst>
              <a:ext uri="{FF2B5EF4-FFF2-40B4-BE49-F238E27FC236}">
                <a16:creationId xmlns:a16="http://schemas.microsoft.com/office/drawing/2014/main" id="{1C025E21-5408-B84D-8968-D099E0BDE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14388"/>
            <a:ext cx="86487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1" name="Rectangle 3">
            <a:extLst>
              <a:ext uri="{FF2B5EF4-FFF2-40B4-BE49-F238E27FC236}">
                <a16:creationId xmlns:a16="http://schemas.microsoft.com/office/drawing/2014/main" id="{912E90F3-A437-CA4A-8ABA-43B98FF09AA9}"/>
              </a:ext>
            </a:extLst>
          </p:cNvPr>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241090" name="Picture 2">
            <a:extLst>
              <a:ext uri="{FF2B5EF4-FFF2-40B4-BE49-F238E27FC236}">
                <a16:creationId xmlns:a16="http://schemas.microsoft.com/office/drawing/2014/main" id="{C99CC900-C25D-8F4B-BBCB-481E095C6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6713"/>
            <a:ext cx="731520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a:extLst>
              <a:ext uri="{FF2B5EF4-FFF2-40B4-BE49-F238E27FC236}">
                <a16:creationId xmlns:a16="http://schemas.microsoft.com/office/drawing/2014/main" id="{C70E7558-BFEC-1746-8E58-BF165D3D7332}"/>
              </a:ext>
            </a:extLst>
          </p:cNvPr>
          <p:cNvSpPr>
            <a:spLocks noGrp="1" noChangeArrowheads="1"/>
          </p:cNvSpPr>
          <p:nvPr>
            <p:ph type="title"/>
          </p:nvPr>
        </p:nvSpPr>
        <p:spPr/>
        <p:txBody>
          <a:bodyPr/>
          <a:lstStyle/>
          <a:p>
            <a:r>
              <a:rPr lang="en-GB" altLang="fr-FR"/>
              <a:t>True Value, Precision and Accuracy …</a:t>
            </a:r>
            <a:br>
              <a:rPr lang="en-GB" altLang="fr-FR"/>
            </a:br>
            <a:r>
              <a:rPr lang="en-GB" altLang="fr-FR">
                <a:solidFill>
                  <a:schemeClr val="bg2"/>
                </a:solidFill>
              </a:rPr>
              <a:t>Frequency distribution of 1 hour GPS data</a:t>
            </a:r>
          </a:p>
        </p:txBody>
      </p:sp>
      <p:pic>
        <p:nvPicPr>
          <p:cNvPr id="1218563" name="Picture 3">
            <a:extLst>
              <a:ext uri="{FF2B5EF4-FFF2-40B4-BE49-F238E27FC236}">
                <a16:creationId xmlns:a16="http://schemas.microsoft.com/office/drawing/2014/main" id="{FE105343-BF47-6447-BB27-6195DD365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6" name="Rectangle 4">
            <a:extLst>
              <a:ext uri="{FF2B5EF4-FFF2-40B4-BE49-F238E27FC236}">
                <a16:creationId xmlns:a16="http://schemas.microsoft.com/office/drawing/2014/main" id="{7C73E0D8-C74E-D544-9AEE-3EE07A9EB6AF}"/>
              </a:ext>
            </a:extLst>
          </p:cNvPr>
          <p:cNvSpPr>
            <a:spLocks noChangeArrowheads="1"/>
          </p:cNvSpPr>
          <p:nvPr/>
        </p:nvSpPr>
        <p:spPr bwMode="auto">
          <a:xfrm>
            <a:off x="609600" y="152400"/>
            <a:ext cx="3200400" cy="610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e-CH" altLang="fr-FR" sz="900" dirty="0" err="1"/>
              <a:t>Corrections</a:t>
            </a:r>
            <a:r>
              <a:rPr lang="de-CH" altLang="fr-FR" sz="900" dirty="0"/>
              <a:t> on Control Points :</a:t>
            </a:r>
          </a:p>
          <a:p>
            <a:pPr algn="l"/>
            <a:endParaRPr lang="de-CH" altLang="fr-FR" sz="900" dirty="0"/>
          </a:p>
          <a:p>
            <a:pPr algn="l"/>
            <a:r>
              <a:rPr lang="de-CH" altLang="fr-FR" sz="900" dirty="0"/>
              <a:t>Id.           </a:t>
            </a:r>
            <a:r>
              <a:rPr lang="de-CH" altLang="fr-FR" sz="900" dirty="0" err="1"/>
              <a:t>Vx</a:t>
            </a:r>
            <a:r>
              <a:rPr lang="de-CH" altLang="fr-FR" sz="900" dirty="0"/>
              <a:t>(m)         </a:t>
            </a:r>
            <a:r>
              <a:rPr lang="de-CH" altLang="fr-FR" sz="900" dirty="0" err="1"/>
              <a:t>Vy</a:t>
            </a:r>
            <a:r>
              <a:rPr lang="de-CH" altLang="fr-FR" sz="900" dirty="0"/>
              <a:t>(m)         </a:t>
            </a:r>
            <a:r>
              <a:rPr lang="de-CH" altLang="fr-FR" sz="900" dirty="0" err="1"/>
              <a:t>Vz</a:t>
            </a:r>
            <a:r>
              <a:rPr lang="de-CH" altLang="fr-FR" sz="900" dirty="0"/>
              <a:t>(m)</a:t>
            </a:r>
          </a:p>
          <a:p>
            <a:pPr algn="l"/>
            <a:endParaRPr lang="de-CH" altLang="fr-FR" sz="900" dirty="0"/>
          </a:p>
          <a:p>
            <a:pPr algn="l"/>
            <a:r>
              <a:rPr lang="de-CH" altLang="fr-FR" sz="900" dirty="0"/>
              <a:t>BS2-1         -.0011          -.0012         .0006</a:t>
            </a:r>
          </a:p>
          <a:p>
            <a:pPr algn="l"/>
            <a:r>
              <a:rPr lang="de-CH" altLang="fr-FR" sz="900" dirty="0"/>
              <a:t>BS1-a          .0019          -.0002        -.0010</a:t>
            </a:r>
          </a:p>
          <a:p>
            <a:pPr algn="l"/>
            <a:r>
              <a:rPr lang="de-CH" altLang="fr-FR" sz="900" dirty="0"/>
              <a:t>BS1-b         -.0011           .0008         .0010</a:t>
            </a:r>
          </a:p>
          <a:p>
            <a:pPr algn="l"/>
            <a:r>
              <a:rPr lang="de-CH" altLang="fr-FR" sz="900" dirty="0"/>
              <a:t>BS2-4          .0005           .0001          .0001</a:t>
            </a:r>
          </a:p>
          <a:p>
            <a:pPr algn="l"/>
            <a:r>
              <a:rPr lang="de-CH" altLang="fr-FR" sz="900" dirty="0"/>
              <a:t>BS2-5          .0005          -.0003         .0006</a:t>
            </a:r>
          </a:p>
          <a:p>
            <a:pPr algn="l"/>
            <a:r>
              <a:rPr lang="de-CH" altLang="fr-FR" sz="900" dirty="0"/>
              <a:t>BS2-6          .0012          -.0002        -.0007</a:t>
            </a:r>
          </a:p>
          <a:p>
            <a:pPr algn="l"/>
            <a:r>
              <a:rPr lang="de-CH" altLang="fr-FR" sz="900" dirty="0"/>
              <a:t>BS2-7          .0006           .0002         -.0011</a:t>
            </a:r>
          </a:p>
          <a:p>
            <a:pPr algn="l"/>
            <a:r>
              <a:rPr lang="de-CH" altLang="fr-FR" sz="900" dirty="0"/>
              <a:t>BS2-8         -.0011           .0018         -.0003</a:t>
            </a:r>
          </a:p>
          <a:p>
            <a:pPr algn="l"/>
            <a:r>
              <a:rPr lang="de-CH" altLang="fr-FR" sz="900" dirty="0"/>
              <a:t>BS5            -.0013          -.0009          .0007</a:t>
            </a:r>
          </a:p>
          <a:p>
            <a:pPr algn="l"/>
            <a:endParaRPr lang="de-CH" altLang="fr-FR" sz="900" dirty="0"/>
          </a:p>
          <a:p>
            <a:pPr algn="l"/>
            <a:r>
              <a:rPr lang="de-CH" altLang="fr-FR" sz="900" dirty="0" err="1"/>
              <a:t>Tx</a:t>
            </a:r>
            <a:r>
              <a:rPr lang="de-CH" altLang="fr-FR" sz="900" dirty="0"/>
              <a:t> </a:t>
            </a:r>
            <a:r>
              <a:rPr lang="de-CH" altLang="fr-FR" sz="900" dirty="0" err="1"/>
              <a:t>updated</a:t>
            </a:r>
            <a:r>
              <a:rPr lang="de-CH" altLang="fr-FR" sz="900" dirty="0"/>
              <a:t>           : -167.3866</a:t>
            </a:r>
          </a:p>
          <a:p>
            <a:pPr algn="l"/>
            <a:r>
              <a:rPr lang="de-CH" altLang="fr-FR" sz="900" dirty="0" err="1"/>
              <a:t>Ty</a:t>
            </a:r>
            <a:r>
              <a:rPr lang="de-CH" altLang="fr-FR" sz="900" dirty="0"/>
              <a:t> </a:t>
            </a:r>
            <a:r>
              <a:rPr lang="de-CH" altLang="fr-FR" sz="900" dirty="0" err="1"/>
              <a:t>updated</a:t>
            </a:r>
            <a:r>
              <a:rPr lang="de-CH" altLang="fr-FR" sz="900" dirty="0"/>
              <a:t>           : 166.8691</a:t>
            </a:r>
          </a:p>
          <a:p>
            <a:pPr algn="l"/>
            <a:r>
              <a:rPr lang="de-CH" altLang="fr-FR" sz="900" dirty="0"/>
              <a:t>Tz </a:t>
            </a:r>
            <a:r>
              <a:rPr lang="de-CH" altLang="fr-FR" sz="900" dirty="0" err="1"/>
              <a:t>updated</a:t>
            </a:r>
            <a:r>
              <a:rPr lang="de-CH" altLang="fr-FR" sz="900" dirty="0"/>
              <a:t>           : .0901</a:t>
            </a:r>
          </a:p>
          <a:p>
            <a:pPr algn="l"/>
            <a:endParaRPr lang="de-CH" altLang="fr-FR" sz="900" dirty="0"/>
          </a:p>
          <a:p>
            <a:pPr algn="l"/>
            <a:r>
              <a:rPr lang="de-CH" altLang="fr-FR" sz="900" dirty="0" err="1">
                <a:solidFill>
                  <a:schemeClr val="tx2"/>
                </a:solidFill>
              </a:rPr>
              <a:t>Scale</a:t>
            </a:r>
            <a:r>
              <a:rPr lang="de-CH" altLang="fr-FR" sz="900" dirty="0">
                <a:solidFill>
                  <a:schemeClr val="tx2"/>
                </a:solidFill>
              </a:rPr>
              <a:t> </a:t>
            </a:r>
            <a:r>
              <a:rPr lang="de-CH" altLang="fr-FR" sz="900" dirty="0" err="1">
                <a:solidFill>
                  <a:schemeClr val="tx2"/>
                </a:solidFill>
              </a:rPr>
              <a:t>Factor</a:t>
            </a:r>
            <a:r>
              <a:rPr lang="de-CH" altLang="fr-FR" sz="900" dirty="0">
                <a:solidFill>
                  <a:schemeClr val="tx2"/>
                </a:solidFill>
              </a:rPr>
              <a:t> </a:t>
            </a:r>
            <a:r>
              <a:rPr lang="de-CH" altLang="fr-FR" sz="900" dirty="0" err="1">
                <a:solidFill>
                  <a:schemeClr val="tx2"/>
                </a:solidFill>
              </a:rPr>
              <a:t>updated</a:t>
            </a:r>
            <a:r>
              <a:rPr lang="de-CH" altLang="fr-FR" sz="900" dirty="0">
                <a:solidFill>
                  <a:schemeClr val="tx2"/>
                </a:solidFill>
              </a:rPr>
              <a:t> : 1.00000291704</a:t>
            </a:r>
          </a:p>
          <a:p>
            <a:pPr algn="l"/>
            <a:endParaRPr lang="de-CH" altLang="fr-FR" sz="900" dirty="0">
              <a:solidFill>
                <a:schemeClr val="tx2"/>
              </a:solidFill>
            </a:endParaRPr>
          </a:p>
          <a:p>
            <a:pPr algn="l"/>
            <a:r>
              <a:rPr lang="de-CH" altLang="fr-FR" sz="900" dirty="0"/>
              <a:t>Updated Rotation Matrix</a:t>
            </a:r>
          </a:p>
          <a:p>
            <a:pPr algn="l"/>
            <a:endParaRPr lang="de-CH" altLang="fr-FR" sz="900" dirty="0"/>
          </a:p>
          <a:p>
            <a:pPr algn="l"/>
            <a:r>
              <a:rPr lang="de-CH" altLang="fr-FR" sz="900" dirty="0"/>
              <a:t>1.0000000     0.0002021     0.0000053</a:t>
            </a:r>
          </a:p>
          <a:p>
            <a:pPr algn="l"/>
            <a:r>
              <a:rPr lang="de-CH" altLang="fr-FR" sz="900" dirty="0"/>
              <a:t>-0.0002021    1.0000000     -0.0000054</a:t>
            </a:r>
          </a:p>
          <a:p>
            <a:pPr algn="l"/>
            <a:r>
              <a:rPr lang="de-CH" altLang="fr-FR" sz="900" dirty="0"/>
              <a:t>-0.0000053    0.0000054     1.0000000</a:t>
            </a:r>
          </a:p>
          <a:p>
            <a:pPr algn="l"/>
            <a:endParaRPr lang="de-CH" altLang="fr-FR" sz="900" dirty="0"/>
          </a:p>
          <a:p>
            <a:pPr algn="l"/>
            <a:r>
              <a:rPr lang="de-CH" altLang="fr-FR" sz="900" dirty="0" err="1"/>
              <a:t>Rotations</a:t>
            </a:r>
            <a:r>
              <a:rPr lang="de-CH" altLang="fr-FR" sz="900" dirty="0"/>
              <a:t> </a:t>
            </a:r>
            <a:r>
              <a:rPr lang="de-CH" altLang="fr-FR" sz="900" dirty="0" err="1"/>
              <a:t>parameters</a:t>
            </a:r>
            <a:endParaRPr lang="de-CH" altLang="fr-FR" sz="900" dirty="0"/>
          </a:p>
          <a:p>
            <a:pPr algn="l"/>
            <a:endParaRPr lang="de-CH" altLang="fr-FR" sz="900" dirty="0"/>
          </a:p>
          <a:p>
            <a:pPr algn="l"/>
            <a:r>
              <a:rPr lang="de-CH" altLang="fr-FR" sz="900" dirty="0"/>
              <a:t>Rotation </a:t>
            </a:r>
            <a:r>
              <a:rPr lang="de-CH" altLang="fr-FR" sz="900" dirty="0" err="1"/>
              <a:t>along</a:t>
            </a:r>
            <a:r>
              <a:rPr lang="de-CH" altLang="fr-FR" sz="900" dirty="0"/>
              <a:t> X </a:t>
            </a:r>
            <a:r>
              <a:rPr lang="de-CH" altLang="fr-FR" sz="900" dirty="0" err="1"/>
              <a:t>axis</a:t>
            </a:r>
            <a:r>
              <a:rPr lang="de-CH" altLang="fr-FR" sz="900" dirty="0"/>
              <a:t> : .00031</a:t>
            </a:r>
          </a:p>
          <a:p>
            <a:pPr algn="l"/>
            <a:r>
              <a:rPr lang="de-CH" altLang="fr-FR" sz="900" dirty="0"/>
              <a:t>Rotation </a:t>
            </a:r>
            <a:r>
              <a:rPr lang="de-CH" altLang="fr-FR" sz="900" dirty="0" err="1"/>
              <a:t>along</a:t>
            </a:r>
            <a:r>
              <a:rPr lang="de-CH" altLang="fr-FR" sz="900" dirty="0"/>
              <a:t> Y </a:t>
            </a:r>
            <a:r>
              <a:rPr lang="de-CH" altLang="fr-FR" sz="900" dirty="0" err="1"/>
              <a:t>axis</a:t>
            </a:r>
            <a:r>
              <a:rPr lang="de-CH" altLang="fr-FR" sz="900" dirty="0"/>
              <a:t> : .00031</a:t>
            </a:r>
          </a:p>
          <a:p>
            <a:pPr algn="l"/>
            <a:r>
              <a:rPr lang="de-CH" altLang="fr-FR" sz="900" dirty="0"/>
              <a:t>Rotation </a:t>
            </a:r>
            <a:r>
              <a:rPr lang="de-CH" altLang="fr-FR" sz="900" dirty="0" err="1"/>
              <a:t>along</a:t>
            </a:r>
            <a:r>
              <a:rPr lang="de-CH" altLang="fr-FR" sz="900" dirty="0"/>
              <a:t> Z </a:t>
            </a:r>
            <a:r>
              <a:rPr lang="de-CH" altLang="fr-FR" sz="900" dirty="0" err="1"/>
              <a:t>axis</a:t>
            </a:r>
            <a:r>
              <a:rPr lang="de-CH" altLang="fr-FR" sz="900" dirty="0"/>
              <a:t> : -.01158</a:t>
            </a:r>
          </a:p>
          <a:p>
            <a:pPr algn="l"/>
            <a:endParaRPr lang="de-CH" altLang="fr-FR" sz="900" dirty="0"/>
          </a:p>
          <a:p>
            <a:pPr algn="l"/>
            <a:r>
              <a:rPr lang="de-CH" altLang="fr-FR" sz="900" dirty="0"/>
              <a:t>Point </a:t>
            </a:r>
            <a:r>
              <a:rPr lang="de-CH" altLang="fr-FR" sz="900" dirty="0" err="1"/>
              <a:t>Identification</a:t>
            </a:r>
            <a:r>
              <a:rPr lang="de-CH" altLang="fr-FR" sz="900" dirty="0"/>
              <a:t> </a:t>
            </a:r>
            <a:r>
              <a:rPr lang="de-CH" altLang="fr-FR" sz="900" dirty="0" err="1"/>
              <a:t>n</a:t>
            </a:r>
            <a:r>
              <a:rPr lang="de-CH" altLang="fr-FR" sz="900" dirty="0"/>
              <a:t>° STNC</a:t>
            </a:r>
          </a:p>
          <a:p>
            <a:pPr algn="l"/>
            <a:r>
              <a:rPr lang="de-CH" altLang="fr-FR" sz="900" dirty="0">
                <a:solidFill>
                  <a:schemeClr val="tx2"/>
                </a:solidFill>
              </a:rPr>
              <a:t>X(20) = 837550.9050</a:t>
            </a:r>
          </a:p>
          <a:p>
            <a:pPr algn="l"/>
            <a:r>
              <a:rPr lang="de-CH" altLang="fr-FR" sz="900" dirty="0">
                <a:solidFill>
                  <a:schemeClr val="tx2"/>
                </a:solidFill>
              </a:rPr>
              <a:t>Y(20) = 816457.9654</a:t>
            </a:r>
          </a:p>
          <a:p>
            <a:pPr algn="l"/>
            <a:r>
              <a:rPr lang="de-CH" altLang="fr-FR" sz="900" dirty="0">
                <a:solidFill>
                  <a:schemeClr val="tx2"/>
                </a:solidFill>
              </a:rPr>
              <a:t>Z(20) = 5.2810</a:t>
            </a:r>
          </a:p>
        </p:txBody>
      </p:sp>
      <p:sp>
        <p:nvSpPr>
          <p:cNvPr id="1247237" name="Rectangle 5">
            <a:extLst>
              <a:ext uri="{FF2B5EF4-FFF2-40B4-BE49-F238E27FC236}">
                <a16:creationId xmlns:a16="http://schemas.microsoft.com/office/drawing/2014/main" id="{E3E6C599-9D07-D342-8944-19FB0DD5F9E4}"/>
              </a:ext>
            </a:extLst>
          </p:cNvPr>
          <p:cNvSpPr>
            <a:spLocks noChangeArrowheads="1"/>
          </p:cNvSpPr>
          <p:nvPr/>
        </p:nvSpPr>
        <p:spPr bwMode="auto">
          <a:xfrm>
            <a:off x="4114800" y="762000"/>
            <a:ext cx="45720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fr-FR" sz="1600" dirty="0">
                <a:solidFill>
                  <a:srgbClr val="B2B2B2"/>
                </a:solidFill>
              </a:rPr>
              <a:t>27.04.2012 00:07:12.960 Results of free station calculation (Reduced). </a:t>
            </a:r>
            <a:r>
              <a:rPr lang="en-US" altLang="fr-FR" sz="1600" dirty="0" err="1">
                <a:solidFill>
                  <a:srgbClr val="B2B2B2"/>
                </a:solidFill>
              </a:rPr>
              <a:t>Solution:ROBUST</a:t>
            </a:r>
            <a:r>
              <a:rPr lang="en-US" altLang="fr-FR" sz="1600" dirty="0">
                <a:solidFill>
                  <a:srgbClr val="B2B2B2"/>
                </a:solidFill>
              </a:rPr>
              <a:t> [GON/M]</a:t>
            </a:r>
          </a:p>
          <a:p>
            <a:pPr algn="l"/>
            <a:r>
              <a:rPr lang="en-US" altLang="fr-FR" sz="1600" dirty="0"/>
              <a:t>27.04.2012 00:07:12.962 Station Coordinates: </a:t>
            </a:r>
            <a:r>
              <a:rPr lang="en-US" altLang="fr-FR" sz="1600" dirty="0">
                <a:solidFill>
                  <a:srgbClr val="0070C0"/>
                </a:solidFill>
              </a:rPr>
              <a:t>837550.9051, 816457.9653, 5.2788</a:t>
            </a:r>
          </a:p>
          <a:p>
            <a:pPr algn="l"/>
            <a:r>
              <a:rPr lang="en-US" altLang="fr-FR" sz="1600" dirty="0"/>
              <a:t>27.04.2012 00:07:12.964 Standard Deviations: 0.0006, 0.0005, 0.0003</a:t>
            </a:r>
          </a:p>
          <a:p>
            <a:pPr algn="l"/>
            <a:r>
              <a:rPr lang="en-US" altLang="fr-FR" sz="1600" dirty="0"/>
              <a:t>27.04.2012 00:07:12.966 Orientation: 0.01264, 0.000285"</a:t>
            </a:r>
          </a:p>
          <a:p>
            <a:pPr algn="l"/>
            <a:r>
              <a:rPr lang="en-US" altLang="fr-FR" sz="1600" dirty="0">
                <a:solidFill>
                  <a:srgbClr val="0070C0"/>
                </a:solidFill>
              </a:rPr>
              <a:t>27.04.2012 00:07:12.967 Scale: 0.99999609</a:t>
            </a:r>
            <a:r>
              <a:rPr lang="en-US" altLang="fr-FR" sz="1600" dirty="0"/>
              <a:t>, 0.00000735</a:t>
            </a:r>
            <a:endParaRPr lang="de-CH" altLang="fr-FR" sz="1600" dirty="0"/>
          </a:p>
        </p:txBody>
      </p:sp>
      <p:graphicFrame>
        <p:nvGraphicFramePr>
          <p:cNvPr id="1247345" name="Group 113">
            <a:extLst>
              <a:ext uri="{FF2B5EF4-FFF2-40B4-BE49-F238E27FC236}">
                <a16:creationId xmlns:a16="http://schemas.microsoft.com/office/drawing/2014/main" id="{DA8CF385-DD9B-4E45-994A-6F57CBE5C672}"/>
              </a:ext>
            </a:extLst>
          </p:cNvPr>
          <p:cNvGraphicFramePr>
            <a:graphicFrameLocks noGrp="1"/>
          </p:cNvGraphicFramePr>
          <p:nvPr>
            <p:extLst>
              <p:ext uri="{D42A27DB-BD31-4B8C-83A1-F6EECF244321}">
                <p14:modId xmlns:p14="http://schemas.microsoft.com/office/powerpoint/2010/main" val="2232536361"/>
              </p:ext>
            </p:extLst>
          </p:nvPr>
        </p:nvGraphicFramePr>
        <p:xfrm>
          <a:off x="4229100" y="4038600"/>
          <a:ext cx="4343400" cy="1408113"/>
        </p:xfrm>
        <a:graphic>
          <a:graphicData uri="http://schemas.openxmlformats.org/drawingml/2006/table">
            <a:tbl>
              <a:tblPr/>
              <a:tblGrid>
                <a:gridCol w="1066800">
                  <a:extLst>
                    <a:ext uri="{9D8B030D-6E8A-4147-A177-3AD203B41FA5}">
                      <a16:colId xmlns:a16="http://schemas.microsoft.com/office/drawing/2014/main" val="3231537509"/>
                    </a:ext>
                  </a:extLst>
                </a:gridCol>
                <a:gridCol w="1295400">
                  <a:extLst>
                    <a:ext uri="{9D8B030D-6E8A-4147-A177-3AD203B41FA5}">
                      <a16:colId xmlns:a16="http://schemas.microsoft.com/office/drawing/2014/main" val="3276310346"/>
                    </a:ext>
                  </a:extLst>
                </a:gridCol>
                <a:gridCol w="1143000">
                  <a:extLst>
                    <a:ext uri="{9D8B030D-6E8A-4147-A177-3AD203B41FA5}">
                      <a16:colId xmlns:a16="http://schemas.microsoft.com/office/drawing/2014/main" val="1862902405"/>
                    </a:ext>
                  </a:extLst>
                </a:gridCol>
                <a:gridCol w="838200">
                  <a:extLst>
                    <a:ext uri="{9D8B030D-6E8A-4147-A177-3AD203B41FA5}">
                      <a16:colId xmlns:a16="http://schemas.microsoft.com/office/drawing/2014/main" val="1946058228"/>
                    </a:ext>
                  </a:extLst>
                </a:gridCol>
              </a:tblGrid>
              <a:tr h="303213">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chemeClr val="tx1"/>
                          </a:solidFill>
                          <a:effectLst/>
                          <a:latin typeface="Arial" panose="020B0604020202020204" pitchFamily="34" charset="0"/>
                          <a:cs typeface="Arial" panose="020B0604020202020204" pitchFamily="34" charset="0"/>
                        </a:rPr>
                        <a:t>STNC</a:t>
                      </a:r>
                      <a:endParaRPr kumimoji="0" lang="en-GB" altLang="fr-FR" sz="4000" b="1"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endParaRPr kumimoji="0" lang="en-GB" altLang="fr-FR" sz="4000" b="1" i="0" u="none" strike="noStrike" cap="none" normalizeH="0" baseline="0" dirty="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chemeClr val="tx1"/>
                          </a:solidFill>
                          <a:effectLst/>
                          <a:latin typeface="Arial" panose="020B0604020202020204" pitchFamily="34" charset="0"/>
                          <a:cs typeface="Arial" panose="020B0604020202020204" pitchFamily="34" charset="0"/>
                        </a:rPr>
                        <a:t>Y</a:t>
                      </a:r>
                      <a:endParaRPr kumimoji="0" lang="en-GB" altLang="fr-FR" sz="4000" b="1"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400" b="1" i="0" u="none" strike="noStrike" cap="none" normalizeH="0" baseline="0">
                          <a:ln>
                            <a:noFill/>
                          </a:ln>
                          <a:solidFill>
                            <a:schemeClr val="tx1"/>
                          </a:solidFill>
                          <a:effectLst/>
                          <a:latin typeface="Arial" panose="020B0604020202020204" pitchFamily="34" charset="0"/>
                          <a:cs typeface="Arial" panose="020B0604020202020204" pitchFamily="34" charset="0"/>
                        </a:rPr>
                        <a:t>Z</a:t>
                      </a:r>
                      <a:endParaRPr kumimoji="0" lang="en-GB" altLang="fr-FR" sz="4000" b="1"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27945035"/>
                  </a:ext>
                </a:extLst>
              </a:tr>
              <a:tr h="368300">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LEICA</a:t>
                      </a:r>
                      <a:endParaRPr kumimoji="0" lang="en-GB" altLang="fr-FR" sz="3600" b="1" i="0" u="none" strike="noStrike" cap="none" normalizeH="0" baseline="0" dirty="0">
                        <a:ln>
                          <a:noFill/>
                        </a:ln>
                        <a:solidFill>
                          <a:srgbClr val="0070C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20000"/>
                        </a:spcBef>
                        <a:spcAft>
                          <a:spcPct val="0"/>
                        </a:spcAft>
                        <a:buClrTx/>
                        <a:buSzTx/>
                        <a:buFontTx/>
                        <a:buNone/>
                        <a:tabLst/>
                      </a:pPr>
                      <a:r>
                        <a:rPr kumimoji="0" lang="en-US" altLang="fr-FR" sz="12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837550.9051</a:t>
                      </a:r>
                      <a:endParaRPr kumimoji="0" lang="en-US" altLang="fr-FR" sz="3200" b="0" i="0" u="none" strike="noStrike" cap="none" normalizeH="0" baseline="0" dirty="0">
                        <a:ln>
                          <a:noFill/>
                        </a:ln>
                        <a:solidFill>
                          <a:srgbClr val="0070C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816457.9653</a:t>
                      </a:r>
                      <a:endParaRPr kumimoji="0" lang="en-GB" altLang="fr-FR" sz="3200" b="0" i="0" u="none" strike="noStrike" cap="none" normalizeH="0" baseline="0" dirty="0">
                        <a:ln>
                          <a:noFill/>
                        </a:ln>
                        <a:solidFill>
                          <a:srgbClr val="0070C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5.2788</a:t>
                      </a:r>
                      <a:endParaRPr kumimoji="0" lang="en-GB" altLang="fr-FR" sz="3200" b="0" i="0" u="none" strike="noStrike" cap="none" normalizeH="0" baseline="0" dirty="0">
                        <a:ln>
                          <a:noFill/>
                        </a:ln>
                        <a:solidFill>
                          <a:srgbClr val="0070C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6534322"/>
                  </a:ext>
                </a:extLst>
              </a:tr>
              <a:tr h="366713">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a:ln>
                            <a:noFill/>
                          </a:ln>
                          <a:solidFill>
                            <a:srgbClr val="FF0000"/>
                          </a:solidFill>
                          <a:effectLst/>
                          <a:latin typeface="Arial" panose="020B0604020202020204" pitchFamily="34" charset="0"/>
                          <a:cs typeface="Arial" panose="020B0604020202020204" pitchFamily="34" charset="0"/>
                        </a:rPr>
                        <a:t>3D</a:t>
                      </a:r>
                      <a:endParaRPr kumimoji="0" lang="en-GB" altLang="fr-FR" sz="3600" b="1"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20000"/>
                        </a:spcBef>
                        <a:spcAft>
                          <a:spcPct val="0"/>
                        </a:spcAft>
                        <a:buClrTx/>
                        <a:buSzTx/>
                        <a:buFontTx/>
                        <a:buNone/>
                        <a:tabLst/>
                      </a:pPr>
                      <a:r>
                        <a:rPr kumimoji="0" lang="en-GB" altLang="fr-FR" sz="1200" b="1" i="0" u="none" strike="noStrike" cap="none" normalizeH="0" baseline="0">
                          <a:ln>
                            <a:noFill/>
                          </a:ln>
                          <a:solidFill>
                            <a:schemeClr val="tx2"/>
                          </a:solidFill>
                          <a:effectLst/>
                          <a:latin typeface="Arial" panose="020B0604020202020204" pitchFamily="34" charset="0"/>
                          <a:cs typeface="Arial" panose="020B0604020202020204" pitchFamily="34" charset="0"/>
                        </a:rPr>
                        <a:t>837550.9050</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20000"/>
                        </a:spcBef>
                        <a:spcAft>
                          <a:spcPct val="0"/>
                        </a:spcAft>
                        <a:buClrTx/>
                        <a:buSzTx/>
                        <a:buFontTx/>
                        <a:buNone/>
                        <a:tabLst/>
                      </a:pPr>
                      <a:r>
                        <a:rPr kumimoji="0" lang="en-GB" altLang="fr-FR" sz="1200" b="1" i="0" u="none" strike="noStrike" cap="none" normalizeH="0" baseline="0">
                          <a:ln>
                            <a:noFill/>
                          </a:ln>
                          <a:solidFill>
                            <a:schemeClr val="tx2"/>
                          </a:solidFill>
                          <a:effectLst/>
                          <a:latin typeface="Arial" panose="020B0604020202020204" pitchFamily="34" charset="0"/>
                          <a:cs typeface="Arial" panose="020B0604020202020204" pitchFamily="34" charset="0"/>
                        </a:rPr>
                        <a:t>816457.9654</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20000"/>
                        </a:spcBef>
                        <a:spcAft>
                          <a:spcPct val="0"/>
                        </a:spcAft>
                        <a:buClrTx/>
                        <a:buSzTx/>
                        <a:buFontTx/>
                        <a:buNone/>
                        <a:tabLst/>
                      </a:pPr>
                      <a:r>
                        <a:rPr kumimoji="0" lang="en-GB" altLang="fr-FR" sz="1200" b="1" i="0" u="none" strike="noStrike" cap="none" normalizeH="0" baseline="0">
                          <a:ln>
                            <a:noFill/>
                          </a:ln>
                          <a:solidFill>
                            <a:schemeClr val="tx2"/>
                          </a:solidFill>
                          <a:effectLst/>
                          <a:latin typeface="Arial" panose="020B0604020202020204" pitchFamily="34" charset="0"/>
                          <a:cs typeface="Arial" panose="020B0604020202020204" pitchFamily="34" charset="0"/>
                        </a:rPr>
                        <a:t>5.2810</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9493087"/>
                  </a:ext>
                </a:extLst>
              </a:tr>
              <a:tr h="368300">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a:ln>
                            <a:noFill/>
                          </a:ln>
                          <a:solidFill>
                            <a:schemeClr val="tx1"/>
                          </a:solidFill>
                          <a:effectLst/>
                          <a:latin typeface="Arial" panose="020B0604020202020204" pitchFamily="34" charset="0"/>
                          <a:cs typeface="Arial" panose="020B0604020202020204" pitchFamily="34" charset="0"/>
                        </a:rPr>
                        <a:t>Differences</a:t>
                      </a:r>
                      <a:endParaRPr kumimoji="0" lang="en-GB" altLang="fr-FR" sz="3600" b="1"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a:ln>
                            <a:noFill/>
                          </a:ln>
                          <a:solidFill>
                            <a:schemeClr val="tx1"/>
                          </a:solidFill>
                          <a:effectLst/>
                          <a:latin typeface="Arial" panose="020B0604020202020204" pitchFamily="34" charset="0"/>
                          <a:cs typeface="Arial" panose="020B0604020202020204" pitchFamily="34" charset="0"/>
                        </a:rPr>
                        <a:t>0.0001</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a:ln>
                            <a:noFill/>
                          </a:ln>
                          <a:solidFill>
                            <a:schemeClr val="tx1"/>
                          </a:solidFill>
                          <a:effectLst/>
                          <a:latin typeface="Arial" panose="020B0604020202020204" pitchFamily="34" charset="0"/>
                          <a:cs typeface="Arial" panose="020B0604020202020204" pitchFamily="34" charset="0"/>
                        </a:rPr>
                        <a:t>-0.0001</a:t>
                      </a:r>
                      <a:endParaRPr kumimoji="0" lang="en-GB" altLang="fr-FR" sz="32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1400" b="1">
                          <a:solidFill>
                            <a:schemeClr val="tx2"/>
                          </a:solidFill>
                          <a:latin typeface="Arial" panose="020B0604020202020204" pitchFamily="34" charset="0"/>
                        </a:defRPr>
                      </a:lvl1pPr>
                      <a:lvl2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2pPr>
                      <a:lvl3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3pPr>
                      <a:lvl4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4pPr>
                      <a:lvl5pPr algn="l">
                        <a:spcBef>
                          <a:spcPct val="50000"/>
                        </a:spcBef>
                        <a:buClr>
                          <a:schemeClr val="tx2"/>
                        </a:buClr>
                        <a:buSzPct val="100000"/>
                        <a:buFont typeface="Wingdings" pitchFamily="2" charset="2"/>
                        <a:defRPr sz="1200">
                          <a:solidFill>
                            <a:schemeClr val="bg2"/>
                          </a:solidFill>
                          <a:latin typeface="Arial" panose="020B0604020202020204" pitchFamily="34" charset="0"/>
                        </a:defRPr>
                      </a:lvl5pPr>
                      <a:lvl6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6pPr>
                      <a:lvl7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7pPr>
                      <a:lvl8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8pPr>
                      <a:lvl9pPr eaLnBrk="0" fontAlgn="base" hangingPunct="0">
                        <a:spcBef>
                          <a:spcPct val="50000"/>
                        </a:spcBef>
                        <a:spcAft>
                          <a:spcPct val="0"/>
                        </a:spcAft>
                        <a:buClr>
                          <a:schemeClr val="tx2"/>
                        </a:buClr>
                        <a:buSzPct val="100000"/>
                        <a:buFont typeface="Wingdings" pitchFamily="2" charset="2"/>
                        <a:defRPr sz="1200">
                          <a:solidFill>
                            <a:schemeClr val="bg2"/>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GB" altLang="fr-FR"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-0.0022</a:t>
                      </a:r>
                      <a:endParaRPr kumimoji="0" lang="en-GB" altLang="fr-FR" sz="3200" b="0" i="0" u="none" strike="noStrike" cap="none" normalizeH="0" baseline="0" dirty="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768388"/>
                  </a:ext>
                </a:extLst>
              </a:tr>
            </a:tbl>
          </a:graphicData>
        </a:graphic>
      </p:graphicFrame>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4" name="Rectangle 4">
            <a:extLst>
              <a:ext uri="{FF2B5EF4-FFF2-40B4-BE49-F238E27FC236}">
                <a16:creationId xmlns:a16="http://schemas.microsoft.com/office/drawing/2014/main" id="{1E7CC732-07FA-9B4E-A797-881EAEF603BA}"/>
              </a:ext>
            </a:extLst>
          </p:cNvPr>
          <p:cNvSpPr>
            <a:spLocks noGrp="1" noChangeArrowheads="1"/>
          </p:cNvSpPr>
          <p:nvPr>
            <p:ph type="title"/>
          </p:nvPr>
        </p:nvSpPr>
        <p:spPr/>
        <p:txBody>
          <a:bodyPr/>
          <a:lstStyle/>
          <a:p>
            <a:r>
              <a:rPr lang="en-GB" altLang="fr-FR" sz="2200">
                <a:solidFill>
                  <a:schemeClr val="bg2"/>
                </a:solidFill>
              </a:rPr>
              <a:t>Joel’s principle :</a:t>
            </a:r>
            <a:r>
              <a:rPr lang="en-GB" altLang="fr-FR" sz="2200"/>
              <a:t> every survey that handles directions and distances can be processed by using a 2D/3D transformation ! </a:t>
            </a:r>
            <a:endParaRPr lang="de-CH" altLang="fr-FR" sz="2200"/>
          </a:p>
        </p:txBody>
      </p:sp>
      <p:sp>
        <p:nvSpPr>
          <p:cNvPr id="1249285" name="Rectangle 5">
            <a:extLst>
              <a:ext uri="{FF2B5EF4-FFF2-40B4-BE49-F238E27FC236}">
                <a16:creationId xmlns:a16="http://schemas.microsoft.com/office/drawing/2014/main" id="{A0049865-CD1B-9C42-9DFA-77AE103ACB9A}"/>
              </a:ext>
            </a:extLst>
          </p:cNvPr>
          <p:cNvSpPr>
            <a:spLocks noGrp="1" noChangeArrowheads="1"/>
          </p:cNvSpPr>
          <p:nvPr>
            <p:ph type="body" idx="1"/>
          </p:nvPr>
        </p:nvSpPr>
        <p:spPr>
          <a:xfrm>
            <a:off x="719138" y="2057400"/>
            <a:ext cx="8097837" cy="3700463"/>
          </a:xfrm>
        </p:spPr>
        <p:txBody>
          <a:bodyPr/>
          <a:lstStyle/>
          <a:p>
            <a:r>
              <a:rPr lang="en-GB" altLang="fr-FR">
                <a:solidFill>
                  <a:schemeClr val="bg2"/>
                </a:solidFill>
              </a:rPr>
              <a:t>Free Station, Traverse, Radial Survey, … every type of survey where for each point the directions and distances are measured, can be processed using a 2D/3D transformation !</a:t>
            </a:r>
          </a:p>
          <a:p>
            <a:endParaRPr lang="en-GB" altLang="fr-FR">
              <a:solidFill>
                <a:schemeClr val="bg2"/>
              </a:solidFill>
            </a:endParaRPr>
          </a:p>
          <a:p>
            <a:r>
              <a:rPr lang="en-GB" altLang="fr-FR">
                <a:solidFill>
                  <a:schemeClr val="bg2"/>
                </a:solidFill>
              </a:rPr>
              <a:t>That flexibility doesn’t only simplify the processing but much more interesting, allows design that would never been imagined before …</a:t>
            </a:r>
            <a:endParaRPr lang="de-CH" altLang="fr-FR">
              <a:solidFill>
                <a:schemeClr val="bg2"/>
              </a:solidFill>
            </a:endParaRP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8FA92-0C58-2A44-886D-31345F718489}"/>
              </a:ext>
            </a:extLst>
          </p:cNvPr>
          <p:cNvSpPr>
            <a:spLocks noGrp="1"/>
          </p:cNvSpPr>
          <p:nvPr>
            <p:ph type="title"/>
          </p:nvPr>
        </p:nvSpPr>
        <p:spPr/>
        <p:txBody>
          <a:bodyPr/>
          <a:lstStyle/>
          <a:p>
            <a:r>
              <a:rPr lang="en-GB" dirty="0"/>
              <a:t>Conclusion</a:t>
            </a:r>
          </a:p>
        </p:txBody>
      </p:sp>
      <p:sp>
        <p:nvSpPr>
          <p:cNvPr id="3" name="Espace réservé du contenu 2">
            <a:extLst>
              <a:ext uri="{FF2B5EF4-FFF2-40B4-BE49-F238E27FC236}">
                <a16:creationId xmlns:a16="http://schemas.microsoft.com/office/drawing/2014/main" id="{2045CA3E-D053-184D-8AA9-1A53680E23FE}"/>
              </a:ext>
            </a:extLst>
          </p:cNvPr>
          <p:cNvSpPr>
            <a:spLocks noGrp="1"/>
          </p:cNvSpPr>
          <p:nvPr>
            <p:ph idx="1"/>
          </p:nvPr>
        </p:nvSpPr>
        <p:spPr/>
        <p:txBody>
          <a:bodyPr/>
          <a:lstStyle/>
          <a:p>
            <a:r>
              <a:rPr lang="en-GB" dirty="0"/>
              <a:t>It’s only a “taste” of what can de done with the LEAST SQUARES ADJUSTMENT TECHNIQUES</a:t>
            </a:r>
          </a:p>
          <a:p>
            <a:endParaRPr lang="en-GB" dirty="0"/>
          </a:p>
          <a:p>
            <a:r>
              <a:rPr lang="en-GB" dirty="0"/>
              <a:t>At least here you will find the correct equations and coefficients that will help you to develop your own applications</a:t>
            </a:r>
          </a:p>
          <a:p>
            <a:endParaRPr lang="en-GB" dirty="0"/>
          </a:p>
          <a:p>
            <a:r>
              <a:rPr lang="en-GB" dirty="0"/>
              <a:t>There are – of course – much to say and much more to learn !</a:t>
            </a:r>
          </a:p>
          <a:p>
            <a:endParaRPr lang="en-GB" dirty="0"/>
          </a:p>
          <a:p>
            <a:r>
              <a:rPr lang="en-GB" dirty="0"/>
              <a:t>Keep practicing !</a:t>
            </a:r>
          </a:p>
          <a:p>
            <a:endParaRPr lang="en-GB" dirty="0"/>
          </a:p>
          <a:p>
            <a:r>
              <a:rPr lang="en-GB" dirty="0" err="1"/>
              <a:t>Prof.</a:t>
            </a:r>
            <a:r>
              <a:rPr lang="en-GB" dirty="0"/>
              <a:t> Joël van Cranenbroeck</a:t>
            </a:r>
          </a:p>
        </p:txBody>
      </p:sp>
    </p:spTree>
    <p:extLst>
      <p:ext uri="{BB962C8B-B14F-4D97-AF65-F5344CB8AC3E}">
        <p14:creationId xmlns:p14="http://schemas.microsoft.com/office/powerpoint/2010/main" val="3682559466"/>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a:extLst>
              <a:ext uri="{FF2B5EF4-FFF2-40B4-BE49-F238E27FC236}">
                <a16:creationId xmlns:a16="http://schemas.microsoft.com/office/drawing/2014/main" id="{856A8285-45C8-1F4C-9EA1-E923D4A4044C}"/>
              </a:ext>
            </a:extLst>
          </p:cNvPr>
          <p:cNvSpPr>
            <a:spLocks noGrp="1" noChangeArrowheads="1"/>
          </p:cNvSpPr>
          <p:nvPr>
            <p:ph type="title"/>
          </p:nvPr>
        </p:nvSpPr>
        <p:spPr/>
        <p:txBody>
          <a:bodyPr/>
          <a:lstStyle/>
          <a:p>
            <a:r>
              <a:rPr lang="en-GB" altLang="fr-FR"/>
              <a:t>True Value, Precision and Accuracy …</a:t>
            </a:r>
            <a:br>
              <a:rPr lang="en-GB" altLang="fr-FR"/>
            </a:br>
            <a:r>
              <a:rPr lang="en-GB" altLang="fr-FR">
                <a:solidFill>
                  <a:schemeClr val="bg2"/>
                </a:solidFill>
              </a:rPr>
              <a:t>Frequency distribution of 12 hours of GPS data</a:t>
            </a:r>
          </a:p>
        </p:txBody>
      </p:sp>
      <p:pic>
        <p:nvPicPr>
          <p:cNvPr id="1219587" name="Picture 3">
            <a:extLst>
              <a:ext uri="{FF2B5EF4-FFF2-40B4-BE49-F238E27FC236}">
                <a16:creationId xmlns:a16="http://schemas.microsoft.com/office/drawing/2014/main" id="{325B7160-60B0-2146-9194-E3CA4BC3B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772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5618" name="Rectangle 2">
            <a:extLst>
              <a:ext uri="{FF2B5EF4-FFF2-40B4-BE49-F238E27FC236}">
                <a16:creationId xmlns:a16="http://schemas.microsoft.com/office/drawing/2014/main" id="{D9A35332-90B4-B843-A4F1-6BA113E03D1D}"/>
              </a:ext>
            </a:extLst>
          </p:cNvPr>
          <p:cNvSpPr>
            <a:spLocks noGrp="1" noChangeArrowheads="1"/>
          </p:cNvSpPr>
          <p:nvPr>
            <p:ph type="title"/>
          </p:nvPr>
        </p:nvSpPr>
        <p:spPr>
          <a:xfrm>
            <a:off x="688975" y="457200"/>
            <a:ext cx="7766050" cy="900113"/>
          </a:xfrm>
        </p:spPr>
        <p:txBody>
          <a:bodyPr/>
          <a:lstStyle/>
          <a:p>
            <a:r>
              <a:rPr lang="fr-FR" altLang="fr-FR"/>
              <a:t>From multiple measurements to an unique result </a:t>
            </a:r>
            <a:r>
              <a:rPr lang="fr-FR" altLang="fr-FR">
                <a:solidFill>
                  <a:schemeClr val="bg2"/>
                </a:solidFill>
              </a:rPr>
              <a:t>(best linear unbiased estimator)</a:t>
            </a:r>
          </a:p>
        </p:txBody>
      </p:sp>
      <p:sp>
        <p:nvSpPr>
          <p:cNvPr id="1135619" name="Rectangle 3">
            <a:extLst>
              <a:ext uri="{FF2B5EF4-FFF2-40B4-BE49-F238E27FC236}">
                <a16:creationId xmlns:a16="http://schemas.microsoft.com/office/drawing/2014/main" id="{748280EF-B2B4-6646-8CF2-26C14A2A661B}"/>
              </a:ext>
            </a:extLst>
          </p:cNvPr>
          <p:cNvSpPr>
            <a:spLocks noGrp="1" noChangeArrowheads="1"/>
          </p:cNvSpPr>
          <p:nvPr>
            <p:ph type="body" idx="1"/>
          </p:nvPr>
        </p:nvSpPr>
        <p:spPr>
          <a:xfrm>
            <a:off x="685800" y="1828800"/>
            <a:ext cx="8097838" cy="3959225"/>
          </a:xfrm>
        </p:spPr>
        <p:txBody>
          <a:bodyPr/>
          <a:lstStyle/>
          <a:p>
            <a:r>
              <a:rPr lang="en-GB" altLang="fr-FR">
                <a:solidFill>
                  <a:schemeClr val="bg2"/>
                </a:solidFill>
              </a:rPr>
              <a:t>LEGENDRE invented the Least Squares Adjustment Method for determining the planet’s orbits.</a:t>
            </a:r>
          </a:p>
          <a:p>
            <a:endParaRPr lang="en-GB" altLang="fr-FR">
              <a:solidFill>
                <a:schemeClr val="bg2"/>
              </a:solidFill>
            </a:endParaRPr>
          </a:p>
          <a:p>
            <a:r>
              <a:rPr lang="en-GB" altLang="fr-FR">
                <a:solidFill>
                  <a:schemeClr val="bg2"/>
                </a:solidFill>
              </a:rPr>
              <a:t>GAUSS provided the mathematical basis and rigorous formulation.</a:t>
            </a:r>
          </a:p>
          <a:p>
            <a:endParaRPr lang="en-GB" altLang="fr-FR">
              <a:solidFill>
                <a:schemeClr val="bg2"/>
              </a:solidFill>
            </a:endParaRPr>
          </a:p>
          <a:p>
            <a:r>
              <a:rPr lang="en-GB" altLang="fr-FR">
                <a:solidFill>
                  <a:schemeClr val="bg2"/>
                </a:solidFill>
              </a:rPr>
              <a:t>LAPLACE, TCHEBYCHEV et MARKOV contributed with much developments.</a:t>
            </a:r>
          </a:p>
          <a:p>
            <a:endParaRPr lang="en-GB" altLang="fr-FR">
              <a:solidFill>
                <a:schemeClr val="bg2"/>
              </a:solidFill>
            </a:endParaRPr>
          </a:p>
          <a:p>
            <a:r>
              <a:rPr lang="en-GB" altLang="fr-FR">
                <a:solidFill>
                  <a:schemeClr val="bg2"/>
                </a:solidFill>
              </a:rPr>
              <a:t>The geodesists DOOLITTLE, HELMERT, TIENSTRA, MEISSL et MORITZ performed important work to apply that method in geodesy.</a:t>
            </a:r>
          </a:p>
          <a:p>
            <a:endParaRPr lang="en-GB" altLang="fr-FR">
              <a:solidFill>
                <a:schemeClr val="bg2"/>
              </a:solidFill>
            </a:endParaRPr>
          </a:p>
          <a:p>
            <a:r>
              <a:rPr lang="en-GB" altLang="fr-FR">
                <a:solidFill>
                  <a:schemeClr val="bg2"/>
                </a:solidFill>
              </a:rPr>
              <a:t>CHOLESKY, BANACHIEWICZ, GAUSS et JORDAN invented algorithms to solve challenges especially in numerical analysis (linear equations).</a:t>
            </a:r>
          </a:p>
        </p:txBody>
      </p:sp>
      <p:pic>
        <p:nvPicPr>
          <p:cNvPr id="1135621" name="Picture 5" descr="220px-Louis_Legendre">
            <a:extLst>
              <a:ext uri="{FF2B5EF4-FFF2-40B4-BE49-F238E27FC236}">
                <a16:creationId xmlns:a16="http://schemas.microsoft.com/office/drawing/2014/main" id="{95604CDC-7BF3-8F42-9A45-B21591BB9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0"/>
            <a:ext cx="13906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35623" name="Picture 7" descr="johann_carl_friedrich_gauss">
            <a:extLst>
              <a:ext uri="{FF2B5EF4-FFF2-40B4-BE49-F238E27FC236}">
                <a16:creationId xmlns:a16="http://schemas.microsoft.com/office/drawing/2014/main" id="{B8659AFA-7E2B-CA45-98BD-9BEE21CFB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334000"/>
            <a:ext cx="13049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35625" name="Picture 9" descr="l1">
            <a:extLst>
              <a:ext uri="{FF2B5EF4-FFF2-40B4-BE49-F238E27FC236}">
                <a16:creationId xmlns:a16="http://schemas.microsoft.com/office/drawing/2014/main" id="{9FBD6234-C0BA-9F47-9EC8-25127CF6B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334000"/>
            <a:ext cx="1257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35627" name="Picture 11" descr="cholesky">
            <a:extLst>
              <a:ext uri="{FF2B5EF4-FFF2-40B4-BE49-F238E27FC236}">
                <a16:creationId xmlns:a16="http://schemas.microsoft.com/office/drawing/2014/main" id="{BD5A575D-3D9B-C947-BA15-0253A2611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334000"/>
            <a:ext cx="1158875"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5619">
                                            <p:txEl>
                                              <p:pRg st="0" end="0"/>
                                            </p:txEl>
                                          </p:spTgt>
                                        </p:tgtEl>
                                        <p:attrNameLst>
                                          <p:attrName>style.visibility</p:attrName>
                                        </p:attrNameLst>
                                      </p:cBhvr>
                                      <p:to>
                                        <p:strVal val="visible"/>
                                      </p:to>
                                    </p:set>
                                    <p:animEffect transition="in" filter="dissolve">
                                      <p:cBhvr>
                                        <p:cTn id="7" dur="500"/>
                                        <p:tgtEl>
                                          <p:spTgt spid="1135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5619">
                                            <p:txEl>
                                              <p:pRg st="2" end="2"/>
                                            </p:txEl>
                                          </p:spTgt>
                                        </p:tgtEl>
                                        <p:attrNameLst>
                                          <p:attrName>style.visibility</p:attrName>
                                        </p:attrNameLst>
                                      </p:cBhvr>
                                      <p:to>
                                        <p:strVal val="visible"/>
                                      </p:to>
                                    </p:set>
                                    <p:animEffect transition="in" filter="dissolve">
                                      <p:cBhvr>
                                        <p:cTn id="12" dur="500"/>
                                        <p:tgtEl>
                                          <p:spTgt spid="1135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5619">
                                            <p:txEl>
                                              <p:pRg st="4" end="4"/>
                                            </p:txEl>
                                          </p:spTgt>
                                        </p:tgtEl>
                                        <p:attrNameLst>
                                          <p:attrName>style.visibility</p:attrName>
                                        </p:attrNameLst>
                                      </p:cBhvr>
                                      <p:to>
                                        <p:strVal val="visible"/>
                                      </p:to>
                                    </p:set>
                                    <p:animEffect transition="in" filter="dissolve">
                                      <p:cBhvr>
                                        <p:cTn id="17" dur="500"/>
                                        <p:tgtEl>
                                          <p:spTgt spid="11356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35619">
                                            <p:txEl>
                                              <p:pRg st="6" end="6"/>
                                            </p:txEl>
                                          </p:spTgt>
                                        </p:tgtEl>
                                        <p:attrNameLst>
                                          <p:attrName>style.visibility</p:attrName>
                                        </p:attrNameLst>
                                      </p:cBhvr>
                                      <p:to>
                                        <p:strVal val="visible"/>
                                      </p:to>
                                    </p:set>
                                    <p:animEffect transition="in" filter="dissolve">
                                      <p:cBhvr>
                                        <p:cTn id="22" dur="500"/>
                                        <p:tgtEl>
                                          <p:spTgt spid="113561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35619">
                                            <p:txEl>
                                              <p:pRg st="8" end="8"/>
                                            </p:txEl>
                                          </p:spTgt>
                                        </p:tgtEl>
                                        <p:attrNameLst>
                                          <p:attrName>style.visibility</p:attrName>
                                        </p:attrNameLst>
                                      </p:cBhvr>
                                      <p:to>
                                        <p:strVal val="visible"/>
                                      </p:to>
                                    </p:set>
                                    <p:animEffect transition="in" filter="dissolve">
                                      <p:cBhvr>
                                        <p:cTn id="27" dur="500"/>
                                        <p:tgtEl>
                                          <p:spTgt spid="1135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19"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42" name="Rectangle 2">
            <a:extLst>
              <a:ext uri="{FF2B5EF4-FFF2-40B4-BE49-F238E27FC236}">
                <a16:creationId xmlns:a16="http://schemas.microsoft.com/office/drawing/2014/main" id="{D66E5270-342E-3548-B663-10FC0B78C359}"/>
              </a:ext>
            </a:extLst>
          </p:cNvPr>
          <p:cNvSpPr>
            <a:spLocks noGrp="1" noChangeArrowheads="1"/>
          </p:cNvSpPr>
          <p:nvPr>
            <p:ph type="title"/>
          </p:nvPr>
        </p:nvSpPr>
        <p:spPr/>
        <p:txBody>
          <a:bodyPr/>
          <a:lstStyle/>
          <a:p>
            <a:r>
              <a:rPr lang="en-GB" altLang="fr-FR"/>
              <a:t>Let’s start with a levelling network</a:t>
            </a:r>
          </a:p>
        </p:txBody>
      </p:sp>
      <p:sp>
        <p:nvSpPr>
          <p:cNvPr id="1136643" name="Rectangle 3">
            <a:extLst>
              <a:ext uri="{FF2B5EF4-FFF2-40B4-BE49-F238E27FC236}">
                <a16:creationId xmlns:a16="http://schemas.microsoft.com/office/drawing/2014/main" id="{5B959528-81A0-B545-A45D-03CB8DC0F22C}"/>
              </a:ext>
            </a:extLst>
          </p:cNvPr>
          <p:cNvSpPr>
            <a:spLocks noGrp="1" noChangeArrowheads="1"/>
          </p:cNvSpPr>
          <p:nvPr>
            <p:ph type="body" sz="half" idx="2"/>
          </p:nvPr>
        </p:nvSpPr>
        <p:spPr>
          <a:xfrm>
            <a:off x="4876800" y="1752600"/>
            <a:ext cx="3968750" cy="4419600"/>
          </a:xfrm>
        </p:spPr>
        <p:txBody>
          <a:bodyPr/>
          <a:lstStyle/>
          <a:p>
            <a:r>
              <a:rPr lang="en-GB" altLang="fr-FR" sz="1800"/>
              <a:t>We want to determine the altitude (orthometric height) of B and C knowing the altitude of A and using levelling technique :</a:t>
            </a:r>
          </a:p>
          <a:p>
            <a:endParaRPr lang="en-GB" altLang="fr-FR" sz="1800"/>
          </a:p>
          <a:p>
            <a:r>
              <a:rPr lang="en-GB" altLang="fr-FR" sz="1800"/>
              <a:t>HA = 124.180 m.</a:t>
            </a:r>
          </a:p>
          <a:p>
            <a:endParaRPr lang="en-GB" altLang="fr-FR" sz="1800"/>
          </a:p>
          <a:p>
            <a:r>
              <a:rPr lang="en-GB" altLang="fr-FR" sz="1800" u="sng">
                <a:solidFill>
                  <a:schemeClr val="accent2"/>
                </a:solidFill>
              </a:rPr>
              <a:t>Observations :</a:t>
            </a:r>
          </a:p>
          <a:p>
            <a:pPr lvl="1">
              <a:buClr>
                <a:schemeClr val="tx1"/>
              </a:buClr>
              <a:buFont typeface="Wingdings" pitchFamily="2" charset="2"/>
              <a:buNone/>
            </a:pPr>
            <a:r>
              <a:rPr lang="en-GB" altLang="fr-FR" sz="1600"/>
              <a:t>dh1	=	+  6.14</a:t>
            </a:r>
          </a:p>
          <a:p>
            <a:pPr lvl="1">
              <a:buClr>
                <a:schemeClr val="tx1"/>
              </a:buClr>
              <a:buFont typeface="Wingdings" pitchFamily="2" charset="2"/>
              <a:buNone/>
            </a:pPr>
            <a:r>
              <a:rPr lang="en-GB" altLang="fr-FR" sz="1600"/>
              <a:t>dh2 	= 	+  8.34</a:t>
            </a:r>
          </a:p>
          <a:p>
            <a:pPr lvl="1">
              <a:buClr>
                <a:schemeClr val="tx1"/>
              </a:buClr>
              <a:buFont typeface="Wingdings" pitchFamily="2" charset="2"/>
              <a:buNone/>
            </a:pPr>
            <a:r>
              <a:rPr lang="en-GB" altLang="fr-FR" sz="1600"/>
              <a:t>dh3 	= 	- 14.48</a:t>
            </a:r>
          </a:p>
          <a:p>
            <a:pPr lvl="1">
              <a:buClr>
                <a:schemeClr val="tx1"/>
              </a:buClr>
              <a:buFont typeface="Wingdings" pitchFamily="2" charset="2"/>
              <a:buNone/>
            </a:pPr>
            <a:r>
              <a:rPr lang="en-GB" altLang="fr-FR" sz="1600"/>
              <a:t>dh4 	= 	-  8.35</a:t>
            </a:r>
          </a:p>
          <a:p>
            <a:pPr lvl="1">
              <a:buClr>
                <a:schemeClr val="tx1"/>
              </a:buClr>
              <a:buFont typeface="Wingdings" pitchFamily="2" charset="2"/>
              <a:buNone/>
            </a:pPr>
            <a:r>
              <a:rPr lang="en-GB" altLang="fr-FR" sz="1600"/>
              <a:t>dh5	= 	-  6.16</a:t>
            </a:r>
          </a:p>
        </p:txBody>
      </p:sp>
      <p:graphicFrame>
        <p:nvGraphicFramePr>
          <p:cNvPr id="1136644" name="Object 4">
            <a:extLst>
              <a:ext uri="{FF2B5EF4-FFF2-40B4-BE49-F238E27FC236}">
                <a16:creationId xmlns:a16="http://schemas.microsoft.com/office/drawing/2014/main" id="{31B0D402-8C37-3149-BDB4-ED301DD92EAB}"/>
              </a:ext>
            </a:extLst>
          </p:cNvPr>
          <p:cNvGraphicFramePr>
            <a:graphicFrameLocks noChangeAspect="1"/>
          </p:cNvGraphicFramePr>
          <p:nvPr/>
        </p:nvGraphicFramePr>
        <p:xfrm>
          <a:off x="304800" y="1981200"/>
          <a:ext cx="3810000" cy="3571875"/>
        </p:xfrm>
        <a:graphic>
          <a:graphicData uri="http://schemas.openxmlformats.org/presentationml/2006/ole">
            <mc:AlternateContent xmlns:mc="http://schemas.openxmlformats.org/markup-compatibility/2006">
              <mc:Choice xmlns:v="urn:schemas-microsoft-com:vml" Requires="v">
                <p:oleObj spid="_x0000_s1136650" name="Bitmap Image" r:id="rId3" imgW="2495550" imgH="2336800" progId="Paint.Picture">
                  <p:embed/>
                </p:oleObj>
              </mc:Choice>
              <mc:Fallback>
                <p:oleObj name="Bitmap Image" r:id="rId3" imgW="2495550" imgH="23368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3810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43">
                                            <p:txEl>
                                              <p:pRg st="0" end="0"/>
                                            </p:txEl>
                                          </p:spTgt>
                                        </p:tgtEl>
                                        <p:attrNameLst>
                                          <p:attrName>style.visibility</p:attrName>
                                        </p:attrNameLst>
                                      </p:cBhvr>
                                      <p:to>
                                        <p:strVal val="visible"/>
                                      </p:to>
                                    </p:set>
                                    <p:animEffect transition="in" filter="dissolve">
                                      <p:cBhvr>
                                        <p:cTn id="7" dur="500"/>
                                        <p:tgtEl>
                                          <p:spTgt spid="1136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43">
                                            <p:txEl>
                                              <p:pRg st="2" end="2"/>
                                            </p:txEl>
                                          </p:spTgt>
                                        </p:tgtEl>
                                        <p:attrNameLst>
                                          <p:attrName>style.visibility</p:attrName>
                                        </p:attrNameLst>
                                      </p:cBhvr>
                                      <p:to>
                                        <p:strVal val="visible"/>
                                      </p:to>
                                    </p:set>
                                    <p:animEffect transition="in" filter="dissolve">
                                      <p:cBhvr>
                                        <p:cTn id="12" dur="500"/>
                                        <p:tgtEl>
                                          <p:spTgt spid="11366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6643">
                                            <p:txEl>
                                              <p:pRg st="4" end="4"/>
                                            </p:txEl>
                                          </p:spTgt>
                                        </p:tgtEl>
                                        <p:attrNameLst>
                                          <p:attrName>style.visibility</p:attrName>
                                        </p:attrNameLst>
                                      </p:cBhvr>
                                      <p:to>
                                        <p:strVal val="visible"/>
                                      </p:to>
                                    </p:set>
                                    <p:animEffect transition="in" filter="dissolve">
                                      <p:cBhvr>
                                        <p:cTn id="17" dur="500"/>
                                        <p:tgtEl>
                                          <p:spTgt spid="1136643">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36643">
                                            <p:txEl>
                                              <p:pRg st="5" end="5"/>
                                            </p:txEl>
                                          </p:spTgt>
                                        </p:tgtEl>
                                        <p:attrNameLst>
                                          <p:attrName>style.visibility</p:attrName>
                                        </p:attrNameLst>
                                      </p:cBhvr>
                                      <p:to>
                                        <p:strVal val="visible"/>
                                      </p:to>
                                    </p:set>
                                    <p:animEffect transition="in" filter="dissolve">
                                      <p:cBhvr>
                                        <p:cTn id="20" dur="500"/>
                                        <p:tgtEl>
                                          <p:spTgt spid="1136643">
                                            <p:txEl>
                                              <p:pRg st="5" end="5"/>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36643">
                                            <p:txEl>
                                              <p:pRg st="6" end="6"/>
                                            </p:txEl>
                                          </p:spTgt>
                                        </p:tgtEl>
                                        <p:attrNameLst>
                                          <p:attrName>style.visibility</p:attrName>
                                        </p:attrNameLst>
                                      </p:cBhvr>
                                      <p:to>
                                        <p:strVal val="visible"/>
                                      </p:to>
                                    </p:set>
                                    <p:animEffect transition="in" filter="dissolve">
                                      <p:cBhvr>
                                        <p:cTn id="23" dur="500"/>
                                        <p:tgtEl>
                                          <p:spTgt spid="113664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36643">
                                            <p:txEl>
                                              <p:pRg st="7" end="7"/>
                                            </p:txEl>
                                          </p:spTgt>
                                        </p:tgtEl>
                                        <p:attrNameLst>
                                          <p:attrName>style.visibility</p:attrName>
                                        </p:attrNameLst>
                                      </p:cBhvr>
                                      <p:to>
                                        <p:strVal val="visible"/>
                                      </p:to>
                                    </p:set>
                                    <p:animEffect transition="in" filter="dissolve">
                                      <p:cBhvr>
                                        <p:cTn id="26" dur="500"/>
                                        <p:tgtEl>
                                          <p:spTgt spid="113664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36643">
                                            <p:txEl>
                                              <p:pRg st="8" end="8"/>
                                            </p:txEl>
                                          </p:spTgt>
                                        </p:tgtEl>
                                        <p:attrNameLst>
                                          <p:attrName>style.visibility</p:attrName>
                                        </p:attrNameLst>
                                      </p:cBhvr>
                                      <p:to>
                                        <p:strVal val="visible"/>
                                      </p:to>
                                    </p:set>
                                    <p:animEffect transition="in" filter="dissolve">
                                      <p:cBhvr>
                                        <p:cTn id="29" dur="500"/>
                                        <p:tgtEl>
                                          <p:spTgt spid="1136643">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36643">
                                            <p:txEl>
                                              <p:pRg st="9" end="9"/>
                                            </p:txEl>
                                          </p:spTgt>
                                        </p:tgtEl>
                                        <p:attrNameLst>
                                          <p:attrName>style.visibility</p:attrName>
                                        </p:attrNameLst>
                                      </p:cBhvr>
                                      <p:to>
                                        <p:strVal val="visible"/>
                                      </p:to>
                                    </p:set>
                                    <p:animEffect transition="in" filter="dissolve">
                                      <p:cBhvr>
                                        <p:cTn id="32" dur="500"/>
                                        <p:tgtEl>
                                          <p:spTgt spid="11366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3" grpId="0" build="p"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EE0033"/>
      </a:dk2>
      <a:lt2>
        <a:srgbClr val="595959"/>
      </a:lt2>
      <a:accent1>
        <a:srgbClr val="AFA280"/>
      </a:accent1>
      <a:accent2>
        <a:srgbClr val="2F6680"/>
      </a:accent2>
      <a:accent3>
        <a:srgbClr val="FFFFFF"/>
      </a:accent3>
      <a:accent4>
        <a:srgbClr val="000000"/>
      </a:accent4>
      <a:accent5>
        <a:srgbClr val="D4CEC0"/>
      </a:accent5>
      <a:accent6>
        <a:srgbClr val="2A5C73"/>
      </a:accent6>
      <a:hlink>
        <a:srgbClr val="FFC035"/>
      </a:hlink>
      <a:folHlink>
        <a:srgbClr val="0086B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altLang="fr-FR" sz="1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GB" altLang="fr-FR" sz="1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595959"/>
        </a:dk1>
        <a:lt1>
          <a:srgbClr val="FFFFFF"/>
        </a:lt1>
        <a:dk2>
          <a:srgbClr val="ED4119"/>
        </a:dk2>
        <a:lt2>
          <a:srgbClr val="5E574E"/>
        </a:lt2>
        <a:accent1>
          <a:srgbClr val="2A80B6"/>
        </a:accent1>
        <a:accent2>
          <a:srgbClr val="4F4B1F"/>
        </a:accent2>
        <a:accent3>
          <a:srgbClr val="FFFFFF"/>
        </a:accent3>
        <a:accent4>
          <a:srgbClr val="4B4B4B"/>
        </a:accent4>
        <a:accent5>
          <a:srgbClr val="ACC0D7"/>
        </a:accent5>
        <a:accent6>
          <a:srgbClr val="47431B"/>
        </a:accent6>
        <a:hlink>
          <a:srgbClr val="65979F"/>
        </a:hlink>
        <a:folHlink>
          <a:srgbClr val="BFA075"/>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EE0033"/>
        </a:dk2>
        <a:lt2>
          <a:srgbClr val="808080"/>
        </a:lt2>
        <a:accent1>
          <a:srgbClr val="BFA075"/>
        </a:accent1>
        <a:accent2>
          <a:srgbClr val="2A80B6"/>
        </a:accent2>
        <a:accent3>
          <a:srgbClr val="FFFFFF"/>
        </a:accent3>
        <a:accent4>
          <a:srgbClr val="000000"/>
        </a:accent4>
        <a:accent5>
          <a:srgbClr val="DCCDBD"/>
        </a:accent5>
        <a:accent6>
          <a:srgbClr val="2573A5"/>
        </a:accent6>
        <a:hlink>
          <a:srgbClr val="4F4B1F"/>
        </a:hlink>
        <a:folHlink>
          <a:srgbClr val="65979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2315</Words>
  <Application>Microsoft Macintosh PowerPoint</Application>
  <PresentationFormat>Affichage à l'écran (4:3)</PresentationFormat>
  <Paragraphs>554</Paragraphs>
  <Slides>62</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2</vt:i4>
      </vt:variant>
      <vt:variant>
        <vt:lpstr>Titres des diapositives</vt:lpstr>
      </vt:variant>
      <vt:variant>
        <vt:i4>62</vt:i4>
      </vt:variant>
    </vt:vector>
  </HeadingPairs>
  <TitlesOfParts>
    <vt:vector size="69" baseType="lpstr">
      <vt:lpstr>Times New Roman</vt:lpstr>
      <vt:lpstr>Arial</vt:lpstr>
      <vt:lpstr>Wingdings</vt:lpstr>
      <vt:lpstr>Symbol</vt:lpstr>
      <vt:lpstr>Default Design</vt:lpstr>
      <vt:lpstr>Bitmap Image</vt:lpstr>
      <vt:lpstr>Microsoft Equation 3.0</vt:lpstr>
      <vt:lpstr>INTRODUCING LEAST SQUARES ADJUSTMENT TECHNIQUES FOR SURVEYING AND GEODESY</vt:lpstr>
      <vt:lpstr>« One measure is not a measure »</vt:lpstr>
      <vt:lpstr>From multiple measurements to an unique result (best linear unbiased estimator)</vt:lpstr>
      <vt:lpstr>Design, Quality Control and Analysis of Surveying Measurements …</vt:lpstr>
      <vt:lpstr>True Value, Precision and Accuracy … Frequency distribution of 1 min. GPS data</vt:lpstr>
      <vt:lpstr>True Value, Precision and Accuracy … Frequency distribution of 1 hour GPS data</vt:lpstr>
      <vt:lpstr>True Value, Precision and Accuracy … Frequency distribution of 12 hours of GPS data</vt:lpstr>
      <vt:lpstr>From multiple measurements to an unique result (best linear unbiased estimator)</vt:lpstr>
      <vt:lpstr>Let’s start with a levelling network</vt:lpstr>
      <vt:lpstr>Observation Equation Functional (Mathematical) Model</vt:lpstr>
      <vt:lpstr>Observation Equation Functional (Mathematical) Model</vt:lpstr>
      <vt:lpstr>Observation Equation Functional (Mathematical) Model</vt:lpstr>
      <vt:lpstr>Observation Equation Functional (Mathematical) Model</vt:lpstr>
      <vt:lpstr>Observation Equation Functional (Mathematical) Model</vt:lpstr>
      <vt:lpstr>Least Squares Adjustment Solution</vt:lpstr>
      <vt:lpstr>Least Squares Adjustment Solution</vt:lpstr>
      <vt:lpstr>Least Squares Adjustment Solution</vt:lpstr>
      <vt:lpstr>Least Squares Adjustment Solution</vt:lpstr>
      <vt:lpstr>Back to the levelling network …</vt:lpstr>
      <vt:lpstr>Back to the levelling network …</vt:lpstr>
      <vt:lpstr>Adjusted observations and corrections …</vt:lpstr>
      <vt:lpstr>Présentation PowerPoint</vt:lpstr>
      <vt:lpstr>What is the difference between those networks ?</vt:lpstr>
      <vt:lpstr>The Stochastical Model …</vt:lpstr>
      <vt:lpstr>The Stochastical Model …</vt:lpstr>
      <vt:lpstr>The Stochastical Model …</vt:lpstr>
      <vt:lpstr>The « a posteriori » quality indicators are defined …</vt:lpstr>
      <vt:lpstr>Back to the levelling network …</vt:lpstr>
      <vt:lpstr>Back to the levelling network …</vt:lpstr>
      <vt:lpstr>Quality of the results … still some questions …</vt:lpstr>
      <vt:lpstr>Back to the levelling network …</vt:lpstr>
      <vt:lpstr>Back to the levelling network …</vt:lpstr>
      <vt:lpstr>Back to the levelling network …</vt:lpstr>
      <vt:lpstr>Redundancy, degree of freedom …</vt:lpstr>
      <vt:lpstr>Redundancy, degree of freedom …</vt:lpstr>
      <vt:lpstr>Back to the levelling network …</vt:lpstr>
      <vt:lpstr>MS Excell provides Matrix operators!</vt:lpstr>
      <vt:lpstr>MS Excell provides Matrix operators !</vt:lpstr>
      <vt:lpstr>From a Levelling Network up to GPS Network … The functional models are similar …</vt:lpstr>
      <vt:lpstr>From a Levelling Network up to GPS Network … The functional models are similar …</vt:lpstr>
      <vt:lpstr>How to model a simple Levelling line ?</vt:lpstr>
      <vt:lpstr>How to model a simple Levelling line ?</vt:lpstr>
      <vt:lpstr>In geodesy and surveying we have also  directions ( Hz , Vz  ) and distances …</vt:lpstr>
      <vt:lpstr>Slope Distance :</vt:lpstr>
      <vt:lpstr>Horizontal Distance :</vt:lpstr>
      <vt:lpstr>Direction HZ :</vt:lpstr>
      <vt:lpstr>Computation of the coefficients a and b </vt:lpstr>
      <vt:lpstr>Least Squares Adjustment</vt:lpstr>
      <vt:lpstr>How about a Traverse ?</vt:lpstr>
      <vt:lpstr>Présentation PowerPoint</vt:lpstr>
      <vt:lpstr>The case of the Free Station …</vt:lpstr>
      <vt:lpstr>What functional model is appropriated ? How it will best express the “reality” ?</vt:lpstr>
      <vt:lpstr>We can consider a 3D transformation …</vt:lpstr>
      <vt:lpstr>Présentation PowerPoint</vt:lpstr>
      <vt:lpstr>For 3 common points the following equations must be solved using Least Squares Adjustment …</vt:lpstr>
      <vt:lpstr>Présentation PowerPoint</vt:lpstr>
      <vt:lpstr>Présentation PowerPoint</vt:lpstr>
      <vt:lpstr>Présentation PowerPoint</vt:lpstr>
      <vt:lpstr>Présentation PowerPoint</vt:lpstr>
      <vt:lpstr>Présentation PowerPoint</vt:lpstr>
      <vt:lpstr>Joel’s principle : every survey that handles directions and distances can be processed by using a 2D/3D transformation ! </vt:lpstr>
      <vt:lpstr>Conclusion</vt:lpstr>
    </vt:vector>
  </TitlesOfParts>
  <Manager/>
  <Company>CGEOS - CREATIVE GEOSENSING SPRL-S</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JOEL VAN CRANENBROECK</dc:creator>
  <cp:keywords/>
  <dc:description/>
  <cp:lastModifiedBy>Joel van Cranenbroeck</cp:lastModifiedBy>
  <cp:revision>77</cp:revision>
  <cp:lastPrinted>2003-04-21T09:54:14Z</cp:lastPrinted>
  <dcterms:created xsi:type="dcterms:W3CDTF">2005-01-05T15:45:49Z</dcterms:created>
  <dcterms:modified xsi:type="dcterms:W3CDTF">2018-08-19T05:56:53Z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Éditeur">
    <vt:lpwstr>JOEL VAN CRANENBROECK</vt:lpwstr>
  </property>
  <property fmtid="{D5CDD505-2E9C-101B-9397-08002B2CF9AE}" pid="3" name="Bureau">
    <vt:lpwstr>CGEOS</vt:lpwstr>
  </property>
</Properties>
</file>