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6" r:id="rId7"/>
    <p:sldId id="265" r:id="rId8"/>
    <p:sldId id="267" r:id="rId9"/>
    <p:sldId id="2227" r:id="rId10"/>
    <p:sldId id="268" r:id="rId11"/>
    <p:sldId id="269" r:id="rId12"/>
    <p:sldId id="270" r:id="rId13"/>
    <p:sldId id="271" r:id="rId14"/>
    <p:sldId id="274" r:id="rId15"/>
    <p:sldId id="2212" r:id="rId16"/>
    <p:sldId id="273" r:id="rId17"/>
    <p:sldId id="2214" r:id="rId18"/>
    <p:sldId id="2213" r:id="rId19"/>
    <p:sldId id="2228" r:id="rId20"/>
    <p:sldId id="2215" r:id="rId21"/>
    <p:sldId id="2218" r:id="rId22"/>
    <p:sldId id="2217" r:id="rId23"/>
    <p:sldId id="272" r:id="rId24"/>
    <p:sldId id="380" r:id="rId25"/>
    <p:sldId id="2219" r:id="rId26"/>
    <p:sldId id="275" r:id="rId27"/>
    <p:sldId id="557" r:id="rId28"/>
    <p:sldId id="569" r:id="rId29"/>
    <p:sldId id="2206" r:id="rId30"/>
    <p:sldId id="2208" r:id="rId31"/>
    <p:sldId id="276" r:id="rId32"/>
    <p:sldId id="277" r:id="rId33"/>
    <p:sldId id="278" r:id="rId34"/>
    <p:sldId id="279" r:id="rId35"/>
    <p:sldId id="281" r:id="rId36"/>
    <p:sldId id="282" r:id="rId37"/>
    <p:sldId id="283" r:id="rId38"/>
    <p:sldId id="284" r:id="rId39"/>
    <p:sldId id="285" r:id="rId40"/>
    <p:sldId id="286" r:id="rId41"/>
    <p:sldId id="287" r:id="rId42"/>
    <p:sldId id="288" r:id="rId43"/>
    <p:sldId id="289" r:id="rId44"/>
    <p:sldId id="290" r:id="rId45"/>
    <p:sldId id="336" r:id="rId46"/>
    <p:sldId id="338" r:id="rId47"/>
    <p:sldId id="340" r:id="rId48"/>
    <p:sldId id="339" r:id="rId49"/>
    <p:sldId id="341" r:id="rId50"/>
    <p:sldId id="291" r:id="rId51"/>
    <p:sldId id="292" r:id="rId52"/>
    <p:sldId id="293" r:id="rId53"/>
    <p:sldId id="294" r:id="rId54"/>
    <p:sldId id="295" r:id="rId55"/>
    <p:sldId id="296" r:id="rId56"/>
    <p:sldId id="302" r:id="rId57"/>
    <p:sldId id="297" r:id="rId58"/>
    <p:sldId id="298" r:id="rId59"/>
    <p:sldId id="299" r:id="rId60"/>
    <p:sldId id="300" r:id="rId61"/>
    <p:sldId id="301" r:id="rId62"/>
    <p:sldId id="303" r:id="rId63"/>
    <p:sldId id="304" r:id="rId64"/>
    <p:sldId id="305" r:id="rId65"/>
    <p:sldId id="308" r:id="rId66"/>
    <p:sldId id="309" r:id="rId67"/>
    <p:sldId id="306" r:id="rId68"/>
    <p:sldId id="307" r:id="rId69"/>
    <p:sldId id="310" r:id="rId70"/>
    <p:sldId id="311" r:id="rId71"/>
    <p:sldId id="316" r:id="rId72"/>
    <p:sldId id="317" r:id="rId73"/>
    <p:sldId id="318" r:id="rId74"/>
    <p:sldId id="312" r:id="rId75"/>
    <p:sldId id="314" r:id="rId76"/>
    <p:sldId id="313" r:id="rId77"/>
    <p:sldId id="315" r:id="rId78"/>
    <p:sldId id="321" r:id="rId79"/>
    <p:sldId id="2229" r:id="rId80"/>
    <p:sldId id="2230" r:id="rId81"/>
    <p:sldId id="2231" r:id="rId82"/>
    <p:sldId id="2232" r:id="rId83"/>
    <p:sldId id="2233" r:id="rId84"/>
    <p:sldId id="2234" r:id="rId85"/>
    <p:sldId id="2235" r:id="rId86"/>
    <p:sldId id="2236" r:id="rId87"/>
    <p:sldId id="2237" r:id="rId88"/>
    <p:sldId id="332" r:id="rId89"/>
    <p:sldId id="333" r:id="rId90"/>
    <p:sldId id="334" r:id="rId91"/>
    <p:sldId id="335" r:id="rId92"/>
    <p:sldId id="331" r:id="rId93"/>
    <p:sldId id="323" r:id="rId94"/>
    <p:sldId id="322" r:id="rId95"/>
    <p:sldId id="328" r:id="rId96"/>
    <p:sldId id="329" r:id="rId97"/>
    <p:sldId id="330" r:id="rId98"/>
    <p:sldId id="325" r:id="rId99"/>
    <p:sldId id="326" r:id="rId100"/>
    <p:sldId id="2224" r:id="rId10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22" autoAdjust="0"/>
    <p:restoredTop sz="94660"/>
  </p:normalViewPr>
  <p:slideViewPr>
    <p:cSldViewPr snapToGrid="0">
      <p:cViewPr varScale="1">
        <p:scale>
          <a:sx n="101" d="100"/>
          <a:sy n="101" d="100"/>
        </p:scale>
        <p:origin x="208"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9BB97E-22C7-481B-95C1-5300ADCE644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A636A428-1A7D-4E3E-98B9-0D94439E7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3A8FB6B2-C92C-41C0-A35D-A76C476BCBB0}"/>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5" name="Espace réservé du pied de page 4">
            <a:extLst>
              <a:ext uri="{FF2B5EF4-FFF2-40B4-BE49-F238E27FC236}">
                <a16:creationId xmlns:a16="http://schemas.microsoft.com/office/drawing/2014/main" id="{66EAB4D5-45B2-4A4A-9576-8AFE0848FE42}"/>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EE5D28B-5AD5-4E3B-B66B-4B6F190DFF7C}"/>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361240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9EB7E-C4FF-44EF-AFC1-CCCC8EA31DD7}"/>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62EA7271-4BE8-437E-9CE3-6F5115252B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AA06C935-CDD3-4AF0-A2E1-C04734CF5227}"/>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5" name="Espace réservé du pied de page 4">
            <a:extLst>
              <a:ext uri="{FF2B5EF4-FFF2-40B4-BE49-F238E27FC236}">
                <a16:creationId xmlns:a16="http://schemas.microsoft.com/office/drawing/2014/main" id="{F91297C7-EF73-4B5B-A7F3-4E6A7DF3B909}"/>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A70EF388-F538-471A-886B-1CCAF544D08C}"/>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365991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7E6057A-B9FF-4B49-8633-4B3C82AA2658}"/>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87E1F8AC-BD17-46D8-8775-1D31D66FDC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A39E3EB-E811-4637-B913-E9FF24D20FAB}"/>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5" name="Espace réservé du pied de page 4">
            <a:extLst>
              <a:ext uri="{FF2B5EF4-FFF2-40B4-BE49-F238E27FC236}">
                <a16:creationId xmlns:a16="http://schemas.microsoft.com/office/drawing/2014/main" id="{1627385A-3E69-476D-AC7F-F4DD79AD7B18}"/>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3F8EF6DC-9503-4B79-8CFF-61A074554A00}"/>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242825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953D67-4C1C-4A21-9F7E-47D45BF935CD}"/>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A838C0E8-5528-4E33-BFE7-5C6621CA875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C412ACD5-ACEF-4DAE-BB06-23CC835B1CEA}"/>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5" name="Espace réservé du pied de page 4">
            <a:extLst>
              <a:ext uri="{FF2B5EF4-FFF2-40B4-BE49-F238E27FC236}">
                <a16:creationId xmlns:a16="http://schemas.microsoft.com/office/drawing/2014/main" id="{C561CB1A-D6E6-4201-BACB-40F48CDAA203}"/>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4E1A044D-49A0-4486-811E-B91CEBEB5C1A}"/>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176818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ED7007-1844-434B-ACDD-7346854D9B1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CF6FA0D1-7D6A-4002-9AD4-4873064D93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67778BC-4D00-4842-99DD-009604EE0942}"/>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5" name="Espace réservé du pied de page 4">
            <a:extLst>
              <a:ext uri="{FF2B5EF4-FFF2-40B4-BE49-F238E27FC236}">
                <a16:creationId xmlns:a16="http://schemas.microsoft.com/office/drawing/2014/main" id="{01A45872-2839-4A24-BB54-70278FC0FD8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613CB7C8-3129-4D0D-8F83-AD3A85302F2B}"/>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94707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097499-F699-4707-A129-ADA243298493}"/>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F3CD48A5-9B04-465E-8A91-FDBB4020491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39788927-6955-45AE-B53D-43F59E1A556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0094225E-0375-422B-AA1F-DE8504CD56DB}"/>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6" name="Espace réservé du pied de page 5">
            <a:extLst>
              <a:ext uri="{FF2B5EF4-FFF2-40B4-BE49-F238E27FC236}">
                <a16:creationId xmlns:a16="http://schemas.microsoft.com/office/drawing/2014/main" id="{2832B2C8-2CAB-42B2-8204-6ABD68643896}"/>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9A7BCA88-19AD-45AF-B932-B99B9617BE46}"/>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125604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AD41C-37B6-4194-B997-2F3D245704DC}"/>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3B97BDC8-BF3F-46EF-A8C2-7AC5FD855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1A13F2D-41F3-4161-91BD-122FC22611F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98F9FE7E-E285-4FD4-87C8-CEC5B6093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E9B1A3-BBE8-493F-A593-09F3686F796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F453EE15-6A4D-45DB-87BB-279E5A477EA6}"/>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8" name="Espace réservé du pied de page 7">
            <a:extLst>
              <a:ext uri="{FF2B5EF4-FFF2-40B4-BE49-F238E27FC236}">
                <a16:creationId xmlns:a16="http://schemas.microsoft.com/office/drawing/2014/main" id="{ED372D5C-3DF9-4EF3-90A2-18615A805CEA}"/>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7CD65826-27E2-4EBE-A52C-EB99D6D2E6B0}"/>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2391869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962D69-B2C5-416E-B03A-DF80E0484C6C}"/>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E07D632D-9DA0-4616-8EEF-3C4195977CE8}"/>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4" name="Espace réservé du pied de page 3">
            <a:extLst>
              <a:ext uri="{FF2B5EF4-FFF2-40B4-BE49-F238E27FC236}">
                <a16:creationId xmlns:a16="http://schemas.microsoft.com/office/drawing/2014/main" id="{36000BBB-4B2F-4FED-9E32-2641081D5EF8}"/>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DB1B1C1E-5B11-48A8-8617-9C41B28C30FC}"/>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400310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B748AC-13AB-4527-B10E-0DE42396C5C6}"/>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3" name="Espace réservé du pied de page 2">
            <a:extLst>
              <a:ext uri="{FF2B5EF4-FFF2-40B4-BE49-F238E27FC236}">
                <a16:creationId xmlns:a16="http://schemas.microsoft.com/office/drawing/2014/main" id="{6D0D145B-4082-483F-93A6-8241FA6B916A}"/>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3B5595CE-508E-4AD9-ACD6-B57214171DD0}"/>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327341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3D97D8-886C-46BB-A812-B2F5C6A83E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D01C418B-562F-4A78-97D6-0053D95BB4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59D90F73-CFC3-4DC3-BEC9-E19C77D8B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DCC839A-F2A8-4AAF-883F-059F0D662956}"/>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6" name="Espace réservé du pied de page 5">
            <a:extLst>
              <a:ext uri="{FF2B5EF4-FFF2-40B4-BE49-F238E27FC236}">
                <a16:creationId xmlns:a16="http://schemas.microsoft.com/office/drawing/2014/main" id="{97E51CE9-1333-4395-811E-AED708601B8B}"/>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CE81CF88-587B-41DC-A7F4-8128C9489CF2}"/>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3527848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03FA9-5470-451C-9353-2C48F7147AA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AE72B950-562E-427F-A3F9-F5FE152C9B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58E85A6D-1744-4A72-8448-A626BD022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091A6FC-43E5-4091-9035-9C6F1EA26B32}"/>
              </a:ext>
            </a:extLst>
          </p:cNvPr>
          <p:cNvSpPr>
            <a:spLocks noGrp="1"/>
          </p:cNvSpPr>
          <p:nvPr>
            <p:ph type="dt" sz="half" idx="10"/>
          </p:nvPr>
        </p:nvSpPr>
        <p:spPr/>
        <p:txBody>
          <a:bodyPr/>
          <a:lstStyle/>
          <a:p>
            <a:fld id="{C4A22B11-40F3-4027-9F32-AECBDBD7EC5E}" type="datetimeFigureOut">
              <a:rPr lang="en-US" smtClean="0"/>
              <a:t>9/18/21</a:t>
            </a:fld>
            <a:endParaRPr lang="en-US"/>
          </a:p>
        </p:txBody>
      </p:sp>
      <p:sp>
        <p:nvSpPr>
          <p:cNvPr id="6" name="Espace réservé du pied de page 5">
            <a:extLst>
              <a:ext uri="{FF2B5EF4-FFF2-40B4-BE49-F238E27FC236}">
                <a16:creationId xmlns:a16="http://schemas.microsoft.com/office/drawing/2014/main" id="{C0DC954A-29C3-4F04-AACA-E43620A97F4A}"/>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6BBD3646-E3FF-4064-A48A-8ADAF3080AD4}"/>
              </a:ext>
            </a:extLst>
          </p:cNvPr>
          <p:cNvSpPr>
            <a:spLocks noGrp="1"/>
          </p:cNvSpPr>
          <p:nvPr>
            <p:ph type="sldNum" sz="quarter" idx="12"/>
          </p:nvPr>
        </p:nvSpPr>
        <p:spPr/>
        <p:txBody>
          <a:bodyPr/>
          <a:lstStyle/>
          <a:p>
            <a:fld id="{A65B0034-18CD-43ED-88E7-54D8E7E949D6}" type="slidenum">
              <a:rPr lang="en-US" smtClean="0"/>
              <a:t>‹N°›</a:t>
            </a:fld>
            <a:endParaRPr lang="en-US"/>
          </a:p>
        </p:txBody>
      </p:sp>
    </p:spTree>
    <p:extLst>
      <p:ext uri="{BB962C8B-B14F-4D97-AF65-F5344CB8AC3E}">
        <p14:creationId xmlns:p14="http://schemas.microsoft.com/office/powerpoint/2010/main" val="288708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A9D5431-49B3-4A09-912D-9C63B93BC6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5EB1A563-2F22-42FD-BF04-F18A814402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13ABD92D-D2D5-4283-8125-70A9A3523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22B11-40F3-4027-9F32-AECBDBD7EC5E}" type="datetimeFigureOut">
              <a:rPr lang="en-US" smtClean="0"/>
              <a:t>9/18/21</a:t>
            </a:fld>
            <a:endParaRPr lang="en-US"/>
          </a:p>
        </p:txBody>
      </p:sp>
      <p:sp>
        <p:nvSpPr>
          <p:cNvPr id="5" name="Espace réservé du pied de page 4">
            <a:extLst>
              <a:ext uri="{FF2B5EF4-FFF2-40B4-BE49-F238E27FC236}">
                <a16:creationId xmlns:a16="http://schemas.microsoft.com/office/drawing/2014/main" id="{26B655B2-D0DE-4E6F-9F76-22EFFDB05E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9FBD0A1F-5DD2-401B-9196-2E2C85158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B0034-18CD-43ED-88E7-54D8E7E949D6}" type="slidenum">
              <a:rPr lang="en-US" smtClean="0"/>
              <a:t>‹N°›</a:t>
            </a:fld>
            <a:endParaRPr lang="en-US"/>
          </a:p>
        </p:txBody>
      </p:sp>
    </p:spTree>
    <p:extLst>
      <p:ext uri="{BB962C8B-B14F-4D97-AF65-F5344CB8AC3E}">
        <p14:creationId xmlns:p14="http://schemas.microsoft.com/office/powerpoint/2010/main" val="1186159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geos.be/"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geos.be/"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www.cgeos.b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7.xml"/><Relationship Id="rId1" Type="http://schemas.openxmlformats.org/officeDocument/2006/relationships/video" Target="https://www.youtube.com/embed/In0WXNhRzl8?feature=oembed" TargetMode="Externa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cloud.sinognss.com/#/product/mainPag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1364A7-4CE4-40AA-BCBB-68319F514F3B}"/>
              </a:ext>
            </a:extLst>
          </p:cNvPr>
          <p:cNvSpPr>
            <a:spLocks noGrp="1"/>
          </p:cNvSpPr>
          <p:nvPr>
            <p:ph type="ctrTitle"/>
          </p:nvPr>
        </p:nvSpPr>
        <p:spPr>
          <a:xfrm>
            <a:off x="1524000" y="133149"/>
            <a:ext cx="9144000" cy="2387600"/>
          </a:xfrm>
        </p:spPr>
        <p:txBody>
          <a:bodyPr/>
          <a:lstStyle/>
          <a:p>
            <a:r>
              <a:rPr lang="en-US" dirty="0"/>
              <a:t>SURVEY MASTER</a:t>
            </a:r>
          </a:p>
        </p:txBody>
      </p:sp>
      <p:sp>
        <p:nvSpPr>
          <p:cNvPr id="3" name="Sous-titre 2">
            <a:extLst>
              <a:ext uri="{FF2B5EF4-FFF2-40B4-BE49-F238E27FC236}">
                <a16:creationId xmlns:a16="http://schemas.microsoft.com/office/drawing/2014/main" id="{4033A2C2-5DB2-4C55-8C27-444F7DEED645}"/>
              </a:ext>
            </a:extLst>
          </p:cNvPr>
          <p:cNvSpPr>
            <a:spLocks noGrp="1"/>
          </p:cNvSpPr>
          <p:nvPr>
            <p:ph type="subTitle" idx="1"/>
          </p:nvPr>
        </p:nvSpPr>
        <p:spPr>
          <a:xfrm>
            <a:off x="1524000" y="4046162"/>
            <a:ext cx="9144000" cy="2678689"/>
          </a:xfrm>
        </p:spPr>
        <p:txBody>
          <a:bodyPr>
            <a:normAutofit lnSpcReduction="10000"/>
          </a:bodyPr>
          <a:lstStyle/>
          <a:p>
            <a:r>
              <a:rPr lang="en-US" dirty="0"/>
              <a:t>Prof. Joël van </a:t>
            </a:r>
            <a:r>
              <a:rPr lang="en-US" dirty="0" err="1"/>
              <a:t>Cranenbroeck</a:t>
            </a:r>
            <a:r>
              <a:rPr lang="en-US" dirty="0"/>
              <a:t>, Managing Director</a:t>
            </a:r>
          </a:p>
          <a:p>
            <a:r>
              <a:rPr lang="en-US" dirty="0"/>
              <a:t>CGEOS – CREATIVE GEOSENSING SPRL</a:t>
            </a:r>
          </a:p>
          <a:p>
            <a:r>
              <a:rPr lang="en-US" dirty="0"/>
              <a:t>Rue du </a:t>
            </a:r>
            <a:r>
              <a:rPr lang="en-US" dirty="0" err="1"/>
              <a:t>Tienne</a:t>
            </a:r>
            <a:r>
              <a:rPr lang="en-US" dirty="0"/>
              <a:t> de Mont, 11</a:t>
            </a:r>
          </a:p>
          <a:p>
            <a:r>
              <a:rPr lang="en-US" dirty="0"/>
              <a:t>BE-5530 MONT, </a:t>
            </a:r>
            <a:r>
              <a:rPr lang="en-US" dirty="0" err="1"/>
              <a:t>Yvoir</a:t>
            </a:r>
            <a:endParaRPr lang="en-US" dirty="0"/>
          </a:p>
          <a:p>
            <a:r>
              <a:rPr lang="en-US" dirty="0">
                <a:hlinkClick r:id="rId2"/>
              </a:rPr>
              <a:t>www.cgeos.be</a:t>
            </a:r>
            <a:endParaRPr lang="en-US" dirty="0"/>
          </a:p>
          <a:p>
            <a:r>
              <a:rPr lang="en-US" dirty="0"/>
              <a:t>Mobile +32 </a:t>
            </a:r>
            <a:r>
              <a:rPr lang="en-US"/>
              <a:t>474 98 </a:t>
            </a:r>
            <a:r>
              <a:rPr lang="en-US" dirty="0"/>
              <a:t>61 93</a:t>
            </a:r>
          </a:p>
        </p:txBody>
      </p:sp>
      <p:pic>
        <p:nvPicPr>
          <p:cNvPr id="4" name="Image 3" descr="logo5.jpg">
            <a:extLst>
              <a:ext uri="{FF2B5EF4-FFF2-40B4-BE49-F238E27FC236}">
                <a16:creationId xmlns:a16="http://schemas.microsoft.com/office/drawing/2014/main" id="{0DFB3E56-9F98-F447-8A6D-41C78574EC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4973831" y="2520749"/>
            <a:ext cx="2244337" cy="1307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784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2E2D40-E8D0-461B-BF93-08EC283F2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53" y="0"/>
            <a:ext cx="4286250" cy="6858000"/>
          </a:xfrm>
          <a:prstGeom prst="rect">
            <a:avLst/>
          </a:prstGeom>
        </p:spPr>
      </p:pic>
      <p:pic>
        <p:nvPicPr>
          <p:cNvPr id="7" name="Image 6">
            <a:extLst>
              <a:ext uri="{FF2B5EF4-FFF2-40B4-BE49-F238E27FC236}">
                <a16:creationId xmlns:a16="http://schemas.microsoft.com/office/drawing/2014/main" id="{2F51F20F-FA81-4AFC-B476-9823B1ADC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499" y="0"/>
            <a:ext cx="4286250" cy="6858000"/>
          </a:xfrm>
          <a:prstGeom prst="rect">
            <a:avLst/>
          </a:prstGeom>
        </p:spPr>
      </p:pic>
      <p:sp>
        <p:nvSpPr>
          <p:cNvPr id="8" name="ZoneTexte 7">
            <a:extLst>
              <a:ext uri="{FF2B5EF4-FFF2-40B4-BE49-F238E27FC236}">
                <a16:creationId xmlns:a16="http://schemas.microsoft.com/office/drawing/2014/main" id="{D5EE7CA1-9596-43B9-9297-23E6CBA7E277}"/>
              </a:ext>
            </a:extLst>
          </p:cNvPr>
          <p:cNvSpPr txBox="1"/>
          <p:nvPr/>
        </p:nvSpPr>
        <p:spPr>
          <a:xfrm>
            <a:off x="4753505" y="3115733"/>
            <a:ext cx="2844800" cy="646331"/>
          </a:xfrm>
          <a:prstGeom prst="rect">
            <a:avLst/>
          </a:prstGeom>
          <a:noFill/>
        </p:spPr>
        <p:txBody>
          <a:bodyPr wrap="square" rtlCol="0">
            <a:spAutoFit/>
          </a:bodyPr>
          <a:lstStyle/>
          <a:p>
            <a:r>
              <a:rPr lang="en-US" dirty="0"/>
              <a:t>Il y deux interfaces au choix </a:t>
            </a:r>
          </a:p>
          <a:p>
            <a:endParaRPr lang="en-US" dirty="0"/>
          </a:p>
        </p:txBody>
      </p:sp>
    </p:spTree>
    <p:extLst>
      <p:ext uri="{BB962C8B-B14F-4D97-AF65-F5344CB8AC3E}">
        <p14:creationId xmlns:p14="http://schemas.microsoft.com/office/powerpoint/2010/main" val="42613050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1364A7-4CE4-40AA-BCBB-68319F514F3B}"/>
              </a:ext>
            </a:extLst>
          </p:cNvPr>
          <p:cNvSpPr>
            <a:spLocks noGrp="1"/>
          </p:cNvSpPr>
          <p:nvPr>
            <p:ph type="ctrTitle"/>
          </p:nvPr>
        </p:nvSpPr>
        <p:spPr>
          <a:xfrm>
            <a:off x="1524000" y="613258"/>
            <a:ext cx="9144000" cy="1199949"/>
          </a:xfrm>
        </p:spPr>
        <p:txBody>
          <a:bodyPr/>
          <a:lstStyle/>
          <a:p>
            <a:r>
              <a:rPr lang="en-US" dirty="0"/>
              <a:t>SURVEY MASTER</a:t>
            </a:r>
          </a:p>
        </p:txBody>
      </p:sp>
      <p:sp>
        <p:nvSpPr>
          <p:cNvPr id="3" name="Sous-titre 2">
            <a:extLst>
              <a:ext uri="{FF2B5EF4-FFF2-40B4-BE49-F238E27FC236}">
                <a16:creationId xmlns:a16="http://schemas.microsoft.com/office/drawing/2014/main" id="{4033A2C2-5DB2-4C55-8C27-444F7DEED645}"/>
              </a:ext>
            </a:extLst>
          </p:cNvPr>
          <p:cNvSpPr>
            <a:spLocks noGrp="1"/>
          </p:cNvSpPr>
          <p:nvPr>
            <p:ph type="subTitle" idx="1"/>
          </p:nvPr>
        </p:nvSpPr>
        <p:spPr>
          <a:xfrm>
            <a:off x="1524000" y="4046162"/>
            <a:ext cx="9144000" cy="2678689"/>
          </a:xfrm>
        </p:spPr>
        <p:txBody>
          <a:bodyPr>
            <a:normAutofit lnSpcReduction="10000"/>
          </a:bodyPr>
          <a:lstStyle/>
          <a:p>
            <a:r>
              <a:rPr lang="en-US" dirty="0"/>
              <a:t>Prof. Joël van </a:t>
            </a:r>
            <a:r>
              <a:rPr lang="en-US" dirty="0" err="1"/>
              <a:t>Cranenbroeck</a:t>
            </a:r>
            <a:r>
              <a:rPr lang="en-US" dirty="0"/>
              <a:t>, Managing Director</a:t>
            </a:r>
          </a:p>
          <a:p>
            <a:r>
              <a:rPr lang="en-US" dirty="0"/>
              <a:t>CGEOS – CREATIVE GEOSENSING SPRL</a:t>
            </a:r>
          </a:p>
          <a:p>
            <a:r>
              <a:rPr lang="en-US" dirty="0"/>
              <a:t>Rue du </a:t>
            </a:r>
            <a:r>
              <a:rPr lang="en-US" dirty="0" err="1"/>
              <a:t>Tienne</a:t>
            </a:r>
            <a:r>
              <a:rPr lang="en-US" dirty="0"/>
              <a:t> de Mont, 11</a:t>
            </a:r>
          </a:p>
          <a:p>
            <a:r>
              <a:rPr lang="en-US" dirty="0"/>
              <a:t>BE-5530 MONT, </a:t>
            </a:r>
            <a:r>
              <a:rPr lang="en-US" dirty="0" err="1"/>
              <a:t>Yvoir</a:t>
            </a:r>
            <a:endParaRPr lang="en-US" dirty="0"/>
          </a:p>
          <a:p>
            <a:r>
              <a:rPr lang="en-US" dirty="0">
                <a:hlinkClick r:id="rId2"/>
              </a:rPr>
              <a:t>www.cgeos.be</a:t>
            </a:r>
            <a:endParaRPr lang="en-US" dirty="0"/>
          </a:p>
          <a:p>
            <a:r>
              <a:rPr lang="en-US" dirty="0"/>
              <a:t>Mobile +32 474 98 61 93</a:t>
            </a:r>
          </a:p>
        </p:txBody>
      </p:sp>
      <p:pic>
        <p:nvPicPr>
          <p:cNvPr id="4" name="Image 3" descr="logo5.jpg">
            <a:extLst>
              <a:ext uri="{FF2B5EF4-FFF2-40B4-BE49-F238E27FC236}">
                <a16:creationId xmlns:a16="http://schemas.microsoft.com/office/drawing/2014/main" id="{0DFB3E56-9F98-F447-8A6D-41C78574EC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4973831" y="2520749"/>
            <a:ext cx="2244337" cy="1307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370700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EFFA9A-BC3C-44F1-9629-CB08B659C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sp>
        <p:nvSpPr>
          <p:cNvPr id="4" name="ZoneTexte 3">
            <a:extLst>
              <a:ext uri="{FF2B5EF4-FFF2-40B4-BE49-F238E27FC236}">
                <a16:creationId xmlns:a16="http://schemas.microsoft.com/office/drawing/2014/main" id="{F6656FA3-D3DA-4807-8DC1-882079FBD4EA}"/>
              </a:ext>
            </a:extLst>
          </p:cNvPr>
          <p:cNvSpPr txBox="1"/>
          <p:nvPr/>
        </p:nvSpPr>
        <p:spPr>
          <a:xfrm>
            <a:off x="4560710" y="3105834"/>
            <a:ext cx="7281333" cy="646331"/>
          </a:xfrm>
          <a:prstGeom prst="rect">
            <a:avLst/>
          </a:prstGeom>
          <a:noFill/>
        </p:spPr>
        <p:txBody>
          <a:bodyPr wrap="square" rtlCol="0">
            <a:spAutoFit/>
          </a:bodyPr>
          <a:lstStyle/>
          <a:p>
            <a:r>
              <a:rPr lang="fr-FR" dirty="0"/>
              <a:t>Il s’agit du réglage de l’écran en mode automatique (quand on flippe le carnet de terrain ou la tablette), paysage ou portrait</a:t>
            </a:r>
          </a:p>
        </p:txBody>
      </p:sp>
    </p:spTree>
    <p:extLst>
      <p:ext uri="{BB962C8B-B14F-4D97-AF65-F5344CB8AC3E}">
        <p14:creationId xmlns:p14="http://schemas.microsoft.com/office/powerpoint/2010/main" val="13016996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188656-AC57-4B1D-8C64-7533E8933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sp>
        <p:nvSpPr>
          <p:cNvPr id="4" name="ZoneTexte 3">
            <a:extLst>
              <a:ext uri="{FF2B5EF4-FFF2-40B4-BE49-F238E27FC236}">
                <a16:creationId xmlns:a16="http://schemas.microsoft.com/office/drawing/2014/main" id="{C44B6114-EEAE-420C-A09F-FE1DFC8025A8}"/>
              </a:ext>
            </a:extLst>
          </p:cNvPr>
          <p:cNvSpPr txBox="1"/>
          <p:nvPr/>
        </p:nvSpPr>
        <p:spPr>
          <a:xfrm>
            <a:off x="4470399" y="2901245"/>
            <a:ext cx="7349067" cy="646331"/>
          </a:xfrm>
          <a:prstGeom prst="rect">
            <a:avLst/>
          </a:prstGeom>
          <a:noFill/>
        </p:spPr>
        <p:txBody>
          <a:bodyPr wrap="square" rtlCol="0">
            <a:spAutoFit/>
          </a:bodyPr>
          <a:lstStyle/>
          <a:p>
            <a:r>
              <a:rPr lang="fr-FR" dirty="0"/>
              <a:t>Dans “settings”, the “About” vous permet de vérifier la configuration et le cas échéant de mettre à jour Survey Master !</a:t>
            </a:r>
          </a:p>
        </p:txBody>
      </p:sp>
    </p:spTree>
    <p:extLst>
      <p:ext uri="{BB962C8B-B14F-4D97-AF65-F5344CB8AC3E}">
        <p14:creationId xmlns:p14="http://schemas.microsoft.com/office/powerpoint/2010/main" val="31355892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Configuration des </a:t>
            </a:r>
            <a:r>
              <a:rPr lang="en-US" dirty="0" err="1"/>
              <a:t>Levés</a:t>
            </a:r>
            <a:endParaRPr lang="en-US" dirty="0"/>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97FE08CA-8921-7C44-AB2E-AC7E1B1BE6D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29364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39D976-7EB7-4F26-960C-F571177656FF}"/>
              </a:ext>
            </a:extLst>
          </p:cNvPr>
          <p:cNvSpPr>
            <a:spLocks noGrp="1"/>
          </p:cNvSpPr>
          <p:nvPr>
            <p:ph type="title"/>
          </p:nvPr>
        </p:nvSpPr>
        <p:spPr/>
        <p:txBody>
          <a:bodyPr/>
          <a:lstStyle/>
          <a:p>
            <a:r>
              <a:rPr lang="en-US" dirty="0"/>
              <a:t>From GNSS WGS84 to Lambert 72</a:t>
            </a:r>
          </a:p>
        </p:txBody>
      </p:sp>
      <p:sp>
        <p:nvSpPr>
          <p:cNvPr id="3" name="Espace réservé du contenu 2">
            <a:extLst>
              <a:ext uri="{FF2B5EF4-FFF2-40B4-BE49-F238E27FC236}">
                <a16:creationId xmlns:a16="http://schemas.microsoft.com/office/drawing/2014/main" id="{A8D06319-15E5-4AE6-8205-57DFF43BCBAB}"/>
              </a:ext>
            </a:extLst>
          </p:cNvPr>
          <p:cNvSpPr>
            <a:spLocks noGrp="1"/>
          </p:cNvSpPr>
          <p:nvPr>
            <p:ph idx="1"/>
          </p:nvPr>
        </p:nvSpPr>
        <p:spPr/>
        <p:txBody>
          <a:bodyPr/>
          <a:lstStyle/>
          <a:p>
            <a:r>
              <a:rPr lang="fr-FR" dirty="0"/>
              <a:t>Les coordonnées obtenues sur les récepteurs GNSS sont imposées par le système de coordonnées utilisé par les opérateurs du réseau GNSS RTK et les propriétaires des constellations de satellites. </a:t>
            </a:r>
          </a:p>
          <a:p>
            <a:r>
              <a:rPr lang="fr-FR" dirty="0"/>
              <a:t>Le WGS84 est de facto le système de référence et WALCORS et FLEPOS (en Belgique) utilisent ETRS80 (</a:t>
            </a:r>
            <a:r>
              <a:rPr lang="fr-FR" dirty="0" err="1"/>
              <a:t>European</a:t>
            </a:r>
            <a:r>
              <a:rPr lang="fr-FR" dirty="0"/>
              <a:t> </a:t>
            </a:r>
            <a:r>
              <a:rPr lang="fr-FR" dirty="0" err="1"/>
              <a:t>Terrestrial</a:t>
            </a:r>
            <a:r>
              <a:rPr lang="fr-FR" dirty="0"/>
              <a:t> Reference System 1980) qui correspond étroitement au WGS84. </a:t>
            </a:r>
          </a:p>
          <a:p>
            <a:r>
              <a:rPr lang="fr-FR" dirty="0"/>
              <a:t>Les coordonnées Lambert72 sont basées sur l'ellipsoïde HAYFORD24 et donc une transformation doit être appliquée (7 paramètres) puis la conversion des coordonnées géographiques (Latitude et Longitude) en coordonnées Lambert72.</a:t>
            </a:r>
            <a:endParaRPr lang="en-US" dirty="0">
              <a:solidFill>
                <a:srgbClr val="0070C0"/>
              </a:solidFill>
            </a:endParaRPr>
          </a:p>
        </p:txBody>
      </p:sp>
    </p:spTree>
    <p:extLst>
      <p:ext uri="{BB962C8B-B14F-4D97-AF65-F5344CB8AC3E}">
        <p14:creationId xmlns:p14="http://schemas.microsoft.com/office/powerpoint/2010/main" val="24248768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ORDONNEES - CGEOS - CREATIVE GEOSENSING SPRL">
            <a:extLst>
              <a:ext uri="{FF2B5EF4-FFF2-40B4-BE49-F238E27FC236}">
                <a16:creationId xmlns:a16="http://schemas.microsoft.com/office/drawing/2014/main" id="{7798450B-0148-FB40-981A-1448F076F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681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03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A73EA19-A6FE-4F20-A0A9-90860E07A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a:effectLst>
            <a:outerShdw blurRad="304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9ACA7FBC-6A2E-4A89-A16F-F7266899FB7E}"/>
              </a:ext>
            </a:extLst>
          </p:cNvPr>
          <p:cNvSpPr/>
          <p:nvPr/>
        </p:nvSpPr>
        <p:spPr>
          <a:xfrm>
            <a:off x="-1" y="4233333"/>
            <a:ext cx="4286249" cy="49876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6E691716-F287-4AE1-BDFC-5D3F383D5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475" y="0"/>
            <a:ext cx="4286250" cy="6858000"/>
          </a:xfrm>
          <a:prstGeom prst="rect">
            <a:avLst/>
          </a:prstGeom>
        </p:spPr>
      </p:pic>
      <p:sp>
        <p:nvSpPr>
          <p:cNvPr id="8" name="ZoneTexte 7">
            <a:extLst>
              <a:ext uri="{FF2B5EF4-FFF2-40B4-BE49-F238E27FC236}">
                <a16:creationId xmlns:a16="http://schemas.microsoft.com/office/drawing/2014/main" id="{BBEB2733-A3FC-4699-8C28-6D821172EEB9}"/>
              </a:ext>
            </a:extLst>
          </p:cNvPr>
          <p:cNvSpPr txBox="1"/>
          <p:nvPr/>
        </p:nvSpPr>
        <p:spPr>
          <a:xfrm>
            <a:off x="4562473" y="2551837"/>
            <a:ext cx="4041423" cy="3693319"/>
          </a:xfrm>
          <a:prstGeom prst="rect">
            <a:avLst/>
          </a:prstGeom>
          <a:noFill/>
        </p:spPr>
        <p:txBody>
          <a:bodyPr wrap="square" rtlCol="0">
            <a:spAutoFit/>
          </a:bodyPr>
          <a:lstStyle/>
          <a:p>
            <a:r>
              <a:rPr lang="fr-FR" dirty="0"/>
              <a:t>Les corrections de grille LB72_XY sont disponibles dans la bibliothèque Survey Master. </a:t>
            </a:r>
            <a:r>
              <a:rPr lang="fr-FR" dirty="0">
                <a:solidFill>
                  <a:srgbClr val="0070C0"/>
                </a:solidFill>
              </a:rPr>
              <a:t>L'application de ces corrections adaptera vos résultats aux valeurs délivrées par l'Institut Géographique National sur leurs bornes géodésiques. </a:t>
            </a:r>
          </a:p>
          <a:p>
            <a:endParaRPr lang="fr-FR" dirty="0"/>
          </a:p>
          <a:p>
            <a:r>
              <a:rPr lang="fr-FR" dirty="0"/>
              <a:t>A noter cependant que les LAMBERT 2008 avec le hBG18 sont les seules DATUM valables au regard des recommandations européennes INSPIRE. Il n'y a pas de distorsion appliquée sur les coordonnées LB2008.</a:t>
            </a:r>
            <a:endParaRPr lang="en-US" u="sng" dirty="0">
              <a:solidFill>
                <a:srgbClr val="0070C0"/>
              </a:solidFill>
            </a:endParaRPr>
          </a:p>
        </p:txBody>
      </p:sp>
    </p:spTree>
    <p:extLst>
      <p:ext uri="{BB962C8B-B14F-4D97-AF65-F5344CB8AC3E}">
        <p14:creationId xmlns:p14="http://schemas.microsoft.com/office/powerpoint/2010/main" val="2979540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C7QHVC Hommage à Jacques Brel - Le plat pays (Traditional Cache) in  Île-de-France, France created by Chimay77 adoptée de &quot;Dyeu&quot;">
            <a:extLst>
              <a:ext uri="{FF2B5EF4-FFF2-40B4-BE49-F238E27FC236}">
                <a16:creationId xmlns:a16="http://schemas.microsoft.com/office/drawing/2014/main" id="{04B7DB41-0755-0D43-B8F5-FE3A7AD1C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70405" cy="68704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artograf.fr : Les pays : La Belgique : page 2">
            <a:extLst>
              <a:ext uri="{FF2B5EF4-FFF2-40B4-BE49-F238E27FC236}">
                <a16:creationId xmlns:a16="http://schemas.microsoft.com/office/drawing/2014/main" id="{7083FA27-7BAE-E644-B287-AF07D67C5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405" y="2917584"/>
            <a:ext cx="5092257" cy="385919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lanefit - File Exchange - MATLAB Central">
            <a:extLst>
              <a:ext uri="{FF2B5EF4-FFF2-40B4-BE49-F238E27FC236}">
                <a16:creationId xmlns:a16="http://schemas.microsoft.com/office/drawing/2014/main" id="{AB289D53-0A36-994F-8F05-FB1B71BE9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3471" y="-12405"/>
            <a:ext cx="3870325" cy="290274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B4D40A8-888D-6946-949B-691D62603925}"/>
              </a:ext>
            </a:extLst>
          </p:cNvPr>
          <p:cNvSpPr txBox="1"/>
          <p:nvPr/>
        </p:nvSpPr>
        <p:spPr>
          <a:xfrm>
            <a:off x="304652" y="5822673"/>
            <a:ext cx="6261100" cy="954107"/>
          </a:xfrm>
          <a:prstGeom prst="rect">
            <a:avLst/>
          </a:prstGeom>
          <a:noFill/>
        </p:spPr>
        <p:txBody>
          <a:bodyPr wrap="square" rtlCol="0">
            <a:spAutoFit/>
          </a:bodyPr>
          <a:lstStyle/>
          <a:p>
            <a:pPr algn="ctr"/>
            <a:r>
              <a:rPr lang="fr-FR" sz="2800" dirty="0">
                <a:solidFill>
                  <a:schemeClr val="bg1"/>
                </a:solidFill>
              </a:rPr>
              <a:t>Un plat pays qui n’est pas vraiment plat mais plutôt ondulé …</a:t>
            </a:r>
          </a:p>
        </p:txBody>
      </p:sp>
    </p:spTree>
    <p:extLst>
      <p:ext uri="{BB962C8B-B14F-4D97-AF65-F5344CB8AC3E}">
        <p14:creationId xmlns:p14="http://schemas.microsoft.com/office/powerpoint/2010/main" val="32793895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lmert transformation - Wikipedia">
            <a:extLst>
              <a:ext uri="{FF2B5EF4-FFF2-40B4-BE49-F238E27FC236}">
                <a16:creationId xmlns:a16="http://schemas.microsoft.com/office/drawing/2014/main" id="{F314EFAA-A101-DF4F-8553-A57030E1A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60" y="1786574"/>
            <a:ext cx="5078929" cy="438031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176C28D-0DD0-834B-BBF1-EEFE836360F2}"/>
              </a:ext>
            </a:extLst>
          </p:cNvPr>
          <p:cNvSpPr>
            <a:spLocks noGrp="1"/>
          </p:cNvSpPr>
          <p:nvPr>
            <p:ph type="title"/>
          </p:nvPr>
        </p:nvSpPr>
        <p:spPr/>
        <p:txBody>
          <a:bodyPr/>
          <a:lstStyle/>
          <a:p>
            <a:r>
              <a:rPr lang="en-GB" dirty="0"/>
              <a:t>Des </a:t>
            </a:r>
            <a:r>
              <a:rPr lang="en-GB" dirty="0">
                <a:solidFill>
                  <a:srgbClr val="0070C0"/>
                </a:solidFill>
              </a:rPr>
              <a:t>XYZ WGS84/ETRS80 </a:t>
            </a:r>
            <a:r>
              <a:rPr lang="en-GB" dirty="0"/>
              <a:t>aux </a:t>
            </a:r>
            <a:r>
              <a:rPr lang="en-GB" dirty="0">
                <a:solidFill>
                  <a:srgbClr val="FF0000"/>
                </a:solidFill>
              </a:rPr>
              <a:t>XYZ HAYFORD24</a:t>
            </a:r>
          </a:p>
        </p:txBody>
      </p:sp>
      <p:sp>
        <p:nvSpPr>
          <p:cNvPr id="3" name="ZoneTexte 2">
            <a:extLst>
              <a:ext uri="{FF2B5EF4-FFF2-40B4-BE49-F238E27FC236}">
                <a16:creationId xmlns:a16="http://schemas.microsoft.com/office/drawing/2014/main" id="{2AB6DE65-C95B-9F45-84AF-955FA792F64E}"/>
              </a:ext>
            </a:extLst>
          </p:cNvPr>
          <p:cNvSpPr txBox="1"/>
          <p:nvPr/>
        </p:nvSpPr>
        <p:spPr>
          <a:xfrm>
            <a:off x="5946258" y="1513127"/>
            <a:ext cx="5717658" cy="3046988"/>
          </a:xfrm>
          <a:prstGeom prst="rect">
            <a:avLst/>
          </a:prstGeom>
          <a:noFill/>
        </p:spPr>
        <p:txBody>
          <a:bodyPr wrap="square" rtlCol="0">
            <a:spAutoFit/>
          </a:bodyPr>
          <a:lstStyle/>
          <a:p>
            <a:r>
              <a:rPr lang="fr-FR" sz="2400" dirty="0">
                <a:solidFill>
                  <a:srgbClr val="0070C0"/>
                </a:solidFill>
              </a:rPr>
              <a:t>XYZ WGS84/ETRS80 se réfèrent à une hauteur ellipsoïdale (forme mathématique)</a:t>
            </a:r>
          </a:p>
          <a:p>
            <a:endParaRPr lang="fr-FR" sz="2400" dirty="0"/>
          </a:p>
          <a:p>
            <a:r>
              <a:rPr lang="fr-FR" sz="2400" dirty="0">
                <a:solidFill>
                  <a:srgbClr val="FF0000"/>
                </a:solidFill>
              </a:rPr>
              <a:t>XYZ HAYFORD24 se réfèrent au nivellement général – cotes ortho métriques (DNG/TAW)  </a:t>
            </a:r>
          </a:p>
          <a:p>
            <a:endParaRPr lang="fr-FR" sz="2400" dirty="0"/>
          </a:p>
          <a:p>
            <a:r>
              <a:rPr lang="fr-FR" sz="2400" b="1" dirty="0">
                <a:solidFill>
                  <a:srgbClr val="7030A0"/>
                </a:solidFill>
              </a:rPr>
              <a:t>IL N’Y A DONC AUCUN GEOIDE POUR LE  LB72 ! </a:t>
            </a:r>
          </a:p>
        </p:txBody>
      </p:sp>
      <p:pic>
        <p:nvPicPr>
          <p:cNvPr id="5124" name="Picture 4" descr="Méthodes de transformation par équation—Aide | ArcGIS for Desktop">
            <a:extLst>
              <a:ext uri="{FF2B5EF4-FFF2-40B4-BE49-F238E27FC236}">
                <a16:creationId xmlns:a16="http://schemas.microsoft.com/office/drawing/2014/main" id="{E13FED6B-08F5-4340-B364-F648E6B74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60115"/>
            <a:ext cx="5896322" cy="144727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FE1F7CE-F418-7C43-B689-67B0BED3C1F7}"/>
              </a:ext>
            </a:extLst>
          </p:cNvPr>
          <p:cNvSpPr txBox="1"/>
          <p:nvPr/>
        </p:nvSpPr>
        <p:spPr>
          <a:xfrm>
            <a:off x="6096000" y="6161568"/>
            <a:ext cx="5676900" cy="646331"/>
          </a:xfrm>
          <a:prstGeom prst="rect">
            <a:avLst/>
          </a:prstGeom>
          <a:noFill/>
        </p:spPr>
        <p:txBody>
          <a:bodyPr wrap="square" rtlCol="0">
            <a:spAutoFit/>
          </a:bodyPr>
          <a:lstStyle/>
          <a:p>
            <a:r>
              <a:rPr lang="fr-FR" dirty="0"/>
              <a:t>C’est la transformation 7 paramètres qui inclut le basculement d’un plan …</a:t>
            </a:r>
          </a:p>
        </p:txBody>
      </p:sp>
    </p:spTree>
    <p:extLst>
      <p:ext uri="{BB962C8B-B14F-4D97-AF65-F5344CB8AC3E}">
        <p14:creationId xmlns:p14="http://schemas.microsoft.com/office/powerpoint/2010/main" val="32209407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étail de l&amp;#39;emplacement de géoïde et d&amp;#39;ellipsoïde par rapport à la... |  Download Scientific Diagram">
            <a:extLst>
              <a:ext uri="{FF2B5EF4-FFF2-40B4-BE49-F238E27FC236}">
                <a16:creationId xmlns:a16="http://schemas.microsoft.com/office/drawing/2014/main" id="{734ED0B6-45D8-DA42-8A56-13AE5BF5F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79400"/>
            <a:ext cx="6121400" cy="61214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DB0A363-86D3-F349-B181-1FC30E50397D}"/>
              </a:ext>
            </a:extLst>
          </p:cNvPr>
          <p:cNvSpPr txBox="1"/>
          <p:nvPr/>
        </p:nvSpPr>
        <p:spPr>
          <a:xfrm>
            <a:off x="6311900" y="413752"/>
            <a:ext cx="5715000" cy="5355312"/>
          </a:xfrm>
          <a:prstGeom prst="rect">
            <a:avLst/>
          </a:prstGeom>
          <a:noFill/>
        </p:spPr>
        <p:txBody>
          <a:bodyPr wrap="square" rtlCol="0">
            <a:spAutoFit/>
          </a:bodyPr>
          <a:lstStyle/>
          <a:p>
            <a:r>
              <a:rPr lang="fr-FR" dirty="0"/>
              <a:t>La hauteur orthométrique est celle basée sur le niveau moyen des basses mers en Belgique et le repère fondamental du Deuxième Nivellement Général au marégraphe de Oostende. La hauteur orthométrique suit la direction de la gravité (fil à plomb).</a:t>
            </a:r>
          </a:p>
          <a:p>
            <a:endParaRPr lang="fr-FR" dirty="0"/>
          </a:p>
          <a:p>
            <a:r>
              <a:rPr lang="fr-FR" dirty="0"/>
              <a:t>La hauteur ellipsoïdale est celle basée sur l’ellipsoïde qui est un volume mathématique et donc ne suit pas la direction de la gravité mais de la normale.</a:t>
            </a:r>
          </a:p>
          <a:p>
            <a:endParaRPr lang="fr-FR" dirty="0"/>
          </a:p>
          <a:p>
            <a:r>
              <a:rPr lang="fr-FR" dirty="0"/>
              <a:t>La différence entre la hauteur orthométrique et la hauteur ellipsoidale se nomme « ondulation du géoïde » et n’est pas constante sur une surface comme la Belgique.</a:t>
            </a:r>
          </a:p>
          <a:p>
            <a:endParaRPr lang="fr-FR" dirty="0"/>
          </a:p>
          <a:p>
            <a:r>
              <a:rPr lang="fr-FR" dirty="0"/>
              <a:t>Pour passer d’un hauteur ellipsoïdale à une hauteur DNG if faut connaître cette « ondulation géoïdale » dénommée N.</a:t>
            </a:r>
          </a:p>
          <a:p>
            <a:endParaRPr lang="fr-FR" dirty="0"/>
          </a:p>
          <a:p>
            <a:r>
              <a:rPr lang="fr-FR" dirty="0"/>
              <a:t>D’où l’importance d’avoir une grille de correction des altitudes ! </a:t>
            </a:r>
          </a:p>
        </p:txBody>
      </p:sp>
      <p:sp>
        <p:nvSpPr>
          <p:cNvPr id="4" name="ZoneTexte 3">
            <a:extLst>
              <a:ext uri="{FF2B5EF4-FFF2-40B4-BE49-F238E27FC236}">
                <a16:creationId xmlns:a16="http://schemas.microsoft.com/office/drawing/2014/main" id="{3343D621-8515-A940-922F-28291E888879}"/>
              </a:ext>
            </a:extLst>
          </p:cNvPr>
          <p:cNvSpPr txBox="1"/>
          <p:nvPr/>
        </p:nvSpPr>
        <p:spPr>
          <a:xfrm>
            <a:off x="546100" y="5168900"/>
            <a:ext cx="5549900" cy="646331"/>
          </a:xfrm>
          <a:prstGeom prst="rect">
            <a:avLst/>
          </a:prstGeom>
          <a:noFill/>
        </p:spPr>
        <p:txBody>
          <a:bodyPr wrap="square" rtlCol="0">
            <a:spAutoFit/>
          </a:bodyPr>
          <a:lstStyle/>
          <a:p>
            <a:pPr algn="ctr"/>
            <a:r>
              <a:rPr lang="fr-FR" dirty="0"/>
              <a:t>Hauteur Ellipsoïdale = Hauteur Orthométrique + Ondulation du géoïde (N)</a:t>
            </a:r>
          </a:p>
        </p:txBody>
      </p:sp>
    </p:spTree>
    <p:extLst>
      <p:ext uri="{BB962C8B-B14F-4D97-AF65-F5344CB8AC3E}">
        <p14:creationId xmlns:p14="http://schemas.microsoft.com/office/powerpoint/2010/main" val="1727321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E89993-F570-4F33-A66C-EBE0CD7FE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4" name="Rectangle 3">
            <a:extLst>
              <a:ext uri="{FF2B5EF4-FFF2-40B4-BE49-F238E27FC236}">
                <a16:creationId xmlns:a16="http://schemas.microsoft.com/office/drawing/2014/main" id="{B0E427FA-3E93-400B-AE06-A2B717A31747}"/>
              </a:ext>
            </a:extLst>
          </p:cNvPr>
          <p:cNvSpPr/>
          <p:nvPr/>
        </p:nvSpPr>
        <p:spPr>
          <a:xfrm>
            <a:off x="609600" y="655782"/>
            <a:ext cx="905164" cy="563418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81D79066-5DD1-634B-8BDE-023CC63BD35E}"/>
              </a:ext>
            </a:extLst>
          </p:cNvPr>
          <p:cNvSpPr txBox="1"/>
          <p:nvPr/>
        </p:nvSpPr>
        <p:spPr>
          <a:xfrm>
            <a:off x="493986" y="6389316"/>
            <a:ext cx="7420303" cy="369332"/>
          </a:xfrm>
          <a:prstGeom prst="rect">
            <a:avLst/>
          </a:prstGeom>
          <a:noFill/>
        </p:spPr>
        <p:txBody>
          <a:bodyPr wrap="square" rtlCol="0">
            <a:spAutoFit/>
          </a:bodyPr>
          <a:lstStyle/>
          <a:p>
            <a:r>
              <a:rPr lang="fr-FR" b="1" dirty="0">
                <a:solidFill>
                  <a:srgbClr val="FF0000"/>
                </a:solidFill>
              </a:rPr>
              <a:t>Les 4 opérations fondamentales sont PROJECT, DEVICE, SURVEY et TOOL</a:t>
            </a:r>
          </a:p>
        </p:txBody>
      </p:sp>
    </p:spTree>
    <p:extLst>
      <p:ext uri="{BB962C8B-B14F-4D97-AF65-F5344CB8AC3E}">
        <p14:creationId xmlns:p14="http://schemas.microsoft.com/office/powerpoint/2010/main" val="34916550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943DC-4B76-0440-993F-ED094F09B4BF}"/>
              </a:ext>
            </a:extLst>
          </p:cNvPr>
          <p:cNvSpPr>
            <a:spLocks noGrp="1"/>
          </p:cNvSpPr>
          <p:nvPr>
            <p:ph type="title"/>
          </p:nvPr>
        </p:nvSpPr>
        <p:spPr/>
        <p:txBody>
          <a:bodyPr/>
          <a:lstStyle/>
          <a:p>
            <a:r>
              <a:rPr lang="en-GB" dirty="0"/>
              <a:t>The Datum Conversion Trick </a:t>
            </a:r>
          </a:p>
        </p:txBody>
      </p:sp>
      <p:pic>
        <p:nvPicPr>
          <p:cNvPr id="3" name="Picture 6" descr="IGN - AGN - active geodetic network">
            <a:extLst>
              <a:ext uri="{FF2B5EF4-FFF2-40B4-BE49-F238E27FC236}">
                <a16:creationId xmlns:a16="http://schemas.microsoft.com/office/drawing/2014/main" id="{CFD9EB2F-3DE5-284D-9FFC-35FD182C4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6775"/>
            <a:ext cx="4457700" cy="4356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2789CD-7F01-2A47-A53E-C9115736CE00}"/>
              </a:ext>
            </a:extLst>
          </p:cNvPr>
          <p:cNvSpPr/>
          <p:nvPr/>
        </p:nvSpPr>
        <p:spPr>
          <a:xfrm>
            <a:off x="648586" y="3583173"/>
            <a:ext cx="1637414" cy="489098"/>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C68DE3C-8E87-D04A-9DAB-BCD03E320711}"/>
              </a:ext>
            </a:extLst>
          </p:cNvPr>
          <p:cNvSpPr/>
          <p:nvPr/>
        </p:nvSpPr>
        <p:spPr>
          <a:xfrm>
            <a:off x="3806456" y="1935126"/>
            <a:ext cx="1637414" cy="4391246"/>
          </a:xfrm>
          <a:prstGeom prst="rect">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84FC3203-D5BB-A54E-9E33-1F520BCAF6BE}"/>
              </a:ext>
            </a:extLst>
          </p:cNvPr>
          <p:cNvSpPr txBox="1"/>
          <p:nvPr/>
        </p:nvSpPr>
        <p:spPr>
          <a:xfrm>
            <a:off x="5976594" y="1935126"/>
            <a:ext cx="5486400" cy="2862322"/>
          </a:xfrm>
          <a:prstGeom prst="rect">
            <a:avLst/>
          </a:prstGeom>
          <a:noFill/>
        </p:spPr>
        <p:txBody>
          <a:bodyPr wrap="square" rtlCol="0">
            <a:spAutoFit/>
          </a:bodyPr>
          <a:lstStyle/>
          <a:p>
            <a:r>
              <a:rPr lang="fr-FR" dirty="0"/>
              <a:t>De ETRS89/WGS84 à Lambert XY, le H (DNG/TAW) fait soit partie de la transformation, soit … est divisé et un modèle de correction altimétrique le hBG03  (2003) utilisant les valeurs DNG/TAW de 2003 ou  le modèle hBG18 (2018) qui a été développé en utilisant les valeurs DNG/TAW mises à jour en 2018. </a:t>
            </a:r>
          </a:p>
          <a:p>
            <a:endParaRPr lang="fr-FR" dirty="0"/>
          </a:p>
          <a:p>
            <a:endParaRPr lang="fr-FR" dirty="0"/>
          </a:p>
          <a:p>
            <a:r>
              <a:rPr lang="fr-FR" dirty="0"/>
              <a:t>QUE SE PASSE-T-IL QUAND VOUS UTILISEZ LE HBG03 ET UN AUTRE GEOMETRE UTILISE LE HBG18 ?</a:t>
            </a:r>
            <a:endParaRPr lang="en-GB" dirty="0">
              <a:solidFill>
                <a:srgbClr val="0070C0"/>
              </a:solidFill>
            </a:endParaRPr>
          </a:p>
        </p:txBody>
      </p:sp>
    </p:spTree>
    <p:extLst>
      <p:ext uri="{BB962C8B-B14F-4D97-AF65-F5344CB8AC3E}">
        <p14:creationId xmlns:p14="http://schemas.microsoft.com/office/powerpoint/2010/main" val="15887830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94948E-26AA-5A4B-96ED-646051C7A84E}"/>
              </a:ext>
            </a:extLst>
          </p:cNvPr>
          <p:cNvPicPr>
            <a:picLocks noChangeAspect="1"/>
          </p:cNvPicPr>
          <p:nvPr/>
        </p:nvPicPr>
        <p:blipFill>
          <a:blip r:embed="rId2"/>
          <a:stretch>
            <a:fillRect/>
          </a:stretch>
        </p:blipFill>
        <p:spPr>
          <a:xfrm>
            <a:off x="0" y="0"/>
            <a:ext cx="6947764" cy="6858000"/>
          </a:xfrm>
          <a:prstGeom prst="rect">
            <a:avLst/>
          </a:prstGeom>
        </p:spPr>
      </p:pic>
      <p:pic>
        <p:nvPicPr>
          <p:cNvPr id="3" name="Image 2">
            <a:extLst>
              <a:ext uri="{FF2B5EF4-FFF2-40B4-BE49-F238E27FC236}">
                <a16:creationId xmlns:a16="http://schemas.microsoft.com/office/drawing/2014/main" id="{E08F8AF9-1145-8649-B0F9-E42E8F7D93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7764" y="0"/>
            <a:ext cx="5244236" cy="4220068"/>
          </a:xfrm>
          <a:prstGeom prst="rect">
            <a:avLst/>
          </a:prstGeom>
        </p:spPr>
      </p:pic>
      <p:sp>
        <p:nvSpPr>
          <p:cNvPr id="2" name="ZoneTexte 1">
            <a:extLst>
              <a:ext uri="{FF2B5EF4-FFF2-40B4-BE49-F238E27FC236}">
                <a16:creationId xmlns:a16="http://schemas.microsoft.com/office/drawing/2014/main" id="{D8C885CD-03AF-E44D-9472-F84EBE9B1C6D}"/>
              </a:ext>
            </a:extLst>
          </p:cNvPr>
          <p:cNvSpPr txBox="1"/>
          <p:nvPr/>
        </p:nvSpPr>
        <p:spPr>
          <a:xfrm>
            <a:off x="7164371" y="4308049"/>
            <a:ext cx="4817097" cy="1477328"/>
          </a:xfrm>
          <a:prstGeom prst="rect">
            <a:avLst/>
          </a:prstGeom>
          <a:noFill/>
        </p:spPr>
        <p:txBody>
          <a:bodyPr wrap="square" rtlCol="0">
            <a:spAutoFit/>
          </a:bodyPr>
          <a:lstStyle/>
          <a:p>
            <a:r>
              <a:rPr lang="fr-FR" dirty="0"/>
              <a:t>Le nouveau hBG18 (2018) est un modèle de correction altimétrique affiné (quasi géoïde) intégrant des valeurs DNG mises à jour… en raison de la nouvelle campagne de nivellement de l'IGN/NGI. Il est donc plus précis que le hBG03.</a:t>
            </a:r>
            <a:endParaRPr lang="en-GB" dirty="0"/>
          </a:p>
        </p:txBody>
      </p:sp>
    </p:spTree>
    <p:extLst>
      <p:ext uri="{BB962C8B-B14F-4D97-AF65-F5344CB8AC3E}">
        <p14:creationId xmlns:p14="http://schemas.microsoft.com/office/powerpoint/2010/main" val="1955232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94948E-26AA-5A4B-96ED-646051C7A84E}"/>
              </a:ext>
            </a:extLst>
          </p:cNvPr>
          <p:cNvPicPr>
            <a:picLocks noChangeAspect="1"/>
          </p:cNvPicPr>
          <p:nvPr/>
        </p:nvPicPr>
        <p:blipFill>
          <a:blip r:embed="rId2"/>
          <a:stretch>
            <a:fillRect/>
          </a:stretch>
        </p:blipFill>
        <p:spPr>
          <a:xfrm>
            <a:off x="0" y="0"/>
            <a:ext cx="6947764" cy="6858000"/>
          </a:xfrm>
          <a:prstGeom prst="rect">
            <a:avLst/>
          </a:prstGeom>
        </p:spPr>
      </p:pic>
      <p:pic>
        <p:nvPicPr>
          <p:cNvPr id="7" name="Image 6">
            <a:extLst>
              <a:ext uri="{FF2B5EF4-FFF2-40B4-BE49-F238E27FC236}">
                <a16:creationId xmlns:a16="http://schemas.microsoft.com/office/drawing/2014/main" id="{096CCB4E-977E-C94E-A7CF-3F695743BC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7764" y="0"/>
            <a:ext cx="5244236" cy="4692842"/>
          </a:xfrm>
          <a:prstGeom prst="rect">
            <a:avLst/>
          </a:prstGeom>
        </p:spPr>
      </p:pic>
      <p:sp>
        <p:nvSpPr>
          <p:cNvPr id="2" name="ZoneTexte 1">
            <a:extLst>
              <a:ext uri="{FF2B5EF4-FFF2-40B4-BE49-F238E27FC236}">
                <a16:creationId xmlns:a16="http://schemas.microsoft.com/office/drawing/2014/main" id="{8CD9DD0A-A941-364A-B6B9-CA46F597F81A}"/>
              </a:ext>
            </a:extLst>
          </p:cNvPr>
          <p:cNvSpPr txBox="1"/>
          <p:nvPr/>
        </p:nvSpPr>
        <p:spPr>
          <a:xfrm>
            <a:off x="7112432" y="4805924"/>
            <a:ext cx="4914900" cy="646331"/>
          </a:xfrm>
          <a:prstGeom prst="rect">
            <a:avLst/>
          </a:prstGeom>
          <a:noFill/>
        </p:spPr>
        <p:txBody>
          <a:bodyPr wrap="square" rtlCol="0">
            <a:spAutoFit/>
          </a:bodyPr>
          <a:lstStyle/>
          <a:p>
            <a:r>
              <a:rPr lang="fr-FR" dirty="0"/>
              <a:t>Le choix du modèle de correction hBG03 ou hBG18 n’est donc pas innocent …</a:t>
            </a:r>
          </a:p>
        </p:txBody>
      </p:sp>
    </p:spTree>
    <p:extLst>
      <p:ext uri="{BB962C8B-B14F-4D97-AF65-F5344CB8AC3E}">
        <p14:creationId xmlns:p14="http://schemas.microsoft.com/office/powerpoint/2010/main" val="17358384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A73EA19-A6FE-4F20-A0A9-90860E07A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a:effectLst>
            <a:outerShdw blurRad="304800" dist="38100" dir="8100000" algn="tr" rotWithShape="0">
              <a:prstClr val="black">
                <a:alpha val="40000"/>
              </a:prstClr>
            </a:outerShdw>
          </a:effectLst>
        </p:spPr>
      </p:pic>
      <p:pic>
        <p:nvPicPr>
          <p:cNvPr id="7" name="Image 6">
            <a:extLst>
              <a:ext uri="{FF2B5EF4-FFF2-40B4-BE49-F238E27FC236}">
                <a16:creationId xmlns:a16="http://schemas.microsoft.com/office/drawing/2014/main" id="{FE2D6757-4643-44D6-9E9A-02069B4C6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319" y="0"/>
            <a:ext cx="4286250" cy="6858000"/>
          </a:xfrm>
          <a:prstGeom prst="rect">
            <a:avLst/>
          </a:prstGeom>
          <a:effectLst>
            <a:outerShdw blurRad="304800" dist="38100" dir="8100000" algn="tr" rotWithShape="0">
              <a:prstClr val="black">
                <a:alpha val="40000"/>
              </a:prstClr>
            </a:outerShdw>
          </a:effectLst>
        </p:spPr>
      </p:pic>
      <p:sp>
        <p:nvSpPr>
          <p:cNvPr id="8" name="ZoneTexte 7">
            <a:extLst>
              <a:ext uri="{FF2B5EF4-FFF2-40B4-BE49-F238E27FC236}">
                <a16:creationId xmlns:a16="http://schemas.microsoft.com/office/drawing/2014/main" id="{BBEB2733-A3FC-4699-8C28-6D821172EEB9}"/>
              </a:ext>
            </a:extLst>
          </p:cNvPr>
          <p:cNvSpPr txBox="1"/>
          <p:nvPr/>
        </p:nvSpPr>
        <p:spPr>
          <a:xfrm>
            <a:off x="4628444" y="1535289"/>
            <a:ext cx="4041423" cy="923330"/>
          </a:xfrm>
          <a:prstGeom prst="rect">
            <a:avLst/>
          </a:prstGeom>
          <a:noFill/>
        </p:spPr>
        <p:txBody>
          <a:bodyPr wrap="square" rtlCol="0">
            <a:spAutoFit/>
          </a:bodyPr>
          <a:lstStyle/>
          <a:p>
            <a:r>
              <a:rPr lang="en-US" dirty="0"/>
              <a:t>Le “géoïde” hBG18 peut être téléchargé à partiri du site : </a:t>
            </a:r>
            <a:r>
              <a:rPr lang="en-US" dirty="0">
                <a:hlinkClick r:id="rId4"/>
              </a:rPr>
              <a:t>www.cgeos.be </a:t>
            </a:r>
            <a:r>
              <a:rPr lang="en-US" dirty="0"/>
              <a:t> dans le format accepté par Survey Master.</a:t>
            </a:r>
          </a:p>
        </p:txBody>
      </p:sp>
      <p:pic>
        <p:nvPicPr>
          <p:cNvPr id="10" name="Image 9">
            <a:extLst>
              <a:ext uri="{FF2B5EF4-FFF2-40B4-BE49-F238E27FC236}">
                <a16:creationId xmlns:a16="http://schemas.microsoft.com/office/drawing/2014/main" id="{5C190F37-4B1E-46C0-B454-24A24CD93423}"/>
              </a:ext>
            </a:extLst>
          </p:cNvPr>
          <p:cNvPicPr>
            <a:picLocks noChangeAspect="1"/>
          </p:cNvPicPr>
          <p:nvPr/>
        </p:nvPicPr>
        <p:blipFill>
          <a:blip r:embed="rId5"/>
          <a:stretch>
            <a:fillRect/>
          </a:stretch>
        </p:blipFill>
        <p:spPr>
          <a:xfrm>
            <a:off x="4775199" y="2820910"/>
            <a:ext cx="7219129" cy="3156943"/>
          </a:xfrm>
          <a:prstGeom prst="rect">
            <a:avLst/>
          </a:prstGeom>
          <a:effectLst>
            <a:outerShdw blurRad="304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9ACA7FBC-6A2E-4A89-A16F-F7266899FB7E}"/>
              </a:ext>
            </a:extLst>
          </p:cNvPr>
          <p:cNvSpPr/>
          <p:nvPr/>
        </p:nvSpPr>
        <p:spPr>
          <a:xfrm>
            <a:off x="-1" y="3793065"/>
            <a:ext cx="4286249" cy="4289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0777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5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 y="342900"/>
            <a:ext cx="8229600" cy="6172200"/>
          </a:xfrm>
          <a:prstGeom prst="rect">
            <a:avLst/>
          </a:prstGeom>
        </p:spPr>
      </p:pic>
      <p:pic>
        <p:nvPicPr>
          <p:cNvPr id="3" name="Image 2" descr="Capture d’écran 2016-02-18 à 12.38.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145" y="164641"/>
            <a:ext cx="4322617" cy="6528718"/>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D2D0D6C4-C02D-3349-8405-2A17DEB94597}"/>
              </a:ext>
            </a:extLst>
          </p:cNvPr>
          <p:cNvSpPr txBox="1"/>
          <p:nvPr/>
        </p:nvSpPr>
        <p:spPr>
          <a:xfrm>
            <a:off x="1416743" y="5591770"/>
            <a:ext cx="5930900" cy="923330"/>
          </a:xfrm>
          <a:prstGeom prst="rect">
            <a:avLst/>
          </a:prstGeom>
          <a:noFill/>
        </p:spPr>
        <p:txBody>
          <a:bodyPr wrap="square" rtlCol="0">
            <a:spAutoFit/>
          </a:bodyPr>
          <a:lstStyle/>
          <a:p>
            <a:pPr algn="ctr"/>
            <a:r>
              <a:rPr lang="fr-FR" dirty="0">
                <a:solidFill>
                  <a:schemeClr val="bg1"/>
                </a:solidFill>
              </a:rPr>
              <a:t>Une bonne pratique consiste à stationner une borne géodésique et de vérifier que tous les paramètres sont corrects.</a:t>
            </a:r>
          </a:p>
        </p:txBody>
      </p:sp>
    </p:spTree>
    <p:extLst>
      <p:ext uri="{BB962C8B-B14F-4D97-AF65-F5344CB8AC3E}">
        <p14:creationId xmlns:p14="http://schemas.microsoft.com/office/powerpoint/2010/main" val="28181143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DB5CA26-D636-F94B-AE72-3746D7E6AADC}"/>
              </a:ext>
            </a:extLst>
          </p:cNvPr>
          <p:cNvPicPr>
            <a:picLocks noChangeAspect="1"/>
          </p:cNvPicPr>
          <p:nvPr/>
        </p:nvPicPr>
        <p:blipFill rotWithShape="1">
          <a:blip r:embed="rId2">
            <a:extLst>
              <a:ext uri="{28A0092B-C50C-407E-A947-70E740481C1C}">
                <a14:useLocalDpi xmlns:a14="http://schemas.microsoft.com/office/drawing/2010/main" val="0"/>
              </a:ext>
            </a:extLst>
          </a:blip>
          <a:srcRect b="4762"/>
          <a:stretch/>
        </p:blipFill>
        <p:spPr>
          <a:xfrm>
            <a:off x="0" y="0"/>
            <a:ext cx="12203536" cy="6858000"/>
          </a:xfrm>
          <a:prstGeom prst="rect">
            <a:avLst/>
          </a:prstGeom>
        </p:spPr>
      </p:pic>
      <p:pic>
        <p:nvPicPr>
          <p:cNvPr id="3" name="Image 2">
            <a:extLst>
              <a:ext uri="{FF2B5EF4-FFF2-40B4-BE49-F238E27FC236}">
                <a16:creationId xmlns:a16="http://schemas.microsoft.com/office/drawing/2014/main" id="{DD282A7C-6D24-4E4D-BE44-249856117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27" y="284415"/>
            <a:ext cx="4465205" cy="2373348"/>
          </a:xfrm>
          <a:prstGeom prst="rect">
            <a:avLst/>
          </a:prstGeom>
          <a:effectLst>
            <a:outerShdw blurRad="480515" dist="38100" dir="8100000" algn="tr" rotWithShape="0">
              <a:prstClr val="black">
                <a:alpha val="40000"/>
              </a:prstClr>
            </a:outerShdw>
          </a:effectLst>
        </p:spPr>
      </p:pic>
      <p:pic>
        <p:nvPicPr>
          <p:cNvPr id="7" name="Image 6">
            <a:extLst>
              <a:ext uri="{FF2B5EF4-FFF2-40B4-BE49-F238E27FC236}">
                <a16:creationId xmlns:a16="http://schemas.microsoft.com/office/drawing/2014/main" id="{C3AEAE44-B50F-BE4C-9A5C-0D389DC61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1" y="1625807"/>
            <a:ext cx="4938836" cy="4899683"/>
          </a:xfrm>
          <a:prstGeom prst="rect">
            <a:avLst/>
          </a:prstGeom>
          <a:effectLst>
            <a:outerShdw blurRad="576774" dist="38100" dir="8100000" algn="tr" rotWithShape="0">
              <a:prstClr val="black">
                <a:alpha val="40000"/>
              </a:prstClr>
            </a:outerShdw>
          </a:effectLst>
        </p:spPr>
      </p:pic>
      <p:sp>
        <p:nvSpPr>
          <p:cNvPr id="2" name="ZoneTexte 1">
            <a:extLst>
              <a:ext uri="{FF2B5EF4-FFF2-40B4-BE49-F238E27FC236}">
                <a16:creationId xmlns:a16="http://schemas.microsoft.com/office/drawing/2014/main" id="{2059383A-22E8-BC41-A312-282F777F3FF8}"/>
              </a:ext>
            </a:extLst>
          </p:cNvPr>
          <p:cNvSpPr txBox="1"/>
          <p:nvPr/>
        </p:nvSpPr>
        <p:spPr>
          <a:xfrm>
            <a:off x="7068840" y="547759"/>
            <a:ext cx="4974358" cy="923330"/>
          </a:xfrm>
          <a:prstGeom prst="rect">
            <a:avLst/>
          </a:prstGeom>
          <a:solidFill>
            <a:schemeClr val="bg1"/>
          </a:solidFill>
        </p:spPr>
        <p:txBody>
          <a:bodyPr wrap="square" rtlCol="0">
            <a:spAutoFit/>
          </a:bodyPr>
          <a:lstStyle/>
          <a:p>
            <a:pPr algn="ctr"/>
            <a:r>
              <a:rPr lang="fr-FR" dirty="0">
                <a:solidFill>
                  <a:srgbClr val="FF0000"/>
                </a:solidFill>
              </a:rPr>
              <a:t>Pour cette raison l’Institut Géographique établit de nouveaux points qui sont des rivets et mesurés au GNSS </a:t>
            </a:r>
          </a:p>
        </p:txBody>
      </p:sp>
    </p:spTree>
    <p:extLst>
      <p:ext uri="{BB962C8B-B14F-4D97-AF65-F5344CB8AC3E}">
        <p14:creationId xmlns:p14="http://schemas.microsoft.com/office/powerpoint/2010/main" val="8849211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err="1"/>
              <a:t>Réseaux</a:t>
            </a:r>
            <a:r>
              <a:rPr lang="en-US" dirty="0"/>
              <a:t> GNSS RTK</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0A0EBB97-B29B-114A-842B-A35E776D5BD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19674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56616" y="24155"/>
            <a:ext cx="10274959" cy="683264"/>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sz="3840" dirty="0">
                <a:solidFill>
                  <a:schemeClr val="tx1">
                    <a:lumMod val="50000"/>
                    <a:lumOff val="50000"/>
                  </a:schemeClr>
                </a:solidFill>
              </a:rPr>
              <a:t>Les Réseaux GNSS RTK en Belgique</a:t>
            </a:r>
          </a:p>
        </p:txBody>
      </p:sp>
      <p:pic>
        <p:nvPicPr>
          <p:cNvPr id="5" name="Image 4"/>
          <p:cNvPicPr>
            <a:picLocks noChangeAspect="1"/>
          </p:cNvPicPr>
          <p:nvPr/>
        </p:nvPicPr>
        <p:blipFill>
          <a:blip r:embed="rId2"/>
          <a:stretch>
            <a:fillRect/>
          </a:stretch>
        </p:blipFill>
        <p:spPr>
          <a:xfrm>
            <a:off x="956616" y="1279726"/>
            <a:ext cx="5029766" cy="4290930"/>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stretch>
            <a:fillRect/>
          </a:stretch>
        </p:blipFill>
        <p:spPr>
          <a:xfrm>
            <a:off x="6094101" y="964228"/>
            <a:ext cx="5001016" cy="2831900"/>
          </a:xfrm>
          <a:prstGeom prst="rect">
            <a:avLst/>
          </a:prstGeom>
          <a:ln>
            <a:noFill/>
          </a:ln>
          <a:effectLst>
            <a:outerShdw blurRad="292100" dist="139700" dir="2700000" algn="tl" rotWithShape="0">
              <a:srgbClr val="333333">
                <a:alpha val="65000"/>
              </a:srgbClr>
            </a:outerShdw>
          </a:effectLst>
        </p:spPr>
      </p:pic>
      <p:pic>
        <p:nvPicPr>
          <p:cNvPr id="7" name="Image 6" descr="Capture d’écran 2016-03-26 à 09.40.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442" y="3623911"/>
            <a:ext cx="4556622" cy="3105665"/>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1793752" y="5919733"/>
            <a:ext cx="3374605" cy="424732"/>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sz="2160" dirty="0"/>
              <a:t> 23 + 35 + 1 Stations CORS</a:t>
            </a:r>
          </a:p>
        </p:txBody>
      </p:sp>
      <p:sp>
        <p:nvSpPr>
          <p:cNvPr id="11" name="Espace réservé du numéro de diapositive 10"/>
          <p:cNvSpPr>
            <a:spLocks noGrp="1"/>
          </p:cNvSpPr>
          <p:nvPr>
            <p:ph type="sldNum" sz="quarter" idx="12"/>
          </p:nvPr>
        </p:nvSpPr>
        <p:spPr/>
        <p:txBody>
          <a:bodyPr/>
          <a:lstStyle/>
          <a:p>
            <a:fld id="{20B5591E-E81E-7C48-BC79-8ACE57F6F3E3}" type="slidenum">
              <a:rPr lang="fr-FR" smtClean="0"/>
              <a:t>27</a:t>
            </a:fld>
            <a:endParaRPr lang="fr-FR"/>
          </a:p>
        </p:txBody>
      </p:sp>
    </p:spTree>
    <p:extLst>
      <p:ext uri="{BB962C8B-B14F-4D97-AF65-F5344CB8AC3E}">
        <p14:creationId xmlns:p14="http://schemas.microsoft.com/office/powerpoint/2010/main" val="32344659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0B5591E-E81E-7C48-BC79-8ACE57F6F3E3}" type="slidenum">
              <a:rPr lang="fr-FR" smtClean="0"/>
              <a:t>28</a:t>
            </a:fld>
            <a:endParaRPr lang="fr-FR"/>
          </a:p>
        </p:txBody>
      </p:sp>
      <p:pic>
        <p:nvPicPr>
          <p:cNvPr id="3" name="Image 2"/>
          <p:cNvPicPr>
            <a:picLocks noChangeAspect="1"/>
          </p:cNvPicPr>
          <p:nvPr/>
        </p:nvPicPr>
        <p:blipFill>
          <a:blip r:embed="rId2"/>
          <a:stretch>
            <a:fillRect/>
          </a:stretch>
        </p:blipFill>
        <p:spPr>
          <a:xfrm>
            <a:off x="3136900" y="136525"/>
            <a:ext cx="6432497" cy="5033429"/>
          </a:xfrm>
          <a:prstGeom prst="rect">
            <a:avLst/>
          </a:prstGeom>
        </p:spPr>
      </p:pic>
      <p:sp>
        <p:nvSpPr>
          <p:cNvPr id="4" name="ZoneTexte 3">
            <a:extLst>
              <a:ext uri="{FF2B5EF4-FFF2-40B4-BE49-F238E27FC236}">
                <a16:creationId xmlns:a16="http://schemas.microsoft.com/office/drawing/2014/main" id="{156C28BC-825B-AD47-8A49-8014FD17C7D7}"/>
              </a:ext>
            </a:extLst>
          </p:cNvPr>
          <p:cNvSpPr txBox="1"/>
          <p:nvPr/>
        </p:nvSpPr>
        <p:spPr>
          <a:xfrm>
            <a:off x="292100" y="5244147"/>
            <a:ext cx="11366500" cy="1477328"/>
          </a:xfrm>
          <a:prstGeom prst="rect">
            <a:avLst/>
          </a:prstGeom>
          <a:noFill/>
        </p:spPr>
        <p:txBody>
          <a:bodyPr wrap="square" rtlCol="0">
            <a:spAutoFit/>
          </a:bodyPr>
          <a:lstStyle/>
          <a:p>
            <a:pPr algn="ctr"/>
            <a:r>
              <a:rPr lang="fr-FR" dirty="0"/>
              <a:t>Le principe des stations de base GNSS virtuelle repose sur l’envois vers un serveur des positions de l’utilisateur, et la génération d’observations « virtuelles » corrigées en ce point qui sont transmises au mobile pour améliorer sa position de quelques mètres au cm. Ce mécanisme est automatique et requiert donc une connexion internet mobile pour accéder au serveur sélectionné. Le protocole de ces transactions est le NTRIP qui se base sur de l’HTML (comme la construction de site web).</a:t>
            </a:r>
          </a:p>
        </p:txBody>
      </p:sp>
    </p:spTree>
    <p:extLst>
      <p:ext uri="{BB962C8B-B14F-4D97-AF65-F5344CB8AC3E}">
        <p14:creationId xmlns:p14="http://schemas.microsoft.com/office/powerpoint/2010/main" val="10392545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9EC65B6-B4BB-A44C-9927-D9CA24B82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80931"/>
            <a:ext cx="9906000" cy="497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0ED2C64B-2806-E747-9F90-D01BE98E869B}"/>
              </a:ext>
            </a:extLst>
          </p:cNvPr>
          <p:cNvSpPr>
            <a:spLocks noGrp="1"/>
          </p:cNvSpPr>
          <p:nvPr>
            <p:ph type="title"/>
          </p:nvPr>
        </p:nvSpPr>
        <p:spPr/>
        <p:txBody>
          <a:bodyPr/>
          <a:lstStyle/>
          <a:p>
            <a:r>
              <a:rPr lang="en-GB" dirty="0"/>
              <a:t>NTRIP </a:t>
            </a:r>
            <a:r>
              <a:rPr lang="en-GB" sz="2800" dirty="0"/>
              <a:t>(</a:t>
            </a:r>
            <a:r>
              <a:rPr lang="fr-BE" sz="2800" dirty="0"/>
              <a:t>Network Transport of </a:t>
            </a:r>
            <a:r>
              <a:rPr lang="fr-BE" sz="2800" dirty="0">
                <a:solidFill>
                  <a:srgbClr val="FF0000"/>
                </a:solidFill>
              </a:rPr>
              <a:t>RTCM data </a:t>
            </a:r>
            <a:r>
              <a:rPr lang="fr-BE" sz="2800" dirty="0"/>
              <a:t>via Internet Protocol )</a:t>
            </a:r>
            <a:endParaRPr lang="en-GB" dirty="0"/>
          </a:p>
        </p:txBody>
      </p:sp>
      <p:sp>
        <p:nvSpPr>
          <p:cNvPr id="3" name="ZoneTexte 2">
            <a:extLst>
              <a:ext uri="{FF2B5EF4-FFF2-40B4-BE49-F238E27FC236}">
                <a16:creationId xmlns:a16="http://schemas.microsoft.com/office/drawing/2014/main" id="{FF0C8131-ABCB-3D42-948D-EABF908DF55C}"/>
              </a:ext>
            </a:extLst>
          </p:cNvPr>
          <p:cNvSpPr txBox="1"/>
          <p:nvPr/>
        </p:nvSpPr>
        <p:spPr>
          <a:xfrm>
            <a:off x="190500" y="5765800"/>
            <a:ext cx="6604000" cy="923330"/>
          </a:xfrm>
          <a:prstGeom prst="rect">
            <a:avLst/>
          </a:prstGeom>
          <a:noFill/>
        </p:spPr>
        <p:txBody>
          <a:bodyPr wrap="square" rtlCol="0">
            <a:spAutoFit/>
          </a:bodyPr>
          <a:lstStyle/>
          <a:p>
            <a:r>
              <a:rPr lang="fr-FR" dirty="0"/>
              <a:t>Le mobile est donc le « client » qui se connecte sur le NTRIP </a:t>
            </a:r>
            <a:r>
              <a:rPr lang="fr-FR" dirty="0" err="1"/>
              <a:t>Caster</a:t>
            </a:r>
            <a:r>
              <a:rPr lang="fr-FR" dirty="0"/>
              <a:t> qui est installé sur les serveurs de WALCORS et FLEPOS.</a:t>
            </a:r>
          </a:p>
          <a:p>
            <a:r>
              <a:rPr lang="fr-FR" dirty="0"/>
              <a:t>Les stations permanentes, elles, sont des « serveurs » de données.</a:t>
            </a:r>
          </a:p>
        </p:txBody>
      </p:sp>
    </p:spTree>
    <p:extLst>
      <p:ext uri="{BB962C8B-B14F-4D97-AF65-F5344CB8AC3E}">
        <p14:creationId xmlns:p14="http://schemas.microsoft.com/office/powerpoint/2010/main" val="40147054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1D1CA7B-7153-4E82-9D56-00F58A6DA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6" name="Rectangle 5">
            <a:extLst>
              <a:ext uri="{FF2B5EF4-FFF2-40B4-BE49-F238E27FC236}">
                <a16:creationId xmlns:a16="http://schemas.microsoft.com/office/drawing/2014/main" id="{8E437E71-600F-44B2-A6D1-FC3B56F738F4}"/>
              </a:ext>
            </a:extLst>
          </p:cNvPr>
          <p:cNvSpPr/>
          <p:nvPr/>
        </p:nvSpPr>
        <p:spPr>
          <a:xfrm>
            <a:off x="609600" y="655782"/>
            <a:ext cx="905164" cy="563418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71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1C000-C50E-F048-821E-903C2BC8CB2C}"/>
              </a:ext>
            </a:extLst>
          </p:cNvPr>
          <p:cNvSpPr>
            <a:spLocks noGrp="1"/>
          </p:cNvSpPr>
          <p:nvPr>
            <p:ph type="title"/>
          </p:nvPr>
        </p:nvSpPr>
        <p:spPr/>
        <p:txBody>
          <a:bodyPr/>
          <a:lstStyle/>
          <a:p>
            <a:r>
              <a:rPr lang="en-GB" dirty="0"/>
              <a:t>NTRIP MOUNT POINT TABLE</a:t>
            </a:r>
          </a:p>
        </p:txBody>
      </p:sp>
      <p:sp>
        <p:nvSpPr>
          <p:cNvPr id="3" name="Rectangle 2">
            <a:extLst>
              <a:ext uri="{FF2B5EF4-FFF2-40B4-BE49-F238E27FC236}">
                <a16:creationId xmlns:a16="http://schemas.microsoft.com/office/drawing/2014/main" id="{4E482BD1-6296-F848-8451-904716A848F0}"/>
              </a:ext>
            </a:extLst>
          </p:cNvPr>
          <p:cNvSpPr/>
          <p:nvPr/>
        </p:nvSpPr>
        <p:spPr>
          <a:xfrm>
            <a:off x="838200" y="1430337"/>
            <a:ext cx="11658599" cy="4810581"/>
          </a:xfrm>
          <a:prstGeom prst="rect">
            <a:avLst/>
          </a:prstGeom>
        </p:spPr>
        <p:txBody>
          <a:bodyPr wrap="square">
            <a:spAutoFit/>
          </a:bodyPr>
          <a:lstStyle/>
          <a:p>
            <a:r>
              <a:rPr lang="en-GB" sz="1400" dirty="0"/>
              <a:t>STR;</a:t>
            </a:r>
            <a:r>
              <a:rPr lang="en-GB" sz="1400" dirty="0">
                <a:solidFill>
                  <a:srgbClr val="FF0000"/>
                </a:solidFill>
              </a:rPr>
              <a:t>VRS</a:t>
            </a:r>
            <a:r>
              <a:rPr lang="en-GB" sz="1400" dirty="0"/>
              <a:t>2021G;VRS2021G;RTCM 2;Messages 20 21;2;GPS;WALCORS;BE;49.93;4.07;1;0;Leica GNSS Spider;none;B;N;9600;</a:t>
            </a:r>
          </a:p>
          <a:p>
            <a:r>
              <a:rPr lang="en-GB" sz="1400" dirty="0"/>
              <a:t>STR;</a:t>
            </a:r>
            <a:r>
              <a:rPr lang="en-GB" sz="1400" dirty="0">
                <a:solidFill>
                  <a:srgbClr val="FF0000"/>
                </a:solidFill>
              </a:rPr>
              <a:t>VRS</a:t>
            </a:r>
            <a:r>
              <a:rPr lang="en-GB" sz="1400" dirty="0"/>
              <a:t>1819G;VRS1819G;RTCM 2;Messages 18 19;2;GPS;WALCORS;BE;49.93;4.07;1;1;Leica GNSS Spider;none;B;N;9600;</a:t>
            </a:r>
          </a:p>
          <a:p>
            <a:r>
              <a:rPr lang="en-GB" sz="1400" dirty="0"/>
              <a:t>STR;</a:t>
            </a:r>
            <a:r>
              <a:rPr lang="en-GB" sz="1400" dirty="0">
                <a:solidFill>
                  <a:srgbClr val="FF0000"/>
                </a:solidFill>
              </a:rPr>
              <a:t>VRS</a:t>
            </a:r>
            <a:r>
              <a:rPr lang="en-GB" sz="1400" dirty="0"/>
              <a:t>1819GG;VRS1819GG;RTCM 2;Messages 18 19;2;GPS &amp; GLO;WALCORS;BE;49.93;4.07;1;1;Leica GNSS Spider;none;B;N;9600;</a:t>
            </a:r>
          </a:p>
          <a:p>
            <a:r>
              <a:rPr lang="en-GB" sz="1400" dirty="0"/>
              <a:t>STR;</a:t>
            </a:r>
            <a:r>
              <a:rPr lang="en-GB" sz="1400" dirty="0">
                <a:solidFill>
                  <a:srgbClr val="FF0000"/>
                </a:solidFill>
              </a:rPr>
              <a:t>VRS</a:t>
            </a:r>
            <a:r>
              <a:rPr lang="en-GB" sz="1400" dirty="0"/>
              <a:t>31G;VRS31G;RTCM 3;;2;GPS;WALCORS;BE;49.93;4.07;1;1;Leica GNSS Spider;none;B;N;9600;</a:t>
            </a:r>
          </a:p>
          <a:p>
            <a:r>
              <a:rPr lang="en-GB" sz="1400" dirty="0"/>
              <a:t>STR;</a:t>
            </a:r>
            <a:r>
              <a:rPr lang="en-GB" sz="1400" dirty="0">
                <a:solidFill>
                  <a:srgbClr val="FF0000"/>
                </a:solidFill>
              </a:rPr>
              <a:t>VRS</a:t>
            </a:r>
            <a:r>
              <a:rPr lang="en-GB" sz="1400" dirty="0"/>
              <a:t>31GG;VRS31GG;RTCM 3;;2;GPS &amp; GLO;WALCORS;BE;49.93;4.07;1;1;Leica GNSS Spider;none;B;N;9600;</a:t>
            </a:r>
          </a:p>
          <a:p>
            <a:r>
              <a:rPr lang="en-GB" sz="1400" dirty="0"/>
              <a:t>STR;</a:t>
            </a:r>
            <a:r>
              <a:rPr lang="en-GB" sz="1400" dirty="0">
                <a:solidFill>
                  <a:srgbClr val="0070C0"/>
                </a:solidFill>
              </a:rPr>
              <a:t>FKP</a:t>
            </a:r>
            <a:r>
              <a:rPr lang="en-GB" sz="1400" dirty="0"/>
              <a:t>2021G;FKP2021G;RTCM 2;Messages 20 21;2;GPS;WALCORS;BE;49.93;4.07;1;1;Leica GNSS Spider;none;B;N;9600;</a:t>
            </a:r>
          </a:p>
          <a:p>
            <a:r>
              <a:rPr lang="en-GB" sz="1400" dirty="0"/>
              <a:t>STR;</a:t>
            </a:r>
            <a:r>
              <a:rPr lang="en-GB" sz="1400" dirty="0">
                <a:solidFill>
                  <a:srgbClr val="00B050"/>
                </a:solidFill>
              </a:rPr>
              <a:t>MAX</a:t>
            </a:r>
            <a:r>
              <a:rPr lang="en-GB" sz="1400" dirty="0"/>
              <a:t>1516G;MAX1516G;RTCM 3;1015 1016;2;GPS;WALCORS;BE;49.93;4.07;1;1;Leica GNSS Spider;none;B;N;9600;</a:t>
            </a:r>
          </a:p>
          <a:p>
            <a:r>
              <a:rPr lang="en-GB" sz="1400" dirty="0"/>
              <a:t>STR;</a:t>
            </a:r>
            <a:r>
              <a:rPr lang="en-GB" sz="1400" dirty="0">
                <a:solidFill>
                  <a:srgbClr val="00B050"/>
                </a:solidFill>
              </a:rPr>
              <a:t>MAX</a:t>
            </a:r>
            <a:r>
              <a:rPr lang="en-GB" sz="1400" dirty="0"/>
              <a:t>1516GG;MAX1516GG;RTCM 3;1015 1016;2;GPS &amp; GLO;WALCORS;BE;49.93;4.07;1;1;Leica GNSS Spider;none;B;N;9600;</a:t>
            </a:r>
          </a:p>
          <a:p>
            <a:r>
              <a:rPr lang="en-GB" sz="1400" dirty="0"/>
              <a:t>STR;</a:t>
            </a:r>
            <a:r>
              <a:rPr lang="en-GB" sz="1400" dirty="0">
                <a:solidFill>
                  <a:srgbClr val="00B050"/>
                </a:solidFill>
              </a:rPr>
              <a:t>MAX</a:t>
            </a:r>
            <a:r>
              <a:rPr lang="en-GB" sz="1400" dirty="0"/>
              <a:t>17G;MAX17G;RTCM 3;1017;2;GPS;WALCORS;BE;49.93;4.07;1;1;Leica GNSS Spider;none;B;N;9600;</a:t>
            </a:r>
          </a:p>
          <a:p>
            <a:r>
              <a:rPr lang="en-GB" sz="1400" dirty="0"/>
              <a:t>STR;</a:t>
            </a:r>
            <a:r>
              <a:rPr lang="en-GB" sz="1400" dirty="0">
                <a:solidFill>
                  <a:srgbClr val="00B050"/>
                </a:solidFill>
              </a:rPr>
              <a:t>MAX</a:t>
            </a:r>
            <a:r>
              <a:rPr lang="en-GB" sz="1400" dirty="0"/>
              <a:t>17GG;MAX17GG;RTCM 3;1017;2;GPS &amp; GLO;WALCORS;BE;49.93;4.07;1;1;Leica GNSS Spider;none;B;N;9600;</a:t>
            </a:r>
          </a:p>
          <a:p>
            <a:r>
              <a:rPr lang="en-GB" sz="1400" dirty="0"/>
              <a:t>STR;VRSCMRPGG;VRSCMRPGG;CMR+;;2;GPS &amp; GLO;WALCORS;BE;49.93;4.07;1;1;Leica GNSS Spider;none;B;N;9600;</a:t>
            </a:r>
          </a:p>
          <a:p>
            <a:r>
              <a:rPr lang="en-GB" sz="1400" dirty="0"/>
              <a:t>STR;MAXLEI4GG;MAXLEI4GG;Leica;;2;GPS &amp; GLO;WALCORS;BE;49.93;4.07;1;1;Leica GNSS Spider;none;B;N;9600;</a:t>
            </a:r>
          </a:p>
          <a:p>
            <a:r>
              <a:rPr lang="en-GB" sz="1400" dirty="0"/>
              <a:t>STR;</a:t>
            </a:r>
            <a:r>
              <a:rPr lang="en-GB" sz="1400" dirty="0">
                <a:solidFill>
                  <a:srgbClr val="FFC000"/>
                </a:solidFill>
              </a:rPr>
              <a:t>IMAX</a:t>
            </a:r>
            <a:r>
              <a:rPr lang="en-GB" sz="1400" dirty="0"/>
              <a:t>31GG;IMAX31GG;RTCM 3;iMAX;2;GPS &amp; GLO;WALCORS;BE;49.93;4.07;1;1;Leica GNSS Spider;none;B;N;9600;</a:t>
            </a:r>
          </a:p>
          <a:p>
            <a:r>
              <a:rPr lang="en-GB" sz="1400" dirty="0"/>
              <a:t>STR;</a:t>
            </a:r>
            <a:r>
              <a:rPr lang="en-GB" sz="1400" dirty="0">
                <a:solidFill>
                  <a:srgbClr val="FFC000"/>
                </a:solidFill>
              </a:rPr>
              <a:t>iMAX</a:t>
            </a:r>
            <a:r>
              <a:rPr lang="en-GB" sz="1400" dirty="0"/>
              <a:t>31G;iMAX31G;RTCM 3;iMAX;2;GPS;WALCORS;BE;49.93;4.07;1;1;Leica GNSS Spider;none;B;N;9600;</a:t>
            </a:r>
          </a:p>
          <a:p>
            <a:r>
              <a:rPr lang="en-GB" sz="1400" dirty="0"/>
              <a:t>STR;</a:t>
            </a:r>
            <a:r>
              <a:rPr lang="en-GB" sz="1400" dirty="0">
                <a:solidFill>
                  <a:srgbClr val="C00000"/>
                </a:solidFill>
              </a:rPr>
              <a:t>NEAR</a:t>
            </a:r>
            <a:r>
              <a:rPr lang="en-GB" sz="1400" dirty="0"/>
              <a:t>31GG;NEAR31GG;RTCM 3;Messages 20 21 IMAX;2;GPS &amp; GLO;WALCORS;BE;49.93;4.07;1;0;Leica GNSS Spider;none;B;N;9600;</a:t>
            </a:r>
          </a:p>
          <a:p>
            <a:r>
              <a:rPr lang="en-GB" sz="1400" dirty="0"/>
              <a:t>STR;</a:t>
            </a:r>
            <a:r>
              <a:rPr lang="en-GB" sz="1400" dirty="0">
                <a:solidFill>
                  <a:srgbClr val="C00000"/>
                </a:solidFill>
              </a:rPr>
              <a:t>NEAR</a:t>
            </a:r>
            <a:r>
              <a:rPr lang="en-GB" sz="1400" dirty="0"/>
              <a:t>31G;NEAR31G;RTCM 3;Messages 20 21 IMAX;2;GPS;WALCORS;BE;49.93;4.07;1;0;Leica GNSS Spider;none;B;N;9600;</a:t>
            </a:r>
          </a:p>
          <a:p>
            <a:r>
              <a:rPr lang="en-GB" sz="1400" dirty="0"/>
              <a:t>STR;IMAXGGG;IMAXGGG;RTCM 3;Code 1 2;2;GPS+GLO+GAL;WALCORS;BE;49.93;4.07;1;1;Leica GNSS Spider;none;B;N;9600;</a:t>
            </a:r>
          </a:p>
          <a:p>
            <a:r>
              <a:rPr lang="en-GB" sz="1400" dirty="0"/>
              <a:t>STR;VRSGGG;VRSGGG;RTCM 3;Code 1 2;2;GPS+GLO+GAL;WALCORS;BE;49.93;4.07;1;1;Leica GNSS Spider;none;B;N;9600;</a:t>
            </a:r>
          </a:p>
          <a:p>
            <a:r>
              <a:rPr lang="en-GB" sz="1400" dirty="0"/>
              <a:t>STR;NEARGGG;NEARGGG;RTCM 3;Code 1 2;2;GPS+GLO+GAL;WALCORS;BE;49.93;4.07;1;0;Leica GNSS Spider;none;B;N;9600;</a:t>
            </a:r>
          </a:p>
          <a:p>
            <a:r>
              <a:rPr lang="en-GB" sz="1400" dirty="0"/>
              <a:t>ENDSOURCETABLE</a:t>
            </a:r>
          </a:p>
          <a:p>
            <a:endParaRPr lang="en-GB" sz="2000" dirty="0"/>
          </a:p>
        </p:txBody>
      </p:sp>
      <p:sp>
        <p:nvSpPr>
          <p:cNvPr id="4" name="ZoneTexte 3">
            <a:extLst>
              <a:ext uri="{FF2B5EF4-FFF2-40B4-BE49-F238E27FC236}">
                <a16:creationId xmlns:a16="http://schemas.microsoft.com/office/drawing/2014/main" id="{A4673283-AC00-DC4C-9387-5901C1D1622F}"/>
              </a:ext>
            </a:extLst>
          </p:cNvPr>
          <p:cNvSpPr txBox="1"/>
          <p:nvPr/>
        </p:nvSpPr>
        <p:spPr>
          <a:xfrm>
            <a:off x="190500" y="5917752"/>
            <a:ext cx="11607800" cy="923330"/>
          </a:xfrm>
          <a:prstGeom prst="rect">
            <a:avLst/>
          </a:prstGeom>
          <a:noFill/>
        </p:spPr>
        <p:txBody>
          <a:bodyPr wrap="square" rtlCol="0">
            <a:spAutoFit/>
          </a:bodyPr>
          <a:lstStyle/>
          <a:p>
            <a:pPr algn="ctr"/>
            <a:r>
              <a:rPr lang="fr-FR" dirty="0">
                <a:solidFill>
                  <a:srgbClr val="0070C0"/>
                </a:solidFill>
              </a:rPr>
              <a:t>Le fichier « Table des points de montage » sert à offrir aux utilisateurs, la modélisation souhaitée. On utilise toujours le VRS31GG ou le VRSGGG (GPS, GLONASS, GALILEO) ou bien IMAX31GG, IMAXGGG. Le NEAR31GG, NEARGGG est la connexion à la station la plus proche de l’utilisateur sans corrections. Ce sera alors une solution en « simple » RTK.</a:t>
            </a:r>
          </a:p>
        </p:txBody>
      </p:sp>
    </p:spTree>
    <p:extLst>
      <p:ext uri="{BB962C8B-B14F-4D97-AF65-F5344CB8AC3E}">
        <p14:creationId xmlns:p14="http://schemas.microsoft.com/office/powerpoint/2010/main" val="20107398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826A8E-5ECF-4931-AD99-147A8FF8B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286250" cy="6858000"/>
          </a:xfrm>
          <a:prstGeom prst="rect">
            <a:avLst/>
          </a:prstGeom>
          <a:effectLst>
            <a:outerShdw blurRad="812800" dist="38100" dir="10800000" algn="r" rotWithShape="0">
              <a:prstClr val="black">
                <a:alpha val="40000"/>
              </a:prstClr>
            </a:outerShdw>
          </a:effectLst>
        </p:spPr>
      </p:pic>
      <p:pic>
        <p:nvPicPr>
          <p:cNvPr id="9" name="Image 8">
            <a:extLst>
              <a:ext uri="{FF2B5EF4-FFF2-40B4-BE49-F238E27FC236}">
                <a16:creationId xmlns:a16="http://schemas.microsoft.com/office/drawing/2014/main" id="{C9E6D450-5061-49B6-9843-564C5BCE9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839" y="1682043"/>
            <a:ext cx="2658445" cy="4253512"/>
          </a:xfrm>
          <a:prstGeom prst="rect">
            <a:avLst/>
          </a:prstGeom>
          <a:effectLst>
            <a:outerShdw blurRad="812800" dist="38100" dir="10800000" algn="r" rotWithShape="0">
              <a:prstClr val="black">
                <a:alpha val="40000"/>
              </a:prstClr>
            </a:outerShdw>
          </a:effectLst>
        </p:spPr>
      </p:pic>
      <p:sp>
        <p:nvSpPr>
          <p:cNvPr id="10" name="Ellipse 9">
            <a:extLst>
              <a:ext uri="{FF2B5EF4-FFF2-40B4-BE49-F238E27FC236}">
                <a16:creationId xmlns:a16="http://schemas.microsoft.com/office/drawing/2014/main" id="{39793F13-0FD6-45A3-8826-248F62761C0C}"/>
              </a:ext>
            </a:extLst>
          </p:cNvPr>
          <p:cNvSpPr/>
          <p:nvPr/>
        </p:nvSpPr>
        <p:spPr>
          <a:xfrm>
            <a:off x="1731081" y="417688"/>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B760F066-26FD-4794-8F54-7C176275E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806" y="1682043"/>
            <a:ext cx="2658445" cy="4253512"/>
          </a:xfrm>
          <a:prstGeom prst="rect">
            <a:avLst/>
          </a:prstGeom>
          <a:effectLst>
            <a:outerShdw blurRad="812800" dist="38100" dir="10800000" algn="r" rotWithShape="0">
              <a:prstClr val="black">
                <a:alpha val="40000"/>
              </a:prstClr>
            </a:outerShdw>
          </a:effectLst>
        </p:spPr>
      </p:pic>
      <p:pic>
        <p:nvPicPr>
          <p:cNvPr id="7" name="Image 6">
            <a:extLst>
              <a:ext uri="{FF2B5EF4-FFF2-40B4-BE49-F238E27FC236}">
                <a16:creationId xmlns:a16="http://schemas.microsoft.com/office/drawing/2014/main" id="{22CF10B4-942B-4106-ABE4-C6F956FC0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823" y="1682043"/>
            <a:ext cx="2658445" cy="4253512"/>
          </a:xfrm>
          <a:prstGeom prst="rect">
            <a:avLst/>
          </a:prstGeom>
          <a:effectLst>
            <a:outerShdw blurRad="812800" dist="38100" dir="10800000" algn="r" rotWithShape="0">
              <a:prstClr val="black">
                <a:alpha val="40000"/>
              </a:prstClr>
            </a:outerShdw>
          </a:effectLst>
        </p:spPr>
      </p:pic>
      <p:sp>
        <p:nvSpPr>
          <p:cNvPr id="11" name="ZoneTexte 10">
            <a:extLst>
              <a:ext uri="{FF2B5EF4-FFF2-40B4-BE49-F238E27FC236}">
                <a16:creationId xmlns:a16="http://schemas.microsoft.com/office/drawing/2014/main" id="{4092F54E-88C5-4702-B7AB-6EA9A0E81A69}"/>
              </a:ext>
            </a:extLst>
          </p:cNvPr>
          <p:cNvSpPr txBox="1"/>
          <p:nvPr/>
        </p:nvSpPr>
        <p:spPr>
          <a:xfrm>
            <a:off x="4438823" y="124178"/>
            <a:ext cx="7538688" cy="1477328"/>
          </a:xfrm>
          <a:prstGeom prst="rect">
            <a:avLst/>
          </a:prstGeom>
          <a:noFill/>
        </p:spPr>
        <p:txBody>
          <a:bodyPr wrap="square" rtlCol="0">
            <a:spAutoFit/>
          </a:bodyPr>
          <a:lstStyle/>
          <a:p>
            <a:r>
              <a:rPr lang="fr-FR" dirty="0"/>
              <a:t>Il existe plusieurs possibilités pour connecter SURVEY MASTER au réseau GNSS RTK. Le mode </a:t>
            </a:r>
            <a:r>
              <a:rPr lang="fr-FR" b="1" dirty="0"/>
              <a:t>PDA CORS </a:t>
            </a:r>
            <a:r>
              <a:rPr lang="fr-FR" dirty="0"/>
              <a:t>utilise l'internet mobile ou le WIFI de la tablette P8 et du carnet de terrain R550, tandis que le </a:t>
            </a:r>
            <a:r>
              <a:rPr lang="fr-FR" b="1" dirty="0"/>
              <a:t>GSM INTERNE </a:t>
            </a:r>
            <a:r>
              <a:rPr lang="fr-FR" dirty="0"/>
              <a:t>utilise le MODEM du récepteur GNSS. </a:t>
            </a:r>
            <a:r>
              <a:rPr lang="fr-FR" dirty="0">
                <a:solidFill>
                  <a:srgbClr val="0070C0"/>
                </a:solidFill>
              </a:rPr>
              <a:t>Avec le mode GSM INTERNE, vous devez insérer une CARTE SIM SANS PIN dans le récepteur GNSS.</a:t>
            </a:r>
            <a:endParaRPr lang="en-US" dirty="0">
              <a:solidFill>
                <a:srgbClr val="0070C0"/>
              </a:solidFill>
            </a:endParaRPr>
          </a:p>
        </p:txBody>
      </p:sp>
      <p:sp>
        <p:nvSpPr>
          <p:cNvPr id="12" name="Rectangle 11">
            <a:extLst>
              <a:ext uri="{FF2B5EF4-FFF2-40B4-BE49-F238E27FC236}">
                <a16:creationId xmlns:a16="http://schemas.microsoft.com/office/drawing/2014/main" id="{CAE6765B-4600-4274-B9A9-9FBF98A1B5AD}"/>
              </a:ext>
            </a:extLst>
          </p:cNvPr>
          <p:cNvSpPr/>
          <p:nvPr/>
        </p:nvSpPr>
        <p:spPr>
          <a:xfrm>
            <a:off x="1731082" y="5633154"/>
            <a:ext cx="1249186" cy="30240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13E124-2ACC-4B9E-BFF7-B42CEAC509EA}"/>
              </a:ext>
            </a:extLst>
          </p:cNvPr>
          <p:cNvSpPr/>
          <p:nvPr/>
        </p:nvSpPr>
        <p:spPr>
          <a:xfrm>
            <a:off x="6096000" y="1969910"/>
            <a:ext cx="1001268" cy="3104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817C2B-7AE0-43CB-A948-43641F09F72B}"/>
              </a:ext>
            </a:extLst>
          </p:cNvPr>
          <p:cNvSpPr/>
          <p:nvPr/>
        </p:nvSpPr>
        <p:spPr>
          <a:xfrm>
            <a:off x="7343423" y="3498352"/>
            <a:ext cx="1001268" cy="588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7214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A2B75D-10BB-4A25-97C0-1908EA025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sp>
        <p:nvSpPr>
          <p:cNvPr id="4" name="Rectangle 3">
            <a:extLst>
              <a:ext uri="{FF2B5EF4-FFF2-40B4-BE49-F238E27FC236}">
                <a16:creationId xmlns:a16="http://schemas.microsoft.com/office/drawing/2014/main" id="{8F5005FA-07CE-465E-8A3B-CBA34D8886ED}"/>
              </a:ext>
            </a:extLst>
          </p:cNvPr>
          <p:cNvSpPr/>
          <p:nvPr/>
        </p:nvSpPr>
        <p:spPr>
          <a:xfrm>
            <a:off x="1038577" y="812798"/>
            <a:ext cx="3247673" cy="4289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E390CAC5-F0AC-4A02-B8AD-E0AC3DE61045}"/>
              </a:ext>
            </a:extLst>
          </p:cNvPr>
          <p:cNvSpPr txBox="1"/>
          <p:nvPr/>
        </p:nvSpPr>
        <p:spPr>
          <a:xfrm>
            <a:off x="4492978" y="812798"/>
            <a:ext cx="7371645" cy="369332"/>
          </a:xfrm>
          <a:prstGeom prst="rect">
            <a:avLst/>
          </a:prstGeom>
          <a:noFill/>
        </p:spPr>
        <p:txBody>
          <a:bodyPr wrap="square" rtlCol="0">
            <a:spAutoFit/>
          </a:bodyPr>
          <a:lstStyle/>
          <a:p>
            <a:r>
              <a:rPr lang="nl-BE" dirty="0"/>
              <a:t>Le protocole CORS doit être sélectionné</a:t>
            </a:r>
            <a:endParaRPr lang="en-US" dirty="0"/>
          </a:p>
        </p:txBody>
      </p:sp>
    </p:spTree>
    <p:extLst>
      <p:ext uri="{BB962C8B-B14F-4D97-AF65-F5344CB8AC3E}">
        <p14:creationId xmlns:p14="http://schemas.microsoft.com/office/powerpoint/2010/main" val="4906484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A2B75D-10BB-4A25-97C0-1908EA025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sp>
        <p:nvSpPr>
          <p:cNvPr id="4" name="Rectangle 3">
            <a:extLst>
              <a:ext uri="{FF2B5EF4-FFF2-40B4-BE49-F238E27FC236}">
                <a16:creationId xmlns:a16="http://schemas.microsoft.com/office/drawing/2014/main" id="{8F5005FA-07CE-465E-8A3B-CBA34D8886ED}"/>
              </a:ext>
            </a:extLst>
          </p:cNvPr>
          <p:cNvSpPr/>
          <p:nvPr/>
        </p:nvSpPr>
        <p:spPr>
          <a:xfrm>
            <a:off x="1038577" y="1241776"/>
            <a:ext cx="3247673" cy="4289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E390CAC5-F0AC-4A02-B8AD-E0AC3DE61045}"/>
              </a:ext>
            </a:extLst>
          </p:cNvPr>
          <p:cNvSpPr txBox="1"/>
          <p:nvPr/>
        </p:nvSpPr>
        <p:spPr>
          <a:xfrm>
            <a:off x="4459111" y="925689"/>
            <a:ext cx="7371645" cy="3139321"/>
          </a:xfrm>
          <a:prstGeom prst="rect">
            <a:avLst/>
          </a:prstGeom>
          <a:noFill/>
        </p:spPr>
        <p:txBody>
          <a:bodyPr wrap="square" rtlCol="0">
            <a:spAutoFit/>
          </a:bodyPr>
          <a:lstStyle/>
          <a:p>
            <a:r>
              <a:rPr lang="fr-FR" dirty="0"/>
              <a:t>L'APN signifie  </a:t>
            </a:r>
            <a:r>
              <a:rPr lang="fr-FR" dirty="0" err="1"/>
              <a:t>Acces</a:t>
            </a:r>
            <a:r>
              <a:rPr lang="fr-FR" dirty="0"/>
              <a:t> Point Name et est fourni par le fournisseur de la carte SIM pour accéder aux services Internet Mobile.</a:t>
            </a:r>
          </a:p>
          <a:p>
            <a:endParaRPr lang="fr-FR" dirty="0">
              <a:solidFill>
                <a:srgbClr val="202124"/>
              </a:solidFill>
              <a:latin typeface="arial" panose="020B0604020202020204" pitchFamily="34" charset="0"/>
            </a:endParaRPr>
          </a:p>
          <a:p>
            <a:r>
              <a:rPr lang="fr-BE" dirty="0">
                <a:solidFill>
                  <a:srgbClr val="202124"/>
                </a:solidFill>
                <a:latin typeface="arial" panose="020B0604020202020204" pitchFamily="34" charset="0"/>
              </a:rPr>
              <a:t>PROXIMUS APN </a:t>
            </a:r>
            <a:r>
              <a:rPr lang="fr-BE" b="1" dirty="0">
                <a:solidFill>
                  <a:srgbClr val="0070C0"/>
                </a:solidFill>
                <a:latin typeface="arial" panose="020B0604020202020204" pitchFamily="34" charset="0"/>
              </a:rPr>
              <a:t>internet.proximus.be</a:t>
            </a:r>
          </a:p>
          <a:p>
            <a:endParaRPr lang="fr-BE" dirty="0">
              <a:solidFill>
                <a:srgbClr val="202124"/>
              </a:solidFill>
              <a:latin typeface="arial" panose="020B0604020202020204" pitchFamily="34" charset="0"/>
            </a:endParaRPr>
          </a:p>
          <a:p>
            <a:r>
              <a:rPr lang="fr-BE" dirty="0">
                <a:solidFill>
                  <a:srgbClr val="202124"/>
                </a:solidFill>
                <a:latin typeface="arial" panose="020B0604020202020204" pitchFamily="34" charset="0"/>
              </a:rPr>
              <a:t>ORANGE APN </a:t>
            </a:r>
            <a:r>
              <a:rPr lang="fr-BE" b="1" dirty="0">
                <a:solidFill>
                  <a:srgbClr val="0070C0"/>
                </a:solidFill>
                <a:latin typeface="arial" panose="020B0604020202020204" pitchFamily="34" charset="0"/>
              </a:rPr>
              <a:t>mworld.be</a:t>
            </a:r>
          </a:p>
          <a:p>
            <a:endParaRPr lang="en-US" dirty="0"/>
          </a:p>
          <a:p>
            <a:r>
              <a:rPr lang="fr-FR" dirty="0"/>
              <a:t>Bien qu'il soit demandé d'entrer un nom d'utilisateur et un mot de passe, PROXIMUS et ORANGE ne demandent pas de telles informations d'identification, alors remplissez simplement le champ avec  un "a" ou un autre caractère ...</a:t>
            </a:r>
            <a:endParaRPr lang="en-US" dirty="0"/>
          </a:p>
        </p:txBody>
      </p:sp>
    </p:spTree>
    <p:extLst>
      <p:ext uri="{BB962C8B-B14F-4D97-AF65-F5344CB8AC3E}">
        <p14:creationId xmlns:p14="http://schemas.microsoft.com/office/powerpoint/2010/main" val="8338168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A26A7E-BE67-45B7-B5DF-A322E287A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sp>
        <p:nvSpPr>
          <p:cNvPr id="4" name="Rectangle 3">
            <a:extLst>
              <a:ext uri="{FF2B5EF4-FFF2-40B4-BE49-F238E27FC236}">
                <a16:creationId xmlns:a16="http://schemas.microsoft.com/office/drawing/2014/main" id="{A3A2050C-387E-42DA-A1F0-F86178DB69B7}"/>
              </a:ext>
            </a:extLst>
          </p:cNvPr>
          <p:cNvSpPr/>
          <p:nvPr/>
        </p:nvSpPr>
        <p:spPr>
          <a:xfrm>
            <a:off x="1038577" y="2799643"/>
            <a:ext cx="3247673" cy="4289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6781499D-1CE3-42E4-BD0D-361E656D872C}"/>
              </a:ext>
            </a:extLst>
          </p:cNvPr>
          <p:cNvSpPr txBox="1"/>
          <p:nvPr/>
        </p:nvSpPr>
        <p:spPr>
          <a:xfrm>
            <a:off x="4447822" y="2799643"/>
            <a:ext cx="7371645" cy="369332"/>
          </a:xfrm>
          <a:prstGeom prst="rect">
            <a:avLst/>
          </a:prstGeom>
          <a:noFill/>
        </p:spPr>
        <p:txBody>
          <a:bodyPr wrap="square" rtlCol="0">
            <a:spAutoFit/>
          </a:bodyPr>
          <a:lstStyle/>
          <a:p>
            <a:r>
              <a:rPr lang="fr-BE" dirty="0"/>
              <a:t>Le point de montage doit être sélectionné dans la liste activée par la flèche !</a:t>
            </a:r>
            <a:endParaRPr lang="en-US" dirty="0"/>
          </a:p>
        </p:txBody>
      </p:sp>
      <p:sp>
        <p:nvSpPr>
          <p:cNvPr id="2" name="Rectangle 1">
            <a:extLst>
              <a:ext uri="{FF2B5EF4-FFF2-40B4-BE49-F238E27FC236}">
                <a16:creationId xmlns:a16="http://schemas.microsoft.com/office/drawing/2014/main" id="{50A103DD-A061-F045-91EC-CDBC8A2951CD}"/>
              </a:ext>
            </a:extLst>
          </p:cNvPr>
          <p:cNvSpPr/>
          <p:nvPr/>
        </p:nvSpPr>
        <p:spPr>
          <a:xfrm>
            <a:off x="3797300" y="2799643"/>
            <a:ext cx="488950" cy="428979"/>
          </a:xfrm>
          <a:prstGeom prst="rect">
            <a:avLst/>
          </a:prstGeom>
          <a:solidFill>
            <a:srgbClr val="00B050">
              <a:alpha val="4199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92E433E6-59BD-0F47-B0E6-C2099B881439}"/>
              </a:ext>
            </a:extLst>
          </p:cNvPr>
          <p:cNvSpPr txBox="1"/>
          <p:nvPr/>
        </p:nvSpPr>
        <p:spPr>
          <a:xfrm>
            <a:off x="4447822" y="2058578"/>
            <a:ext cx="7035800" cy="646331"/>
          </a:xfrm>
          <a:prstGeom prst="rect">
            <a:avLst/>
          </a:prstGeom>
          <a:noFill/>
        </p:spPr>
        <p:txBody>
          <a:bodyPr wrap="square" rtlCol="0">
            <a:spAutoFit/>
          </a:bodyPr>
          <a:lstStyle/>
          <a:p>
            <a:r>
              <a:rPr lang="fr-FR" dirty="0"/>
              <a:t>Ces informations sont fournies par WALCORS lors de l’inscription à leurs services à savoir l’adresse IP 157.164.253.36 et le port 8081</a:t>
            </a:r>
          </a:p>
        </p:txBody>
      </p:sp>
      <p:sp>
        <p:nvSpPr>
          <p:cNvPr id="7" name="ZoneTexte 6">
            <a:extLst>
              <a:ext uri="{FF2B5EF4-FFF2-40B4-BE49-F238E27FC236}">
                <a16:creationId xmlns:a16="http://schemas.microsoft.com/office/drawing/2014/main" id="{90828972-9149-5C4B-B45C-B5C896A82E0E}"/>
              </a:ext>
            </a:extLst>
          </p:cNvPr>
          <p:cNvSpPr txBox="1"/>
          <p:nvPr/>
        </p:nvSpPr>
        <p:spPr>
          <a:xfrm>
            <a:off x="4447822" y="3301809"/>
            <a:ext cx="7035800" cy="646331"/>
          </a:xfrm>
          <a:prstGeom prst="rect">
            <a:avLst/>
          </a:prstGeom>
          <a:noFill/>
        </p:spPr>
        <p:txBody>
          <a:bodyPr wrap="square" rtlCol="0">
            <a:spAutoFit/>
          </a:bodyPr>
          <a:lstStyle/>
          <a:p>
            <a:r>
              <a:rPr lang="fr-FR" dirty="0"/>
              <a:t>Ces informations sont fournies par WALCORS lors de l’inscription sous forme d’un login et </a:t>
            </a:r>
            <a:r>
              <a:rPr lang="fr-FR" dirty="0" err="1"/>
              <a:t>password</a:t>
            </a:r>
            <a:endParaRPr lang="fr-FR" dirty="0"/>
          </a:p>
        </p:txBody>
      </p:sp>
    </p:spTree>
    <p:extLst>
      <p:ext uri="{BB962C8B-B14F-4D97-AF65-F5344CB8AC3E}">
        <p14:creationId xmlns:p14="http://schemas.microsoft.com/office/powerpoint/2010/main" val="4806681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Connecter le récepteur GNSS</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97AAEC2C-6BF9-E640-A358-C13D364B93F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40368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1D1CA7B-7153-4E82-9D56-00F58A6DA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77" y="166511"/>
            <a:ext cx="5486400" cy="3429000"/>
          </a:xfrm>
          <a:prstGeom prst="rect">
            <a:avLst/>
          </a:prstGeom>
          <a:effectLst>
            <a:outerShdw blurRad="292100" dist="38100" dir="8100000" algn="tr" rotWithShape="0">
              <a:prstClr val="black">
                <a:alpha val="40000"/>
              </a:prstClr>
            </a:outerShdw>
          </a:effectLst>
        </p:spPr>
      </p:pic>
      <p:sp>
        <p:nvSpPr>
          <p:cNvPr id="4" name="Ellipse 3">
            <a:extLst>
              <a:ext uri="{FF2B5EF4-FFF2-40B4-BE49-F238E27FC236}">
                <a16:creationId xmlns:a16="http://schemas.microsoft.com/office/drawing/2014/main" id="{2C0574A2-1FA3-4011-948D-5BB4D2437611}"/>
              </a:ext>
            </a:extLst>
          </p:cNvPr>
          <p:cNvSpPr/>
          <p:nvPr/>
        </p:nvSpPr>
        <p:spPr>
          <a:xfrm>
            <a:off x="805392" y="474133"/>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7B31CCA7-4DE8-49DE-8DCE-60A20431B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616" y="3047998"/>
            <a:ext cx="2275835" cy="3641336"/>
          </a:xfrm>
          <a:prstGeom prst="rect">
            <a:avLst/>
          </a:prstGeom>
          <a:effectLst>
            <a:outerShdw blurRad="342900" dist="38100" dir="8100000" algn="tr" rotWithShape="0">
              <a:prstClr val="black">
                <a:alpha val="40000"/>
              </a:prstClr>
            </a:outerShdw>
          </a:effectLst>
        </p:spPr>
      </p:pic>
      <p:pic>
        <p:nvPicPr>
          <p:cNvPr id="8" name="Image 7">
            <a:extLst>
              <a:ext uri="{FF2B5EF4-FFF2-40B4-BE49-F238E27FC236}">
                <a16:creationId xmlns:a16="http://schemas.microsoft.com/office/drawing/2014/main" id="{CE09B740-F53E-4E44-B2E8-FBCCD9545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491" y="3050154"/>
            <a:ext cx="2275835" cy="3641335"/>
          </a:xfrm>
          <a:prstGeom prst="rect">
            <a:avLst/>
          </a:prstGeom>
          <a:effectLst>
            <a:outerShdw blurRad="342900" dist="38100" dir="8100000" algn="tr" rotWithShape="0">
              <a:prstClr val="black">
                <a:alpha val="40000"/>
              </a:prstClr>
            </a:outerShdw>
          </a:effectLst>
        </p:spPr>
      </p:pic>
      <p:pic>
        <p:nvPicPr>
          <p:cNvPr id="10" name="Image 9">
            <a:extLst>
              <a:ext uri="{FF2B5EF4-FFF2-40B4-BE49-F238E27FC236}">
                <a16:creationId xmlns:a16="http://schemas.microsoft.com/office/drawing/2014/main" id="{CBF4AEAA-DFC9-4035-A1B7-2DF127620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57" y="3047998"/>
            <a:ext cx="2260333" cy="3616533"/>
          </a:xfrm>
          <a:prstGeom prst="rect">
            <a:avLst/>
          </a:prstGeom>
          <a:effectLst>
            <a:outerShdw blurRad="342900" dist="38100" dir="8100000" algn="tr" rotWithShape="0">
              <a:prstClr val="black">
                <a:alpha val="40000"/>
              </a:prstClr>
            </a:outerShdw>
          </a:effectLst>
        </p:spPr>
      </p:pic>
      <p:pic>
        <p:nvPicPr>
          <p:cNvPr id="12" name="Image 11">
            <a:extLst>
              <a:ext uri="{FF2B5EF4-FFF2-40B4-BE49-F238E27FC236}">
                <a16:creationId xmlns:a16="http://schemas.microsoft.com/office/drawing/2014/main" id="{BB08C6AB-C1FC-4E95-9EBC-DD67FBD15C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7490" y="3047999"/>
            <a:ext cx="2260333" cy="3616533"/>
          </a:xfrm>
          <a:prstGeom prst="rect">
            <a:avLst/>
          </a:prstGeom>
          <a:effectLst>
            <a:outerShdw blurRad="342900" dist="38100" dir="8100000" algn="tr" rotWithShape="0">
              <a:prstClr val="black">
                <a:alpha val="40000"/>
              </a:prstClr>
            </a:outerShdw>
          </a:effectLst>
        </p:spPr>
      </p:pic>
      <p:sp>
        <p:nvSpPr>
          <p:cNvPr id="13" name="ZoneTexte 12">
            <a:extLst>
              <a:ext uri="{FF2B5EF4-FFF2-40B4-BE49-F238E27FC236}">
                <a16:creationId xmlns:a16="http://schemas.microsoft.com/office/drawing/2014/main" id="{E52BFC97-4AAD-4D57-8A48-CD9B11425371}"/>
              </a:ext>
            </a:extLst>
          </p:cNvPr>
          <p:cNvSpPr txBox="1"/>
          <p:nvPr/>
        </p:nvSpPr>
        <p:spPr>
          <a:xfrm>
            <a:off x="5743223" y="897466"/>
            <a:ext cx="6197600" cy="2031325"/>
          </a:xfrm>
          <a:prstGeom prst="rect">
            <a:avLst/>
          </a:prstGeom>
          <a:noFill/>
        </p:spPr>
        <p:txBody>
          <a:bodyPr wrap="square" rtlCol="0">
            <a:spAutoFit/>
          </a:bodyPr>
          <a:lstStyle/>
          <a:p>
            <a:r>
              <a:rPr lang="fr-FR" dirty="0"/>
              <a:t>Le récepteur GNSS est connecté au SURVEY MASTER via l'interface Bluetooth. </a:t>
            </a:r>
            <a:r>
              <a:rPr lang="fr-FR" dirty="0">
                <a:solidFill>
                  <a:srgbClr val="0070C0"/>
                </a:solidFill>
              </a:rPr>
              <a:t>Lors de la recherche dans la liste Bluetooth, le périphérique portant le numéro de série du récepteur GNSS est le bon !</a:t>
            </a:r>
          </a:p>
          <a:p>
            <a:r>
              <a:rPr lang="fr-FR" dirty="0"/>
              <a:t>Cette opération se fait une seule fois, car SURVEY MASTER retient ce périphérique et se connecte automatiquement (voir les paramètres de configuration)</a:t>
            </a:r>
            <a:endParaRPr lang="en-US" dirty="0"/>
          </a:p>
        </p:txBody>
      </p:sp>
    </p:spTree>
    <p:extLst>
      <p:ext uri="{BB962C8B-B14F-4D97-AF65-F5344CB8AC3E}">
        <p14:creationId xmlns:p14="http://schemas.microsoft.com/office/powerpoint/2010/main" val="9662187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4DF37E-73B1-42A1-AB0B-F13E02306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4" y="169333"/>
            <a:ext cx="3972278" cy="6355645"/>
          </a:xfrm>
          <a:prstGeom prst="rect">
            <a:avLst/>
          </a:prstGeom>
          <a:effectLst>
            <a:outerShdw blurRad="342900" dist="38100" dir="8100000" algn="tr" rotWithShape="0">
              <a:prstClr val="black">
                <a:alpha val="40000"/>
              </a:prstClr>
            </a:outerShdw>
          </a:effectLst>
        </p:spPr>
      </p:pic>
      <p:pic>
        <p:nvPicPr>
          <p:cNvPr id="4" name="Image 3">
            <a:extLst>
              <a:ext uri="{FF2B5EF4-FFF2-40B4-BE49-F238E27FC236}">
                <a16:creationId xmlns:a16="http://schemas.microsoft.com/office/drawing/2014/main" id="{744CE122-2A4E-4B96-B698-3F12A74DD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703" y="177800"/>
            <a:ext cx="2317750" cy="3708400"/>
          </a:xfrm>
          <a:prstGeom prst="rect">
            <a:avLst/>
          </a:prstGeom>
          <a:effectLst>
            <a:outerShdw blurRad="355600" dist="38100" dir="8100000" algn="tr" rotWithShape="0">
              <a:prstClr val="black">
                <a:alpha val="40000"/>
              </a:prstClr>
            </a:outerShdw>
          </a:effectLst>
        </p:spPr>
      </p:pic>
      <p:pic>
        <p:nvPicPr>
          <p:cNvPr id="6" name="Image 5">
            <a:extLst>
              <a:ext uri="{FF2B5EF4-FFF2-40B4-BE49-F238E27FC236}">
                <a16:creationId xmlns:a16="http://schemas.microsoft.com/office/drawing/2014/main" id="{DAE8458E-8C43-4399-A5AC-293FA5F95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203" y="177800"/>
            <a:ext cx="2411500" cy="3858400"/>
          </a:xfrm>
          <a:prstGeom prst="rect">
            <a:avLst/>
          </a:prstGeom>
          <a:effectLst>
            <a:outerShdw blurRad="355600" dist="38100" dir="8100000" algn="tr" rotWithShape="0">
              <a:prstClr val="black">
                <a:alpha val="40000"/>
              </a:prstClr>
            </a:outerShdw>
          </a:effectLst>
        </p:spPr>
      </p:pic>
      <p:pic>
        <p:nvPicPr>
          <p:cNvPr id="8" name="Image 7">
            <a:extLst>
              <a:ext uri="{FF2B5EF4-FFF2-40B4-BE49-F238E27FC236}">
                <a16:creationId xmlns:a16="http://schemas.microsoft.com/office/drawing/2014/main" id="{AB291E70-DDA0-4742-9031-E9C10FA79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544" y="3028466"/>
            <a:ext cx="2257412" cy="3611859"/>
          </a:xfrm>
          <a:prstGeom prst="rect">
            <a:avLst/>
          </a:prstGeom>
          <a:effectLst>
            <a:outerShdw blurRad="355600" dist="38100" dir="8100000" algn="tr" rotWithShape="0">
              <a:prstClr val="black">
                <a:alpha val="40000"/>
              </a:prstClr>
            </a:outerShdw>
          </a:effectLst>
        </p:spPr>
      </p:pic>
      <p:pic>
        <p:nvPicPr>
          <p:cNvPr id="10" name="Image 9">
            <a:extLst>
              <a:ext uri="{FF2B5EF4-FFF2-40B4-BE49-F238E27FC236}">
                <a16:creationId xmlns:a16="http://schemas.microsoft.com/office/drawing/2014/main" id="{2998D960-E0EF-47C0-BEC2-F5AA5D18E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453" y="1703831"/>
            <a:ext cx="2918213" cy="4669141"/>
          </a:xfrm>
          <a:prstGeom prst="rect">
            <a:avLst/>
          </a:prstGeom>
          <a:effectLst>
            <a:outerShdw blurRad="355600" dist="38100" dir="8100000" algn="tr" rotWithShape="0">
              <a:prstClr val="black">
                <a:alpha val="40000"/>
              </a:prstClr>
            </a:outerShdw>
          </a:effectLst>
        </p:spPr>
      </p:pic>
    </p:spTree>
    <p:extLst>
      <p:ext uri="{BB962C8B-B14F-4D97-AF65-F5344CB8AC3E}">
        <p14:creationId xmlns:p14="http://schemas.microsoft.com/office/powerpoint/2010/main" val="25046530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998D960-E0EF-47C0-BEC2-F5AA5D18E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8" y="202409"/>
            <a:ext cx="3979827" cy="6367724"/>
          </a:xfrm>
          <a:prstGeom prst="rect">
            <a:avLst/>
          </a:prstGeom>
          <a:effectLst>
            <a:outerShdw blurRad="355600" dist="38100" dir="8100000" algn="tr" rotWithShape="0">
              <a:prstClr val="black">
                <a:alpha val="40000"/>
              </a:prstClr>
            </a:outerShdw>
          </a:effectLst>
        </p:spPr>
      </p:pic>
      <p:sp>
        <p:nvSpPr>
          <p:cNvPr id="7" name="Rectangle 6">
            <a:extLst>
              <a:ext uri="{FF2B5EF4-FFF2-40B4-BE49-F238E27FC236}">
                <a16:creationId xmlns:a16="http://schemas.microsoft.com/office/drawing/2014/main" id="{5F1F59DE-324F-4389-8BBB-11B69967349A}"/>
              </a:ext>
            </a:extLst>
          </p:cNvPr>
          <p:cNvSpPr/>
          <p:nvPr/>
        </p:nvSpPr>
        <p:spPr>
          <a:xfrm>
            <a:off x="166208" y="6141154"/>
            <a:ext cx="3979827" cy="4289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3BD249B0-0417-4270-8C5F-976DAF468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57" y="202409"/>
            <a:ext cx="2469973" cy="3951956"/>
          </a:xfrm>
          <a:prstGeom prst="rect">
            <a:avLst/>
          </a:prstGeom>
          <a:effectLst>
            <a:outerShdw blurRad="419100" dist="38100" dir="8100000" algn="tr" rotWithShape="0">
              <a:prstClr val="black">
                <a:alpha val="40000"/>
              </a:prstClr>
            </a:outerShdw>
          </a:effectLst>
        </p:spPr>
      </p:pic>
      <p:pic>
        <p:nvPicPr>
          <p:cNvPr id="11" name="Image 10">
            <a:extLst>
              <a:ext uri="{FF2B5EF4-FFF2-40B4-BE49-F238E27FC236}">
                <a16:creationId xmlns:a16="http://schemas.microsoft.com/office/drawing/2014/main" id="{B70F5783-20CA-410F-8820-31701A864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253" y="202409"/>
            <a:ext cx="2469973" cy="3951956"/>
          </a:xfrm>
          <a:prstGeom prst="rect">
            <a:avLst/>
          </a:prstGeom>
          <a:effectLst>
            <a:outerShdw blurRad="419100" dist="38100" dir="8100000" algn="tr" rotWithShape="0">
              <a:prstClr val="black">
                <a:alpha val="40000"/>
              </a:prstClr>
            </a:outerShdw>
          </a:effectLst>
        </p:spPr>
      </p:pic>
      <p:pic>
        <p:nvPicPr>
          <p:cNvPr id="13" name="Image 12">
            <a:extLst>
              <a:ext uri="{FF2B5EF4-FFF2-40B4-BE49-F238E27FC236}">
                <a16:creationId xmlns:a16="http://schemas.microsoft.com/office/drawing/2014/main" id="{D4E1DB39-C1EC-449C-B06A-BD71760A2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5819" y="202409"/>
            <a:ext cx="2469973" cy="3951956"/>
          </a:xfrm>
          <a:prstGeom prst="rect">
            <a:avLst/>
          </a:prstGeom>
          <a:effectLst>
            <a:outerShdw blurRad="419100" dist="38100" dir="8100000" algn="tr" rotWithShape="0">
              <a:prstClr val="black">
                <a:alpha val="40000"/>
              </a:prstClr>
            </a:outerShdw>
          </a:effectLst>
        </p:spPr>
      </p:pic>
      <p:cxnSp>
        <p:nvCxnSpPr>
          <p:cNvPr id="3" name="Connecteur droit 2">
            <a:extLst>
              <a:ext uri="{FF2B5EF4-FFF2-40B4-BE49-F238E27FC236}">
                <a16:creationId xmlns:a16="http://schemas.microsoft.com/office/drawing/2014/main" id="{D0DF470E-1D7D-324C-9643-D01E52429C93}"/>
              </a:ext>
            </a:extLst>
          </p:cNvPr>
          <p:cNvCxnSpPr/>
          <p:nvPr/>
        </p:nvCxnSpPr>
        <p:spPr>
          <a:xfrm>
            <a:off x="4323157" y="6350000"/>
            <a:ext cx="41731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8FD76A2E-1E6B-7B48-9DBA-021C41B9338E}"/>
              </a:ext>
            </a:extLst>
          </p:cNvPr>
          <p:cNvCxnSpPr/>
          <p:nvPr/>
        </p:nvCxnSpPr>
        <p:spPr>
          <a:xfrm flipV="1">
            <a:off x="8521700" y="4495800"/>
            <a:ext cx="0" cy="184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5870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err="1"/>
              <a:t>Topographie</a:t>
            </a:r>
            <a:r>
              <a:rPr lang="en-US" dirty="0"/>
              <a:t> </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364D4666-31DF-B64A-9552-26CF45C199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10224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DB5193-9D8D-4E19-9C79-0F3C8C117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4" name="Rectangle 3">
            <a:extLst>
              <a:ext uri="{FF2B5EF4-FFF2-40B4-BE49-F238E27FC236}">
                <a16:creationId xmlns:a16="http://schemas.microsoft.com/office/drawing/2014/main" id="{AA7A79D2-3D43-45F6-B124-D8414C4F6299}"/>
              </a:ext>
            </a:extLst>
          </p:cNvPr>
          <p:cNvSpPr/>
          <p:nvPr/>
        </p:nvSpPr>
        <p:spPr>
          <a:xfrm>
            <a:off x="609600" y="655782"/>
            <a:ext cx="905164" cy="563418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391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ED435-1F28-409F-B11B-A1D12DDC4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3" y="203198"/>
            <a:ext cx="10385779" cy="6491113"/>
          </a:xfrm>
          <a:prstGeom prst="rect">
            <a:avLst/>
          </a:prstGeom>
          <a:effectLst>
            <a:outerShdw blurRad="469900" dist="38100" dir="8100000" algn="tr" rotWithShape="0">
              <a:prstClr val="black">
                <a:alpha val="40000"/>
              </a:prstClr>
            </a:outerShdw>
          </a:effectLst>
        </p:spPr>
      </p:pic>
      <p:sp>
        <p:nvSpPr>
          <p:cNvPr id="3" name="Ellipse 2">
            <a:extLst>
              <a:ext uri="{FF2B5EF4-FFF2-40B4-BE49-F238E27FC236}">
                <a16:creationId xmlns:a16="http://schemas.microsoft.com/office/drawing/2014/main" id="{11CD0E29-E331-4AF2-9DFC-95354FD5536A}"/>
              </a:ext>
            </a:extLst>
          </p:cNvPr>
          <p:cNvSpPr/>
          <p:nvPr/>
        </p:nvSpPr>
        <p:spPr>
          <a:xfrm>
            <a:off x="1236133" y="801510"/>
            <a:ext cx="2015067" cy="14224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1346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479574F-3786-4A0A-92E9-5F2DE6E7C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52" y="100266"/>
            <a:ext cx="2784473" cy="4455156"/>
          </a:xfrm>
          <a:prstGeom prst="rect">
            <a:avLst/>
          </a:prstGeom>
          <a:effectLst>
            <a:outerShdw blurRad="342900" dist="38100" dir="8100000" algn="tr" rotWithShape="0">
              <a:prstClr val="black">
                <a:alpha val="40000"/>
              </a:prstClr>
            </a:outerShdw>
          </a:effectLst>
        </p:spPr>
      </p:pic>
      <p:pic>
        <p:nvPicPr>
          <p:cNvPr id="7" name="Image 6">
            <a:extLst>
              <a:ext uri="{FF2B5EF4-FFF2-40B4-BE49-F238E27FC236}">
                <a16:creationId xmlns:a16="http://schemas.microsoft.com/office/drawing/2014/main" id="{36AD745E-0995-467D-AE28-EB3E1C7AA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527" y="100266"/>
            <a:ext cx="2784473" cy="4455156"/>
          </a:xfrm>
          <a:prstGeom prst="rect">
            <a:avLst/>
          </a:prstGeom>
          <a:effectLst>
            <a:outerShdw blurRad="342900" dist="38100" dir="8100000" algn="tr" rotWithShape="0">
              <a:prstClr val="black">
                <a:alpha val="40000"/>
              </a:prstClr>
            </a:outerShdw>
          </a:effectLst>
        </p:spPr>
      </p:pic>
      <p:pic>
        <p:nvPicPr>
          <p:cNvPr id="9" name="Image 8">
            <a:extLst>
              <a:ext uri="{FF2B5EF4-FFF2-40B4-BE49-F238E27FC236}">
                <a16:creationId xmlns:a16="http://schemas.microsoft.com/office/drawing/2014/main" id="{01DB1B1F-3B05-460E-AAAA-DD12772B8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002" y="79022"/>
            <a:ext cx="2784473" cy="4455156"/>
          </a:xfrm>
          <a:prstGeom prst="rect">
            <a:avLst/>
          </a:prstGeom>
          <a:effectLst>
            <a:outerShdw blurRad="342900" dist="38100" dir="8100000" algn="tr" rotWithShape="0">
              <a:prstClr val="black">
                <a:alpha val="40000"/>
              </a:prstClr>
            </a:outerShdw>
          </a:effectLst>
        </p:spPr>
      </p:pic>
      <p:sp>
        <p:nvSpPr>
          <p:cNvPr id="12" name="Ellipse 11">
            <a:extLst>
              <a:ext uri="{FF2B5EF4-FFF2-40B4-BE49-F238E27FC236}">
                <a16:creationId xmlns:a16="http://schemas.microsoft.com/office/drawing/2014/main" id="{569F30E5-E093-40CF-812A-A14DEC51BAA7}"/>
              </a:ext>
            </a:extLst>
          </p:cNvPr>
          <p:cNvSpPr/>
          <p:nvPr/>
        </p:nvSpPr>
        <p:spPr>
          <a:xfrm>
            <a:off x="5467913" y="530834"/>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D1523FEB-CC10-42D6-AD3D-0C963488376F}"/>
              </a:ext>
            </a:extLst>
          </p:cNvPr>
          <p:cNvSpPr txBox="1"/>
          <p:nvPr/>
        </p:nvSpPr>
        <p:spPr>
          <a:xfrm>
            <a:off x="3236527" y="4779433"/>
            <a:ext cx="2784473" cy="923330"/>
          </a:xfrm>
          <a:prstGeom prst="rect">
            <a:avLst/>
          </a:prstGeom>
          <a:noFill/>
        </p:spPr>
        <p:txBody>
          <a:bodyPr wrap="square" rtlCol="0">
            <a:spAutoFit/>
          </a:bodyPr>
          <a:lstStyle/>
          <a:p>
            <a:r>
              <a:rPr lang="fr-FR" dirty="0"/>
              <a:t>La “roue d’engrenage” permet de configurer les paramètres du levé</a:t>
            </a:r>
          </a:p>
        </p:txBody>
      </p:sp>
      <p:sp>
        <p:nvSpPr>
          <p:cNvPr id="2" name="ZoneTexte 1">
            <a:extLst>
              <a:ext uri="{FF2B5EF4-FFF2-40B4-BE49-F238E27FC236}">
                <a16:creationId xmlns:a16="http://schemas.microsoft.com/office/drawing/2014/main" id="{7B11F0FB-398A-504D-BA1B-562948E1386F}"/>
              </a:ext>
            </a:extLst>
          </p:cNvPr>
          <p:cNvSpPr txBox="1"/>
          <p:nvPr/>
        </p:nvSpPr>
        <p:spPr>
          <a:xfrm>
            <a:off x="9194800" y="530834"/>
            <a:ext cx="2730500" cy="4801314"/>
          </a:xfrm>
          <a:prstGeom prst="rect">
            <a:avLst/>
          </a:prstGeom>
          <a:noFill/>
        </p:spPr>
        <p:txBody>
          <a:bodyPr wrap="square" rtlCol="0">
            <a:spAutoFit/>
          </a:bodyPr>
          <a:lstStyle/>
          <a:p>
            <a:r>
              <a:rPr lang="fr-FR" dirty="0"/>
              <a:t>Obligatoire pour ne permettre que l’enregistrement de points en mode RTK fixé ! </a:t>
            </a:r>
          </a:p>
          <a:p>
            <a:endParaRPr lang="fr-FR" dirty="0"/>
          </a:p>
          <a:p>
            <a:r>
              <a:rPr lang="fr-FR" dirty="0"/>
              <a:t>Les autres paramètres permettent de dupliquer des noms de point et de faire des code de mesure ou encore de sauver les observations brutes pendant les levés, puis de les transformer au format RINEX et de faire un calcul post traitement à l’aide d’un logiciel comme COMPASS ou bien RTK-LIB</a:t>
            </a:r>
          </a:p>
        </p:txBody>
      </p:sp>
      <p:sp>
        <p:nvSpPr>
          <p:cNvPr id="8" name="Rectangle 7">
            <a:extLst>
              <a:ext uri="{FF2B5EF4-FFF2-40B4-BE49-F238E27FC236}">
                <a16:creationId xmlns:a16="http://schemas.microsoft.com/office/drawing/2014/main" id="{EEC33E9B-ED67-5345-80CA-A76851AA7F21}"/>
              </a:ext>
            </a:extLst>
          </p:cNvPr>
          <p:cNvSpPr/>
          <p:nvPr/>
        </p:nvSpPr>
        <p:spPr>
          <a:xfrm>
            <a:off x="6292002" y="634999"/>
            <a:ext cx="2784473" cy="22860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5523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AD745E-0995-467D-AE28-EB3E1C7AA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45" y="79022"/>
            <a:ext cx="2784473" cy="4455156"/>
          </a:xfrm>
          <a:prstGeom prst="rect">
            <a:avLst/>
          </a:prstGeom>
          <a:effectLst>
            <a:outerShdw blurRad="342900" dist="38100" dir="8100000" algn="tr" rotWithShape="0">
              <a:prstClr val="black">
                <a:alpha val="40000"/>
              </a:prstClr>
            </a:outerShdw>
          </a:effectLst>
        </p:spPr>
      </p:pic>
      <p:sp>
        <p:nvSpPr>
          <p:cNvPr id="12" name="Ellipse 11">
            <a:extLst>
              <a:ext uri="{FF2B5EF4-FFF2-40B4-BE49-F238E27FC236}">
                <a16:creationId xmlns:a16="http://schemas.microsoft.com/office/drawing/2014/main" id="{569F30E5-E093-40CF-812A-A14DEC51BAA7}"/>
              </a:ext>
            </a:extLst>
          </p:cNvPr>
          <p:cNvSpPr/>
          <p:nvPr/>
        </p:nvSpPr>
        <p:spPr>
          <a:xfrm>
            <a:off x="-122624" y="519288"/>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D1523FEB-CC10-42D6-AD3D-0C963488376F}"/>
              </a:ext>
            </a:extLst>
          </p:cNvPr>
          <p:cNvSpPr txBox="1"/>
          <p:nvPr/>
        </p:nvSpPr>
        <p:spPr>
          <a:xfrm>
            <a:off x="181052" y="4842933"/>
            <a:ext cx="11931926" cy="923330"/>
          </a:xfrm>
          <a:prstGeom prst="rect">
            <a:avLst/>
          </a:prstGeom>
          <a:noFill/>
        </p:spPr>
        <p:txBody>
          <a:bodyPr wrap="square" rtlCol="0">
            <a:spAutoFit/>
          </a:bodyPr>
          <a:lstStyle/>
          <a:p>
            <a:r>
              <a:rPr lang="fr-FR" dirty="0"/>
              <a:t>L'arrière-plan peut être une carte ou une carte satellite. SURVEY MASTER utilise Internet, donc mieux vaut avoir une carte SIM qui permet la connexion Internet Mobile dans le R550 ou sur la tablette P8 (et donc utiliser PDA CORS pour obtenir les corrections NTRIP du réseau GNSS RTK)</a:t>
            </a:r>
            <a:endParaRPr lang="en-US" dirty="0"/>
          </a:p>
        </p:txBody>
      </p:sp>
      <p:pic>
        <p:nvPicPr>
          <p:cNvPr id="15" name="Image 14">
            <a:extLst>
              <a:ext uri="{FF2B5EF4-FFF2-40B4-BE49-F238E27FC236}">
                <a16:creationId xmlns:a16="http://schemas.microsoft.com/office/drawing/2014/main" id="{8A4F8E71-FBBB-4ABE-BF2C-70DD28FF9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987" y="79022"/>
            <a:ext cx="2784473" cy="4455156"/>
          </a:xfrm>
          <a:prstGeom prst="rect">
            <a:avLst/>
          </a:prstGeom>
        </p:spPr>
      </p:pic>
      <p:pic>
        <p:nvPicPr>
          <p:cNvPr id="3" name="Image 2">
            <a:extLst>
              <a:ext uri="{FF2B5EF4-FFF2-40B4-BE49-F238E27FC236}">
                <a16:creationId xmlns:a16="http://schemas.microsoft.com/office/drawing/2014/main" id="{DFB9C582-708E-4115-868D-6BD76E6F4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542" y="79022"/>
            <a:ext cx="2784473" cy="4455157"/>
          </a:xfrm>
          <a:prstGeom prst="rect">
            <a:avLst/>
          </a:prstGeom>
        </p:spPr>
      </p:pic>
    </p:spTree>
    <p:extLst>
      <p:ext uri="{BB962C8B-B14F-4D97-AF65-F5344CB8AC3E}">
        <p14:creationId xmlns:p14="http://schemas.microsoft.com/office/powerpoint/2010/main" val="36411869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AD745E-0995-467D-AE28-EB3E1C7AA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45" y="79022"/>
            <a:ext cx="2784473" cy="4455156"/>
          </a:xfrm>
          <a:prstGeom prst="rect">
            <a:avLst/>
          </a:prstGeom>
          <a:effectLst>
            <a:outerShdw blurRad="342900" dist="38100" dir="8100000" algn="tr" rotWithShape="0">
              <a:prstClr val="black">
                <a:alpha val="40000"/>
              </a:prstClr>
            </a:outerShdw>
          </a:effectLst>
        </p:spPr>
      </p:pic>
      <p:sp>
        <p:nvSpPr>
          <p:cNvPr id="12" name="Ellipse 11">
            <a:extLst>
              <a:ext uri="{FF2B5EF4-FFF2-40B4-BE49-F238E27FC236}">
                <a16:creationId xmlns:a16="http://schemas.microsoft.com/office/drawing/2014/main" id="{569F30E5-E093-40CF-812A-A14DEC51BAA7}"/>
              </a:ext>
            </a:extLst>
          </p:cNvPr>
          <p:cNvSpPr/>
          <p:nvPr/>
        </p:nvSpPr>
        <p:spPr>
          <a:xfrm>
            <a:off x="2338911" y="857955"/>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D1523FEB-CC10-42D6-AD3D-0C963488376F}"/>
              </a:ext>
            </a:extLst>
          </p:cNvPr>
          <p:cNvSpPr txBox="1"/>
          <p:nvPr/>
        </p:nvSpPr>
        <p:spPr>
          <a:xfrm>
            <a:off x="181052" y="4842933"/>
            <a:ext cx="11931926" cy="369332"/>
          </a:xfrm>
          <a:prstGeom prst="rect">
            <a:avLst/>
          </a:prstGeom>
          <a:noFill/>
        </p:spPr>
        <p:txBody>
          <a:bodyPr wrap="square" rtlCol="0">
            <a:spAutoFit/>
          </a:bodyPr>
          <a:lstStyle/>
          <a:p>
            <a:r>
              <a:rPr lang="en-US" dirty="0"/>
              <a:t>Elements </a:t>
            </a:r>
            <a:r>
              <a:rPr lang="fr-FR" dirty="0"/>
              <a:t>va afficher les points levés et éventuellement d’un supprimer via le menu “…”</a:t>
            </a:r>
          </a:p>
        </p:txBody>
      </p:sp>
      <p:pic>
        <p:nvPicPr>
          <p:cNvPr id="6" name="Image 5">
            <a:extLst>
              <a:ext uri="{FF2B5EF4-FFF2-40B4-BE49-F238E27FC236}">
                <a16:creationId xmlns:a16="http://schemas.microsoft.com/office/drawing/2014/main" id="{4960A5E7-54A0-4023-A34A-68A4C8B3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542" y="79021"/>
            <a:ext cx="2784473" cy="4455157"/>
          </a:xfrm>
          <a:prstGeom prst="rect">
            <a:avLst/>
          </a:prstGeom>
          <a:effectLst>
            <a:outerShdw blurRad="419100" dist="38100" dir="8100000" algn="tr" rotWithShape="0">
              <a:prstClr val="black">
                <a:alpha val="40000"/>
              </a:prstClr>
            </a:outerShdw>
          </a:effectLst>
        </p:spPr>
      </p:pic>
      <p:sp>
        <p:nvSpPr>
          <p:cNvPr id="8" name="Ellipse 7">
            <a:extLst>
              <a:ext uri="{FF2B5EF4-FFF2-40B4-BE49-F238E27FC236}">
                <a16:creationId xmlns:a16="http://schemas.microsoft.com/office/drawing/2014/main" id="{AFB3C16E-1ACC-CF42-8213-7F3CA578B595}"/>
              </a:ext>
            </a:extLst>
          </p:cNvPr>
          <p:cNvSpPr/>
          <p:nvPr/>
        </p:nvSpPr>
        <p:spPr>
          <a:xfrm>
            <a:off x="5683955" y="3948288"/>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277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AD745E-0995-467D-AE28-EB3E1C7AA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45" y="79022"/>
            <a:ext cx="2784473" cy="4455156"/>
          </a:xfrm>
          <a:prstGeom prst="rect">
            <a:avLst/>
          </a:prstGeom>
          <a:effectLst>
            <a:outerShdw blurRad="342900" dist="38100" dir="8100000" algn="tr" rotWithShape="0">
              <a:prstClr val="black">
                <a:alpha val="40000"/>
              </a:prstClr>
            </a:outerShdw>
          </a:effectLst>
        </p:spPr>
      </p:pic>
      <p:sp>
        <p:nvSpPr>
          <p:cNvPr id="12" name="Ellipse 11">
            <a:extLst>
              <a:ext uri="{FF2B5EF4-FFF2-40B4-BE49-F238E27FC236}">
                <a16:creationId xmlns:a16="http://schemas.microsoft.com/office/drawing/2014/main" id="{569F30E5-E093-40CF-812A-A14DEC51BAA7}"/>
              </a:ext>
            </a:extLst>
          </p:cNvPr>
          <p:cNvSpPr/>
          <p:nvPr/>
        </p:nvSpPr>
        <p:spPr>
          <a:xfrm>
            <a:off x="2321141" y="2449688"/>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D1523FEB-CC10-42D6-AD3D-0C963488376F}"/>
              </a:ext>
            </a:extLst>
          </p:cNvPr>
          <p:cNvSpPr txBox="1"/>
          <p:nvPr/>
        </p:nvSpPr>
        <p:spPr>
          <a:xfrm>
            <a:off x="181052" y="4842933"/>
            <a:ext cx="6219957" cy="1200329"/>
          </a:xfrm>
          <a:prstGeom prst="rect">
            <a:avLst/>
          </a:prstGeom>
          <a:noFill/>
        </p:spPr>
        <p:txBody>
          <a:bodyPr wrap="square" rtlCol="0">
            <a:spAutoFit/>
          </a:bodyPr>
          <a:lstStyle/>
          <a:p>
            <a:r>
              <a:rPr lang="fr-FR" dirty="0"/>
              <a:t>Le nombre de mesure par point peut se régler en “tournant” le symbole ou bien en allant en configuration. Par défaut le nombre de mesure par point est de 5. Pour des levés rapides, on mettra 1.</a:t>
            </a:r>
          </a:p>
        </p:txBody>
      </p:sp>
      <p:pic>
        <p:nvPicPr>
          <p:cNvPr id="8" name="Image 7">
            <a:extLst>
              <a:ext uri="{FF2B5EF4-FFF2-40B4-BE49-F238E27FC236}">
                <a16:creationId xmlns:a16="http://schemas.microsoft.com/office/drawing/2014/main" id="{63080D2B-0D12-4741-A56F-FE4F9F992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536" y="79022"/>
            <a:ext cx="2784473" cy="4455156"/>
          </a:xfrm>
          <a:prstGeom prst="rect">
            <a:avLst/>
          </a:prstGeom>
          <a:effectLst>
            <a:outerShdw blurRad="342900" dist="38100" dir="8100000" algn="tr" rotWithShape="0">
              <a:prstClr val="black">
                <a:alpha val="40000"/>
              </a:prstClr>
            </a:outerShdw>
          </a:effectLst>
        </p:spPr>
      </p:pic>
      <p:sp>
        <p:nvSpPr>
          <p:cNvPr id="9" name="Rectangle 8">
            <a:extLst>
              <a:ext uri="{FF2B5EF4-FFF2-40B4-BE49-F238E27FC236}">
                <a16:creationId xmlns:a16="http://schemas.microsoft.com/office/drawing/2014/main" id="{5E3C3226-A756-471C-9953-7DDA2AAAE5E2}"/>
              </a:ext>
            </a:extLst>
          </p:cNvPr>
          <p:cNvSpPr/>
          <p:nvPr/>
        </p:nvSpPr>
        <p:spPr>
          <a:xfrm>
            <a:off x="3616536" y="2599646"/>
            <a:ext cx="2784473" cy="31288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8031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AD745E-0995-467D-AE28-EB3E1C7AA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45" y="79022"/>
            <a:ext cx="2784473" cy="4455156"/>
          </a:xfrm>
          <a:prstGeom prst="rect">
            <a:avLst/>
          </a:prstGeom>
          <a:effectLst>
            <a:outerShdw blurRad="342900" dist="38100" dir="8100000" algn="tr" rotWithShape="0">
              <a:prstClr val="black">
                <a:alpha val="40000"/>
              </a:prstClr>
            </a:outerShdw>
          </a:effectLst>
        </p:spPr>
      </p:pic>
      <p:sp>
        <p:nvSpPr>
          <p:cNvPr id="12" name="Ellipse 11">
            <a:extLst>
              <a:ext uri="{FF2B5EF4-FFF2-40B4-BE49-F238E27FC236}">
                <a16:creationId xmlns:a16="http://schemas.microsoft.com/office/drawing/2014/main" id="{569F30E5-E093-40CF-812A-A14DEC51BAA7}"/>
              </a:ext>
            </a:extLst>
          </p:cNvPr>
          <p:cNvSpPr/>
          <p:nvPr/>
        </p:nvSpPr>
        <p:spPr>
          <a:xfrm>
            <a:off x="-147739" y="1227717"/>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D1523FEB-CC10-42D6-AD3D-0C963488376F}"/>
              </a:ext>
            </a:extLst>
          </p:cNvPr>
          <p:cNvSpPr txBox="1"/>
          <p:nvPr/>
        </p:nvSpPr>
        <p:spPr>
          <a:xfrm>
            <a:off x="181052" y="4842933"/>
            <a:ext cx="2746866" cy="1477328"/>
          </a:xfrm>
          <a:prstGeom prst="rect">
            <a:avLst/>
          </a:prstGeom>
          <a:noFill/>
        </p:spPr>
        <p:txBody>
          <a:bodyPr wrap="square" rtlCol="0">
            <a:spAutoFit/>
          </a:bodyPr>
          <a:lstStyle/>
          <a:p>
            <a:pPr algn="ctr"/>
            <a:r>
              <a:rPr lang="fr-FR" dirty="0"/>
              <a:t>Le N3 et le N5 IMU RTK permettent d’incliner la cane de levé jusqu'à 60° en gardant la précision à ± 1-2 cm</a:t>
            </a:r>
            <a:endParaRPr lang="en-US" dirty="0"/>
          </a:p>
        </p:txBody>
      </p:sp>
      <p:pic>
        <p:nvPicPr>
          <p:cNvPr id="3" name="Image 2">
            <a:extLst>
              <a:ext uri="{FF2B5EF4-FFF2-40B4-BE49-F238E27FC236}">
                <a16:creationId xmlns:a16="http://schemas.microsoft.com/office/drawing/2014/main" id="{A11282EF-3BCD-AD42-88FE-11B0569E4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715" y="0"/>
            <a:ext cx="6930285" cy="6858000"/>
          </a:xfrm>
          <a:prstGeom prst="rect">
            <a:avLst/>
          </a:prstGeom>
        </p:spPr>
      </p:pic>
    </p:spTree>
    <p:extLst>
      <p:ext uri="{BB962C8B-B14F-4D97-AF65-F5344CB8AC3E}">
        <p14:creationId xmlns:p14="http://schemas.microsoft.com/office/powerpoint/2010/main" val="28479534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7F371-E065-BA40-B5AE-783FC1C40D9D}"/>
              </a:ext>
            </a:extLst>
          </p:cNvPr>
          <p:cNvSpPr>
            <a:spLocks noGrp="1"/>
          </p:cNvSpPr>
          <p:nvPr>
            <p:ph type="title"/>
          </p:nvPr>
        </p:nvSpPr>
        <p:spPr/>
        <p:txBody>
          <a:bodyPr/>
          <a:lstStyle/>
          <a:p>
            <a:r>
              <a:rPr lang="en-GB" dirty="0"/>
              <a:t>GNSS + IMU RTK</a:t>
            </a:r>
          </a:p>
        </p:txBody>
      </p:sp>
      <p:pic>
        <p:nvPicPr>
          <p:cNvPr id="2050" name="Picture 2" descr="Block diagram of a GPS/INS tightly coupled architecture enhanced with... |  Download Scientific Diagram">
            <a:extLst>
              <a:ext uri="{FF2B5EF4-FFF2-40B4-BE49-F238E27FC236}">
                <a16:creationId xmlns:a16="http://schemas.microsoft.com/office/drawing/2014/main" id="{0E190C40-81F0-2841-89A2-0D4CB036D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919" y="1316440"/>
            <a:ext cx="6413356" cy="48141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4AD9B83-D84E-5445-8565-60568B517E60}"/>
              </a:ext>
            </a:extLst>
          </p:cNvPr>
          <p:cNvSpPr txBox="1"/>
          <p:nvPr/>
        </p:nvSpPr>
        <p:spPr>
          <a:xfrm>
            <a:off x="322118" y="1690688"/>
            <a:ext cx="5029200" cy="4524315"/>
          </a:xfrm>
          <a:prstGeom prst="rect">
            <a:avLst/>
          </a:prstGeom>
          <a:noFill/>
        </p:spPr>
        <p:txBody>
          <a:bodyPr wrap="square" rtlCol="0">
            <a:spAutoFit/>
          </a:bodyPr>
          <a:lstStyle/>
          <a:p>
            <a:r>
              <a:rPr lang="fr-FR" dirty="0"/>
              <a:t>Alors que le GNSS RTK est très précis, l'IMU peut fournir des attitudes (roulis, tangage et azimut) et bénéficiera des X,Y,Z pour atténuer les dérives…</a:t>
            </a:r>
          </a:p>
          <a:p>
            <a:endParaRPr lang="fr-FR" dirty="0"/>
          </a:p>
          <a:p>
            <a:r>
              <a:rPr lang="fr-FR" dirty="0">
                <a:solidFill>
                  <a:srgbClr val="0070C0"/>
                </a:solidFill>
              </a:rPr>
              <a:t>D'autre part, lorsque le GNSS a perdu le verrouillage, l'IMU peut prendre en charge la haute précision de 15" à 30" et aider les algorithmes de résolution des ambiguïtés GNSS. </a:t>
            </a:r>
          </a:p>
          <a:p>
            <a:endParaRPr lang="fr-FR" dirty="0"/>
          </a:p>
          <a:p>
            <a:r>
              <a:rPr lang="fr-FR" dirty="0"/>
              <a:t>Au départ, il faut une « initialisation » avec le récepteur GNSS face à l'opérateur pour aligner les axes locaux. </a:t>
            </a:r>
          </a:p>
          <a:p>
            <a:endParaRPr lang="fr-FR" dirty="0"/>
          </a:p>
          <a:p>
            <a:r>
              <a:rPr lang="fr-FR" dirty="0">
                <a:solidFill>
                  <a:srgbClr val="0070C0"/>
                </a:solidFill>
              </a:rPr>
              <a:t>Cette « initialisation » peut être effectuée par projet et il n'est pas nécessaire d'éteindre le récepteur GNSS lorsque cette étape a été effectuée.</a:t>
            </a:r>
            <a:endParaRPr lang="en-GB" dirty="0">
              <a:solidFill>
                <a:srgbClr val="0070C0"/>
              </a:solidFill>
            </a:endParaRPr>
          </a:p>
        </p:txBody>
      </p:sp>
    </p:spTree>
    <p:extLst>
      <p:ext uri="{BB962C8B-B14F-4D97-AF65-F5344CB8AC3E}">
        <p14:creationId xmlns:p14="http://schemas.microsoft.com/office/powerpoint/2010/main" val="40056632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U testing.mp4" descr="IMU testing.mp4">
            <a:hlinkClick r:id="" action="ppaction://media"/>
            <a:extLst>
              <a:ext uri="{FF2B5EF4-FFF2-40B4-BE49-F238E27FC236}">
                <a16:creationId xmlns:a16="http://schemas.microsoft.com/office/drawing/2014/main" id="{48DB1A82-1ACB-9341-A039-9354ACCB36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3086100" cy="6858000"/>
          </a:xfrm>
          <a:prstGeom prst="rect">
            <a:avLst/>
          </a:prstGeom>
        </p:spPr>
      </p:pic>
      <p:pic>
        <p:nvPicPr>
          <p:cNvPr id="4" name="Image 3">
            <a:extLst>
              <a:ext uri="{FF2B5EF4-FFF2-40B4-BE49-F238E27FC236}">
                <a16:creationId xmlns:a16="http://schemas.microsoft.com/office/drawing/2014/main" id="{353D0064-225A-5F4A-B8F0-D7F99817E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382" y="0"/>
            <a:ext cx="8693727" cy="4903262"/>
          </a:xfrm>
          <a:prstGeom prst="rect">
            <a:avLst/>
          </a:prstGeom>
        </p:spPr>
      </p:pic>
      <p:sp>
        <p:nvSpPr>
          <p:cNvPr id="5" name="ZoneTexte 4">
            <a:extLst>
              <a:ext uri="{FF2B5EF4-FFF2-40B4-BE49-F238E27FC236}">
                <a16:creationId xmlns:a16="http://schemas.microsoft.com/office/drawing/2014/main" id="{87055976-EDD0-6845-9A1D-06A667E80D72}"/>
              </a:ext>
            </a:extLst>
          </p:cNvPr>
          <p:cNvSpPr txBox="1"/>
          <p:nvPr/>
        </p:nvSpPr>
        <p:spPr>
          <a:xfrm>
            <a:off x="3460173" y="4903262"/>
            <a:ext cx="8385463" cy="1754326"/>
          </a:xfrm>
          <a:prstGeom prst="rect">
            <a:avLst/>
          </a:prstGeom>
          <a:noFill/>
        </p:spPr>
        <p:txBody>
          <a:bodyPr wrap="square" rtlCol="0">
            <a:spAutoFit/>
          </a:bodyPr>
          <a:lstStyle/>
          <a:p>
            <a:pPr algn="ctr"/>
            <a:r>
              <a:rPr lang="fr-FR" dirty="0">
                <a:solidFill>
                  <a:srgbClr val="0070C0"/>
                </a:solidFill>
              </a:rPr>
              <a:t>Réglez le N5 IMU RTK avec le panneau avant face à l'opérateur</a:t>
            </a:r>
            <a:r>
              <a:rPr lang="fr-FR" dirty="0"/>
              <a:t>. Restez statique pour démarrer, puis avancez de 10 mètres, tournez lentement le récepteur de 90° et secouez d'avant en arrière, tournez à nouveau de 90° et secouez d'avant en arrière jusqu'à ce que le processus soit terminé à 100%. Si le récepteur est laissé pendant un moment, le panneau apparaîtra pour "secouer d'avant en arrière" la canne de levé à nouveau…</a:t>
            </a:r>
          </a:p>
          <a:p>
            <a:pPr algn="ctr"/>
            <a:r>
              <a:rPr lang="fr-FR" dirty="0">
                <a:solidFill>
                  <a:srgbClr val="0070C0"/>
                </a:solidFill>
              </a:rPr>
              <a:t>Le N3 et le nouveau N5 ne demande plus de devoir marcher 10 mètres.</a:t>
            </a:r>
            <a:endParaRPr lang="en-GB" dirty="0">
              <a:solidFill>
                <a:srgbClr val="0070C0"/>
              </a:solidFill>
            </a:endParaRPr>
          </a:p>
        </p:txBody>
      </p:sp>
    </p:spTree>
    <p:extLst>
      <p:ext uri="{BB962C8B-B14F-4D97-AF65-F5344CB8AC3E}">
        <p14:creationId xmlns:p14="http://schemas.microsoft.com/office/powerpoint/2010/main" val="17266918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A3DFB11-3A98-E747-BD76-CD95BD556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885793"/>
          </a:xfrm>
          <a:prstGeom prst="rect">
            <a:avLst/>
          </a:prstGeom>
        </p:spPr>
      </p:pic>
      <p:sp>
        <p:nvSpPr>
          <p:cNvPr id="2" name="ZoneTexte 1">
            <a:extLst>
              <a:ext uri="{FF2B5EF4-FFF2-40B4-BE49-F238E27FC236}">
                <a16:creationId xmlns:a16="http://schemas.microsoft.com/office/drawing/2014/main" id="{F6A9BF0F-7BC7-4544-87A5-D72E0953CEC6}"/>
              </a:ext>
            </a:extLst>
          </p:cNvPr>
          <p:cNvSpPr txBox="1"/>
          <p:nvPr/>
        </p:nvSpPr>
        <p:spPr>
          <a:xfrm>
            <a:off x="177800" y="5885793"/>
            <a:ext cx="11823700" cy="923330"/>
          </a:xfrm>
          <a:prstGeom prst="rect">
            <a:avLst/>
          </a:prstGeom>
          <a:noFill/>
        </p:spPr>
        <p:txBody>
          <a:bodyPr wrap="square" rtlCol="0">
            <a:spAutoFit/>
          </a:bodyPr>
          <a:lstStyle/>
          <a:p>
            <a:r>
              <a:rPr lang="fr-FR" dirty="0"/>
              <a:t>Cette initialisation paraît contraignante mais elle est nécessaire pour délivrer la plus haute précision ! Ici nous avons établit un point statique et puis nous avons varié l’inclinaison de la canne de levé (en mode automatique saisie toutes les secondes)</a:t>
            </a:r>
          </a:p>
          <a:p>
            <a:r>
              <a:rPr lang="fr-FR" dirty="0"/>
              <a:t>On peut donc rapidement se convaincre de façon indépendante des performances du système !  </a:t>
            </a:r>
          </a:p>
        </p:txBody>
      </p:sp>
    </p:spTree>
    <p:extLst>
      <p:ext uri="{BB962C8B-B14F-4D97-AF65-F5344CB8AC3E}">
        <p14:creationId xmlns:p14="http://schemas.microsoft.com/office/powerpoint/2010/main" val="15262091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74895B-2061-2D4D-BB01-96B990E72A72}"/>
              </a:ext>
            </a:extLst>
          </p:cNvPr>
          <p:cNvSpPr>
            <a:spLocks noGrp="1"/>
          </p:cNvSpPr>
          <p:nvPr>
            <p:ph type="title"/>
          </p:nvPr>
        </p:nvSpPr>
        <p:spPr/>
        <p:txBody>
          <a:bodyPr/>
          <a:lstStyle/>
          <a:p>
            <a:r>
              <a:rPr lang="en-GB" dirty="0"/>
              <a:t>GNSS IMU RTK Benefits …</a:t>
            </a:r>
          </a:p>
        </p:txBody>
      </p:sp>
      <p:sp>
        <p:nvSpPr>
          <p:cNvPr id="3" name="Espace réservé du contenu 2">
            <a:extLst>
              <a:ext uri="{FF2B5EF4-FFF2-40B4-BE49-F238E27FC236}">
                <a16:creationId xmlns:a16="http://schemas.microsoft.com/office/drawing/2014/main" id="{6318C461-645D-B047-9757-BC5EF26AC057}"/>
              </a:ext>
            </a:extLst>
          </p:cNvPr>
          <p:cNvSpPr>
            <a:spLocks noGrp="1"/>
          </p:cNvSpPr>
          <p:nvPr>
            <p:ph idx="1"/>
          </p:nvPr>
        </p:nvSpPr>
        <p:spPr/>
        <p:txBody>
          <a:bodyPr/>
          <a:lstStyle/>
          <a:p>
            <a:r>
              <a:rPr lang="fr-FR" dirty="0"/>
              <a:t>Aller plus vite sur le terrain car plus besoin de vérifier la verticalité du poteau de relevé… (augmentation de plus de 20% de productivité)</a:t>
            </a:r>
          </a:p>
          <a:p>
            <a:r>
              <a:rPr lang="fr-FR" dirty="0"/>
              <a:t>Permet de lever des points « difficiles » où il est difficile ou impossible d'avoir la canne verticale … </a:t>
            </a:r>
          </a:p>
          <a:p>
            <a:r>
              <a:rPr lang="fr-FR" dirty="0"/>
              <a:t>Implanter : il suffit de déplacer la pointe de la canne pour obtenir le point ! Pas besoin de rester vertical ! </a:t>
            </a:r>
          </a:p>
          <a:p>
            <a:r>
              <a:rPr lang="fr-FR" dirty="0"/>
              <a:t>Si des levés l’imposent, la compensation d'inclinaison peut être désactivée ! Le succès ? GNSS RTK haute définition, IMU calibré par récepteur en usine, tous les satellites suivis même si l'antenne est inclinée…</a:t>
            </a:r>
            <a:endParaRPr lang="en-GB" dirty="0">
              <a:solidFill>
                <a:srgbClr val="0070C0"/>
              </a:solidFill>
            </a:endParaRPr>
          </a:p>
        </p:txBody>
      </p:sp>
    </p:spTree>
    <p:extLst>
      <p:ext uri="{BB962C8B-B14F-4D97-AF65-F5344CB8AC3E}">
        <p14:creationId xmlns:p14="http://schemas.microsoft.com/office/powerpoint/2010/main" val="797788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037806-5B19-45CF-8337-DEB56F5BB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4" name="Rectangle 3">
            <a:extLst>
              <a:ext uri="{FF2B5EF4-FFF2-40B4-BE49-F238E27FC236}">
                <a16:creationId xmlns:a16="http://schemas.microsoft.com/office/drawing/2014/main" id="{A2DA7008-251D-45E6-B54D-F41098B7AB4B}"/>
              </a:ext>
            </a:extLst>
          </p:cNvPr>
          <p:cNvSpPr/>
          <p:nvPr/>
        </p:nvSpPr>
        <p:spPr>
          <a:xfrm>
            <a:off x="609600" y="655782"/>
            <a:ext cx="905164" cy="563418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4254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ED435-1F28-409F-B11B-A1D12DDC4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3" y="203198"/>
            <a:ext cx="10385779" cy="6491113"/>
          </a:xfrm>
          <a:prstGeom prst="rect">
            <a:avLst/>
          </a:prstGeom>
          <a:effectLst>
            <a:outerShdw blurRad="469900" dist="38100" dir="8100000" algn="tr" rotWithShape="0">
              <a:prstClr val="black">
                <a:alpha val="40000"/>
              </a:prstClr>
            </a:outerShdw>
          </a:effectLst>
        </p:spPr>
      </p:pic>
      <p:sp>
        <p:nvSpPr>
          <p:cNvPr id="3" name="Ellipse 2">
            <a:extLst>
              <a:ext uri="{FF2B5EF4-FFF2-40B4-BE49-F238E27FC236}">
                <a16:creationId xmlns:a16="http://schemas.microsoft.com/office/drawing/2014/main" id="{3623589D-9373-48A1-95EB-2439E3F37999}"/>
              </a:ext>
            </a:extLst>
          </p:cNvPr>
          <p:cNvSpPr/>
          <p:nvPr/>
        </p:nvSpPr>
        <p:spPr>
          <a:xfrm>
            <a:off x="3561644" y="869244"/>
            <a:ext cx="2015067" cy="14224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6039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F25DFB-30B5-4CAB-B302-AB949C0D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08" y="158041"/>
            <a:ext cx="3588770" cy="5742031"/>
          </a:xfrm>
          <a:prstGeom prst="rect">
            <a:avLst/>
          </a:prstGeom>
          <a:effectLst>
            <a:outerShdw blurRad="254000" dist="38100" dir="8100000" algn="tr" rotWithShape="0">
              <a:prstClr val="black">
                <a:alpha val="40000"/>
              </a:prstClr>
            </a:outerShdw>
          </a:effectLst>
        </p:spPr>
      </p:pic>
      <p:pic>
        <p:nvPicPr>
          <p:cNvPr id="5" name="Image 4">
            <a:extLst>
              <a:ext uri="{FF2B5EF4-FFF2-40B4-BE49-F238E27FC236}">
                <a16:creationId xmlns:a16="http://schemas.microsoft.com/office/drawing/2014/main" id="{5B975D67-69B1-4B08-9E5B-FADAF0850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409" y="158041"/>
            <a:ext cx="3588770" cy="5742031"/>
          </a:xfrm>
          <a:prstGeom prst="rect">
            <a:avLst/>
          </a:prstGeom>
          <a:effectLst>
            <a:outerShdw blurRad="254000" dist="38100" dir="8100000" algn="tr" rotWithShape="0">
              <a:prstClr val="black">
                <a:alpha val="40000"/>
              </a:prstClr>
            </a:outerShdw>
          </a:effectLst>
        </p:spPr>
      </p:pic>
      <p:pic>
        <p:nvPicPr>
          <p:cNvPr id="7" name="Image 6">
            <a:extLst>
              <a:ext uri="{FF2B5EF4-FFF2-40B4-BE49-F238E27FC236}">
                <a16:creationId xmlns:a16="http://schemas.microsoft.com/office/drawing/2014/main" id="{A7BF5B0E-4A44-43C8-83B5-43B30B41A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810" y="158041"/>
            <a:ext cx="3588770" cy="5742031"/>
          </a:xfrm>
          <a:prstGeom prst="rect">
            <a:avLst/>
          </a:prstGeom>
          <a:effectLst>
            <a:outerShdw blurRad="254000" dist="38100" dir="8100000" algn="tr" rotWithShape="0">
              <a:prstClr val="black">
                <a:alpha val="40000"/>
              </a:prstClr>
            </a:outerShdw>
          </a:effectLst>
        </p:spPr>
      </p:pic>
      <p:sp>
        <p:nvSpPr>
          <p:cNvPr id="8" name="ZoneTexte 7">
            <a:extLst>
              <a:ext uri="{FF2B5EF4-FFF2-40B4-BE49-F238E27FC236}">
                <a16:creationId xmlns:a16="http://schemas.microsoft.com/office/drawing/2014/main" id="{51FB7A41-D284-4883-B8B4-555413416FAF}"/>
              </a:ext>
            </a:extLst>
          </p:cNvPr>
          <p:cNvSpPr txBox="1"/>
          <p:nvPr/>
        </p:nvSpPr>
        <p:spPr>
          <a:xfrm>
            <a:off x="193008" y="6005689"/>
            <a:ext cx="11137572" cy="646331"/>
          </a:xfrm>
          <a:prstGeom prst="rect">
            <a:avLst/>
          </a:prstGeom>
          <a:noFill/>
        </p:spPr>
        <p:txBody>
          <a:bodyPr wrap="square" rtlCol="0">
            <a:spAutoFit/>
          </a:bodyPr>
          <a:lstStyle/>
          <a:p>
            <a:r>
              <a:rPr lang="fr-FR" dirty="0"/>
              <a:t>Le mode levé cartographique est utilisé pour faire la moyenne des positions et a obtenir les meilleures estimations. Il est utilisé pour les points de contrôle et l’on recherche une grande précision.</a:t>
            </a:r>
            <a:endParaRPr lang="en-US" dirty="0"/>
          </a:p>
        </p:txBody>
      </p:sp>
    </p:spTree>
    <p:extLst>
      <p:ext uri="{BB962C8B-B14F-4D97-AF65-F5344CB8AC3E}">
        <p14:creationId xmlns:p14="http://schemas.microsoft.com/office/powerpoint/2010/main" val="19641356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ED435-1F28-409F-B11B-A1D12DDC4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 y="183443"/>
            <a:ext cx="10385779" cy="6491113"/>
          </a:xfrm>
          <a:prstGeom prst="rect">
            <a:avLst/>
          </a:prstGeom>
          <a:effectLst>
            <a:outerShdw blurRad="469900" dist="38100" dir="8100000" algn="tr" rotWithShape="0">
              <a:prstClr val="black">
                <a:alpha val="40000"/>
              </a:prstClr>
            </a:outerShdw>
          </a:effectLst>
        </p:spPr>
      </p:pic>
      <p:sp>
        <p:nvSpPr>
          <p:cNvPr id="3" name="Ellipse 2">
            <a:extLst>
              <a:ext uri="{FF2B5EF4-FFF2-40B4-BE49-F238E27FC236}">
                <a16:creationId xmlns:a16="http://schemas.microsoft.com/office/drawing/2014/main" id="{3623589D-9373-48A1-95EB-2439E3F37999}"/>
              </a:ext>
            </a:extLst>
          </p:cNvPr>
          <p:cNvSpPr/>
          <p:nvPr/>
        </p:nvSpPr>
        <p:spPr>
          <a:xfrm>
            <a:off x="5887155" y="824088"/>
            <a:ext cx="2015067" cy="14224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9192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26A75E-085A-4A1B-95D3-026B6C8AE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a:effectLst>
            <a:outerShdw blurRad="317500" dist="38100" dir="8100000" algn="tr" rotWithShape="0">
              <a:prstClr val="black">
                <a:alpha val="40000"/>
              </a:prstClr>
            </a:outerShdw>
          </a:effectLst>
        </p:spPr>
      </p:pic>
      <p:sp>
        <p:nvSpPr>
          <p:cNvPr id="4" name="ZoneTexte 3">
            <a:extLst>
              <a:ext uri="{FF2B5EF4-FFF2-40B4-BE49-F238E27FC236}">
                <a16:creationId xmlns:a16="http://schemas.microsoft.com/office/drawing/2014/main" id="{BA18C227-1006-4390-A236-96FB2F0B28D5}"/>
              </a:ext>
            </a:extLst>
          </p:cNvPr>
          <p:cNvSpPr txBox="1"/>
          <p:nvPr/>
        </p:nvSpPr>
        <p:spPr>
          <a:xfrm>
            <a:off x="136564" y="2946400"/>
            <a:ext cx="3701658" cy="1477328"/>
          </a:xfrm>
          <a:prstGeom prst="rect">
            <a:avLst/>
          </a:prstGeom>
          <a:noFill/>
        </p:spPr>
        <p:txBody>
          <a:bodyPr wrap="square" rtlCol="0">
            <a:spAutoFit/>
          </a:bodyPr>
          <a:lstStyle/>
          <a:p>
            <a:r>
              <a:rPr lang="fr-FR" dirty="0"/>
              <a:t>Le levé de détail est une version simplifié et simple de collecter des points sans fond de carte… juste pour enregistrer les coordonnées des points et un code.</a:t>
            </a:r>
            <a:endParaRPr lang="en-US" dirty="0"/>
          </a:p>
        </p:txBody>
      </p:sp>
    </p:spTree>
    <p:extLst>
      <p:ext uri="{BB962C8B-B14F-4D97-AF65-F5344CB8AC3E}">
        <p14:creationId xmlns:p14="http://schemas.microsoft.com/office/powerpoint/2010/main" val="38976940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ED435-1F28-409F-B11B-A1D12DDC4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183443"/>
            <a:ext cx="10385779" cy="6491113"/>
          </a:xfrm>
          <a:prstGeom prst="rect">
            <a:avLst/>
          </a:prstGeom>
          <a:effectLst>
            <a:outerShdw blurRad="469900" dist="38100" dir="8100000" algn="tr" rotWithShape="0">
              <a:prstClr val="black">
                <a:alpha val="40000"/>
              </a:prstClr>
            </a:outerShdw>
          </a:effectLst>
        </p:spPr>
      </p:pic>
      <p:sp>
        <p:nvSpPr>
          <p:cNvPr id="3" name="Ellipse 2">
            <a:extLst>
              <a:ext uri="{FF2B5EF4-FFF2-40B4-BE49-F238E27FC236}">
                <a16:creationId xmlns:a16="http://schemas.microsoft.com/office/drawing/2014/main" id="{3623589D-9373-48A1-95EB-2439E3F37999}"/>
              </a:ext>
            </a:extLst>
          </p:cNvPr>
          <p:cNvSpPr/>
          <p:nvPr/>
        </p:nvSpPr>
        <p:spPr>
          <a:xfrm>
            <a:off x="8302977" y="801510"/>
            <a:ext cx="2015067" cy="14224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479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2E7392F-56F9-405A-B554-BE6336EF3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sp>
        <p:nvSpPr>
          <p:cNvPr id="4" name="Rectangle 3">
            <a:extLst>
              <a:ext uri="{FF2B5EF4-FFF2-40B4-BE49-F238E27FC236}">
                <a16:creationId xmlns:a16="http://schemas.microsoft.com/office/drawing/2014/main" id="{F5ABC118-FDCE-4362-9BBC-0D2A423EEE01}"/>
              </a:ext>
            </a:extLst>
          </p:cNvPr>
          <p:cNvSpPr/>
          <p:nvPr/>
        </p:nvSpPr>
        <p:spPr>
          <a:xfrm>
            <a:off x="1257158" y="5816979"/>
            <a:ext cx="2411731" cy="40319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577A1818-5FD6-4A57-BD20-AC6F9A93FED8}"/>
              </a:ext>
            </a:extLst>
          </p:cNvPr>
          <p:cNvSpPr txBox="1"/>
          <p:nvPr/>
        </p:nvSpPr>
        <p:spPr>
          <a:xfrm>
            <a:off x="4471497" y="5556913"/>
            <a:ext cx="6749094" cy="1200329"/>
          </a:xfrm>
          <a:prstGeom prst="rect">
            <a:avLst/>
          </a:prstGeom>
          <a:noFill/>
        </p:spPr>
        <p:txBody>
          <a:bodyPr wrap="square" rtlCol="0">
            <a:spAutoFit/>
          </a:bodyPr>
          <a:lstStyle/>
          <a:p>
            <a:r>
              <a:rPr lang="fr-FR" dirty="0"/>
              <a:t>Auto Survey permet un enregistrement automatique basé sur l'intervalle de temps ou de distance. Ici lors d'un essai avec le système Amberg Trolley, l'intervalle de distance a été fixé à 1 mètre pour collecter des points automatiquement à chaque mètre...</a:t>
            </a:r>
            <a:endParaRPr lang="en-US" dirty="0"/>
          </a:p>
        </p:txBody>
      </p:sp>
      <p:pic>
        <p:nvPicPr>
          <p:cNvPr id="1026" name="Picture 2" descr="Picture">
            <a:extLst>
              <a:ext uri="{FF2B5EF4-FFF2-40B4-BE49-F238E27FC236}">
                <a16:creationId xmlns:a16="http://schemas.microsoft.com/office/drawing/2014/main" id="{EE278B44-156E-4DF5-B881-B46F18D7A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349" y="259643"/>
            <a:ext cx="6749095" cy="5065339"/>
          </a:xfrm>
          <a:prstGeom prst="rect">
            <a:avLst/>
          </a:prstGeom>
          <a:noFill/>
          <a:effectLst>
            <a:outerShdw blurRad="2286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685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Implantation Points/line</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2FF87816-6239-5947-952D-7A66F20B9C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56126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ED435-1F28-409F-B11B-A1D12DDC4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183443"/>
            <a:ext cx="10385779" cy="6491113"/>
          </a:xfrm>
          <a:prstGeom prst="rect">
            <a:avLst/>
          </a:prstGeom>
          <a:effectLst>
            <a:outerShdw blurRad="469900" dist="38100" dir="8100000" algn="tr" rotWithShape="0">
              <a:prstClr val="black">
                <a:alpha val="40000"/>
              </a:prstClr>
            </a:outerShdw>
          </a:effectLst>
        </p:spPr>
      </p:pic>
      <p:sp>
        <p:nvSpPr>
          <p:cNvPr id="3" name="Ellipse 2">
            <a:extLst>
              <a:ext uri="{FF2B5EF4-FFF2-40B4-BE49-F238E27FC236}">
                <a16:creationId xmlns:a16="http://schemas.microsoft.com/office/drawing/2014/main" id="{3623589D-9373-48A1-95EB-2439E3F37999}"/>
              </a:ext>
            </a:extLst>
          </p:cNvPr>
          <p:cNvSpPr/>
          <p:nvPr/>
        </p:nvSpPr>
        <p:spPr>
          <a:xfrm>
            <a:off x="1202265" y="2167466"/>
            <a:ext cx="2015067" cy="14224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767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C39CE5-3071-4C48-AEDA-4AEB02F5E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08" y="119244"/>
            <a:ext cx="2306723" cy="3690756"/>
          </a:xfrm>
          <a:prstGeom prst="rect">
            <a:avLst/>
          </a:prstGeom>
          <a:effectLst>
            <a:outerShdw blurRad="228600" dist="38100" dir="8100000" algn="tr" rotWithShape="0">
              <a:prstClr val="black">
                <a:alpha val="40000"/>
              </a:prstClr>
            </a:outerShdw>
          </a:effectLst>
        </p:spPr>
      </p:pic>
      <p:pic>
        <p:nvPicPr>
          <p:cNvPr id="5" name="Image 4">
            <a:extLst>
              <a:ext uri="{FF2B5EF4-FFF2-40B4-BE49-F238E27FC236}">
                <a16:creationId xmlns:a16="http://schemas.microsoft.com/office/drawing/2014/main" id="{364E587D-0905-4852-AD68-C8F1D91F8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531" y="119244"/>
            <a:ext cx="2306723" cy="3690756"/>
          </a:xfrm>
          <a:prstGeom prst="rect">
            <a:avLst/>
          </a:prstGeom>
          <a:effectLst>
            <a:outerShdw blurRad="228600" dist="38100" dir="8100000" algn="tr" rotWithShape="0">
              <a:prstClr val="black">
                <a:alpha val="40000"/>
              </a:prstClr>
            </a:outerShdw>
          </a:effectLst>
        </p:spPr>
      </p:pic>
      <p:pic>
        <p:nvPicPr>
          <p:cNvPr id="7" name="Image 6">
            <a:extLst>
              <a:ext uri="{FF2B5EF4-FFF2-40B4-BE49-F238E27FC236}">
                <a16:creationId xmlns:a16="http://schemas.microsoft.com/office/drawing/2014/main" id="{D2B42F85-FD34-4015-82F6-145FE3FC4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254" y="119244"/>
            <a:ext cx="2306723" cy="3690756"/>
          </a:xfrm>
          <a:prstGeom prst="rect">
            <a:avLst/>
          </a:prstGeom>
          <a:effectLst>
            <a:outerShdw blurRad="228600" dist="38100" dir="8100000" algn="tr" rotWithShape="0">
              <a:prstClr val="black">
                <a:alpha val="40000"/>
              </a:prstClr>
            </a:outerShdw>
          </a:effectLst>
        </p:spPr>
      </p:pic>
      <p:pic>
        <p:nvPicPr>
          <p:cNvPr id="9" name="Image 8">
            <a:extLst>
              <a:ext uri="{FF2B5EF4-FFF2-40B4-BE49-F238E27FC236}">
                <a16:creationId xmlns:a16="http://schemas.microsoft.com/office/drawing/2014/main" id="{80EFD7C1-D222-4130-8AE8-435B60697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977" y="119244"/>
            <a:ext cx="2306723" cy="3690756"/>
          </a:xfrm>
          <a:prstGeom prst="rect">
            <a:avLst/>
          </a:prstGeom>
          <a:effectLst>
            <a:outerShdw blurRad="228600" dist="38100" dir="8100000" algn="tr" rotWithShape="0">
              <a:prstClr val="black">
                <a:alpha val="40000"/>
              </a:prstClr>
            </a:outerShdw>
          </a:effectLst>
        </p:spPr>
      </p:pic>
      <p:pic>
        <p:nvPicPr>
          <p:cNvPr id="11" name="Image 10">
            <a:extLst>
              <a:ext uri="{FF2B5EF4-FFF2-40B4-BE49-F238E27FC236}">
                <a16:creationId xmlns:a16="http://schemas.microsoft.com/office/drawing/2014/main" id="{14284C60-92DE-4C66-98EA-DD73F3A649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235" y="119244"/>
            <a:ext cx="2306723" cy="3690756"/>
          </a:xfrm>
          <a:prstGeom prst="rect">
            <a:avLst/>
          </a:prstGeom>
          <a:effectLst>
            <a:outerShdw blurRad="228600" dist="38100" dir="8100000" algn="tr" rotWithShape="0">
              <a:prstClr val="black">
                <a:alpha val="40000"/>
              </a:prstClr>
            </a:outerShdw>
          </a:effectLst>
        </p:spPr>
      </p:pic>
      <p:sp>
        <p:nvSpPr>
          <p:cNvPr id="14" name="ZoneTexte 13">
            <a:extLst>
              <a:ext uri="{FF2B5EF4-FFF2-40B4-BE49-F238E27FC236}">
                <a16:creationId xmlns:a16="http://schemas.microsoft.com/office/drawing/2014/main" id="{EDE87160-AC19-4DA3-9925-DFCBD6B98B98}"/>
              </a:ext>
            </a:extLst>
          </p:cNvPr>
          <p:cNvSpPr txBox="1"/>
          <p:nvPr/>
        </p:nvSpPr>
        <p:spPr>
          <a:xfrm>
            <a:off x="135467" y="4741333"/>
            <a:ext cx="11896725" cy="923330"/>
          </a:xfrm>
          <a:prstGeom prst="rect">
            <a:avLst/>
          </a:prstGeom>
          <a:noFill/>
        </p:spPr>
        <p:txBody>
          <a:bodyPr wrap="square" rtlCol="0">
            <a:spAutoFit/>
          </a:bodyPr>
          <a:lstStyle/>
          <a:p>
            <a:pPr algn="ctr"/>
            <a:r>
              <a:rPr lang="fr-FR" dirty="0"/>
              <a:t>Les coordonnées des points à implanter doivent être chargées dans le projet. Développez simplement la liste pour afficher les points et sélectionnez celui dont vous aurez besoin en premier. Il existe plusieurs vues pour afficher des informations. Les points qui sont implantés, peuvent être enregistrer en utilisant un autre préfixe et servir de contrôle et de rapport de mission.</a:t>
            </a:r>
            <a:endParaRPr lang="en-US" dirty="0"/>
          </a:p>
        </p:txBody>
      </p:sp>
    </p:spTree>
    <p:extLst>
      <p:ext uri="{BB962C8B-B14F-4D97-AF65-F5344CB8AC3E}">
        <p14:creationId xmlns:p14="http://schemas.microsoft.com/office/powerpoint/2010/main" val="32309272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ED435-1F28-409F-B11B-A1D12DDC4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183443"/>
            <a:ext cx="10385779" cy="6491113"/>
          </a:xfrm>
          <a:prstGeom prst="rect">
            <a:avLst/>
          </a:prstGeom>
          <a:effectLst>
            <a:outerShdw blurRad="469900" dist="38100" dir="8100000" algn="tr" rotWithShape="0">
              <a:prstClr val="black">
                <a:alpha val="40000"/>
              </a:prstClr>
            </a:outerShdw>
          </a:effectLst>
        </p:spPr>
      </p:pic>
      <p:sp>
        <p:nvSpPr>
          <p:cNvPr id="3" name="Ellipse 2">
            <a:extLst>
              <a:ext uri="{FF2B5EF4-FFF2-40B4-BE49-F238E27FC236}">
                <a16:creationId xmlns:a16="http://schemas.microsoft.com/office/drawing/2014/main" id="{3623589D-9373-48A1-95EB-2439E3F37999}"/>
              </a:ext>
            </a:extLst>
          </p:cNvPr>
          <p:cNvSpPr/>
          <p:nvPr/>
        </p:nvSpPr>
        <p:spPr>
          <a:xfrm>
            <a:off x="3539065" y="2156177"/>
            <a:ext cx="2015067" cy="14224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6632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Configuration</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AB927E09-FD5E-F542-A0C5-A5583494F40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16965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FACE7A-DE19-47EC-A19E-0FBB2850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7" y="159178"/>
            <a:ext cx="2996667" cy="4794666"/>
          </a:xfrm>
          <a:prstGeom prst="rect">
            <a:avLst/>
          </a:prstGeom>
          <a:effectLst>
            <a:outerShdw blurRad="279400" dist="38100" dir="8100000" algn="tr" rotWithShape="0">
              <a:prstClr val="black">
                <a:alpha val="40000"/>
              </a:prstClr>
            </a:outerShdw>
          </a:effectLst>
        </p:spPr>
      </p:pic>
      <p:pic>
        <p:nvPicPr>
          <p:cNvPr id="5" name="Image 4">
            <a:extLst>
              <a:ext uri="{FF2B5EF4-FFF2-40B4-BE49-F238E27FC236}">
                <a16:creationId xmlns:a16="http://schemas.microsoft.com/office/drawing/2014/main" id="{25A7823E-1D05-448C-B9BE-D8D30EB83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064" y="3318933"/>
            <a:ext cx="2043639" cy="3269822"/>
          </a:xfrm>
          <a:prstGeom prst="rect">
            <a:avLst/>
          </a:prstGeom>
          <a:effectLst>
            <a:outerShdw blurRad="279400" dist="38100" dir="8100000" algn="tr" rotWithShape="0">
              <a:prstClr val="black">
                <a:alpha val="40000"/>
              </a:prstClr>
            </a:outerShdw>
          </a:effectLst>
        </p:spPr>
      </p:pic>
      <p:pic>
        <p:nvPicPr>
          <p:cNvPr id="7" name="Image 6">
            <a:extLst>
              <a:ext uri="{FF2B5EF4-FFF2-40B4-BE49-F238E27FC236}">
                <a16:creationId xmlns:a16="http://schemas.microsoft.com/office/drawing/2014/main" id="{F947A502-41BD-4440-817E-A2404EDC3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980" y="3318933"/>
            <a:ext cx="2043639" cy="3269822"/>
          </a:xfrm>
          <a:prstGeom prst="rect">
            <a:avLst/>
          </a:prstGeom>
          <a:effectLst>
            <a:outerShdw blurRad="279400" dist="38100" dir="8100000" algn="tr" rotWithShape="0">
              <a:prstClr val="black">
                <a:alpha val="40000"/>
              </a:prstClr>
            </a:outerShdw>
          </a:effectLst>
        </p:spPr>
      </p:pic>
      <p:pic>
        <p:nvPicPr>
          <p:cNvPr id="9" name="Image 8">
            <a:extLst>
              <a:ext uri="{FF2B5EF4-FFF2-40B4-BE49-F238E27FC236}">
                <a16:creationId xmlns:a16="http://schemas.microsoft.com/office/drawing/2014/main" id="{C83061E3-FB43-4569-9832-3EFCB2F1A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5325" y="3318933"/>
            <a:ext cx="2043639" cy="3269822"/>
          </a:xfrm>
          <a:prstGeom prst="rect">
            <a:avLst/>
          </a:prstGeom>
          <a:effectLst>
            <a:outerShdw blurRad="279400" dist="38100" dir="8100000" algn="tr" rotWithShape="0">
              <a:prstClr val="black">
                <a:alpha val="40000"/>
              </a:prstClr>
            </a:outerShdw>
          </a:effectLst>
        </p:spPr>
      </p:pic>
      <p:pic>
        <p:nvPicPr>
          <p:cNvPr id="11" name="Image 10">
            <a:extLst>
              <a:ext uri="{FF2B5EF4-FFF2-40B4-BE49-F238E27FC236}">
                <a16:creationId xmlns:a16="http://schemas.microsoft.com/office/drawing/2014/main" id="{DE669F7B-4C6F-4162-A37C-3F00236AC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8964" y="3318933"/>
            <a:ext cx="2043639" cy="3269822"/>
          </a:xfrm>
          <a:prstGeom prst="rect">
            <a:avLst/>
          </a:prstGeom>
          <a:effectLst>
            <a:outerShdw blurRad="279400" dist="38100" dir="8100000" algn="tr" rotWithShape="0">
              <a:prstClr val="black">
                <a:alpha val="40000"/>
              </a:prstClr>
            </a:outerShdw>
          </a:effectLst>
        </p:spPr>
      </p:pic>
      <p:sp>
        <p:nvSpPr>
          <p:cNvPr id="12" name="ZoneTexte 11">
            <a:extLst>
              <a:ext uri="{FF2B5EF4-FFF2-40B4-BE49-F238E27FC236}">
                <a16:creationId xmlns:a16="http://schemas.microsoft.com/office/drawing/2014/main" id="{961A5678-172D-43B3-B2C7-63A28513DD13}"/>
              </a:ext>
            </a:extLst>
          </p:cNvPr>
          <p:cNvSpPr txBox="1"/>
          <p:nvPr/>
        </p:nvSpPr>
        <p:spPr>
          <a:xfrm>
            <a:off x="3346064" y="2209146"/>
            <a:ext cx="8507269" cy="923330"/>
          </a:xfrm>
          <a:prstGeom prst="rect">
            <a:avLst/>
          </a:prstGeom>
          <a:noFill/>
        </p:spPr>
        <p:txBody>
          <a:bodyPr wrap="square" rtlCol="0">
            <a:spAutoFit/>
          </a:bodyPr>
          <a:lstStyle/>
          <a:p>
            <a:r>
              <a:rPr lang="fr-FR" dirty="0"/>
              <a:t>Le jalonnement d'une ligne est très pratique si vous n'avez pas de points intermédiaires. Nous devons définir la ligne (id, points) Ensuite, sélectionnez-le et déplacez vous ! Les écarts perpendiculaires seront affichés.</a:t>
            </a:r>
            <a:endParaRPr lang="en-US" dirty="0"/>
          </a:p>
        </p:txBody>
      </p:sp>
    </p:spTree>
    <p:extLst>
      <p:ext uri="{BB962C8B-B14F-4D97-AF65-F5344CB8AC3E}">
        <p14:creationId xmlns:p14="http://schemas.microsoft.com/office/powerpoint/2010/main" val="40574712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E89993-F570-4F33-A66C-EBE0CD7FE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5" name="Ellipse 4">
            <a:extLst>
              <a:ext uri="{FF2B5EF4-FFF2-40B4-BE49-F238E27FC236}">
                <a16:creationId xmlns:a16="http://schemas.microsoft.com/office/drawing/2014/main" id="{FAD0CF6A-D1CF-49BA-8C67-CA265C1D86D6}"/>
              </a:ext>
            </a:extLst>
          </p:cNvPr>
          <p:cNvSpPr/>
          <p:nvPr/>
        </p:nvSpPr>
        <p:spPr>
          <a:xfrm>
            <a:off x="1755421" y="3567288"/>
            <a:ext cx="2015067" cy="14224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3613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E4C771-4827-4BCC-9214-54D91D8E4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52" y="107534"/>
            <a:ext cx="2847837" cy="4556538"/>
          </a:xfrm>
          <a:prstGeom prst="rect">
            <a:avLst/>
          </a:prstGeom>
          <a:effectLst>
            <a:outerShdw blurRad="368300" dist="38100" dir="8100000" algn="tr" rotWithShape="0">
              <a:prstClr val="black">
                <a:alpha val="40000"/>
              </a:prstClr>
            </a:outerShdw>
          </a:effectLst>
        </p:spPr>
      </p:pic>
      <p:pic>
        <p:nvPicPr>
          <p:cNvPr id="5" name="Image 4">
            <a:extLst>
              <a:ext uri="{FF2B5EF4-FFF2-40B4-BE49-F238E27FC236}">
                <a16:creationId xmlns:a16="http://schemas.microsoft.com/office/drawing/2014/main" id="{C9F83AC2-4A82-4CD9-8D27-493D25D05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717" y="107534"/>
            <a:ext cx="2847837" cy="4556538"/>
          </a:xfrm>
          <a:prstGeom prst="rect">
            <a:avLst/>
          </a:prstGeom>
          <a:effectLst>
            <a:outerShdw blurRad="368300" dist="38100" dir="8100000" algn="tr" rotWithShape="0">
              <a:prstClr val="black">
                <a:alpha val="40000"/>
              </a:prstClr>
            </a:outerShdw>
          </a:effectLst>
        </p:spPr>
      </p:pic>
      <p:pic>
        <p:nvPicPr>
          <p:cNvPr id="7" name="Image 6">
            <a:extLst>
              <a:ext uri="{FF2B5EF4-FFF2-40B4-BE49-F238E27FC236}">
                <a16:creationId xmlns:a16="http://schemas.microsoft.com/office/drawing/2014/main" id="{093D2C48-19B0-44DB-A893-675DE955C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957" y="107534"/>
            <a:ext cx="2847837" cy="4556538"/>
          </a:xfrm>
          <a:prstGeom prst="rect">
            <a:avLst/>
          </a:prstGeom>
          <a:effectLst>
            <a:outerShdw blurRad="368300" dist="38100" dir="8100000" algn="tr" rotWithShape="0">
              <a:prstClr val="black">
                <a:alpha val="40000"/>
              </a:prstClr>
            </a:outerShdw>
          </a:effectLst>
        </p:spPr>
      </p:pic>
      <p:pic>
        <p:nvPicPr>
          <p:cNvPr id="11" name="Image 10">
            <a:extLst>
              <a:ext uri="{FF2B5EF4-FFF2-40B4-BE49-F238E27FC236}">
                <a16:creationId xmlns:a16="http://schemas.microsoft.com/office/drawing/2014/main" id="{00F7B690-3BE9-44F6-900F-55F586E59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197" y="107533"/>
            <a:ext cx="2847836" cy="4556537"/>
          </a:xfrm>
          <a:prstGeom prst="rect">
            <a:avLst/>
          </a:prstGeom>
          <a:effectLst>
            <a:outerShdw blurRad="368300" dist="38100" dir="8100000" algn="tr" rotWithShape="0">
              <a:prstClr val="black">
                <a:alpha val="40000"/>
              </a:prstClr>
            </a:outerShdw>
          </a:effectLst>
        </p:spPr>
      </p:pic>
      <p:sp>
        <p:nvSpPr>
          <p:cNvPr id="16" name="ZoneTexte 15">
            <a:extLst>
              <a:ext uri="{FF2B5EF4-FFF2-40B4-BE49-F238E27FC236}">
                <a16:creationId xmlns:a16="http://schemas.microsoft.com/office/drawing/2014/main" id="{0B2A9601-ECE7-4E24-9DF9-803EBA2697E7}"/>
              </a:ext>
            </a:extLst>
          </p:cNvPr>
          <p:cNvSpPr txBox="1"/>
          <p:nvPr/>
        </p:nvSpPr>
        <p:spPr>
          <a:xfrm>
            <a:off x="138052" y="4888089"/>
            <a:ext cx="11849981" cy="1477328"/>
          </a:xfrm>
          <a:prstGeom prst="rect">
            <a:avLst/>
          </a:prstGeom>
          <a:noFill/>
        </p:spPr>
        <p:txBody>
          <a:bodyPr wrap="square" rtlCol="0">
            <a:spAutoFit/>
          </a:bodyPr>
          <a:lstStyle/>
          <a:p>
            <a:r>
              <a:rPr lang="fr-FR" dirty="0"/>
              <a:t>Pour exporter des données, SURVEY MASTER utilise TEMPLATE qui peut être créé en utilisant le format souhaité. </a:t>
            </a:r>
          </a:p>
          <a:p>
            <a:r>
              <a:rPr lang="fr-FR" dirty="0"/>
              <a:t>L'extension peut également être spécifiée (CSV, TEXT, …) Ensuite, les données peuvent être envoyées par e-mail directement de SURVEY MASTER à une adresse e-mail.</a:t>
            </a:r>
          </a:p>
          <a:p>
            <a:endParaRPr lang="fr-FR" dirty="0"/>
          </a:p>
          <a:p>
            <a:r>
              <a:rPr lang="fr-FR" dirty="0"/>
              <a:t>Les données sont localisées dans le répertoire ../</a:t>
            </a:r>
            <a:r>
              <a:rPr lang="fr-FR" dirty="0" err="1"/>
              <a:t>sm</a:t>
            </a:r>
            <a:r>
              <a:rPr lang="fr-FR" dirty="0"/>
              <a:t>/Export</a:t>
            </a:r>
            <a:endParaRPr lang="en-US" dirty="0"/>
          </a:p>
        </p:txBody>
      </p:sp>
    </p:spTree>
    <p:extLst>
      <p:ext uri="{BB962C8B-B14F-4D97-AF65-F5344CB8AC3E}">
        <p14:creationId xmlns:p14="http://schemas.microsoft.com/office/powerpoint/2010/main" val="37559775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A9ED3DC-5566-446B-B7BE-46534F40F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003" y="173489"/>
            <a:ext cx="3142358" cy="5027772"/>
          </a:xfrm>
          <a:prstGeom prst="rect">
            <a:avLst/>
          </a:prstGeom>
          <a:effectLst>
            <a:outerShdw blurRad="368300" dist="38100" dir="8100000" algn="tr" rotWithShape="0">
              <a:prstClr val="black">
                <a:alpha val="40000"/>
              </a:prstClr>
            </a:outerShdw>
          </a:effectLst>
        </p:spPr>
      </p:pic>
      <p:pic>
        <p:nvPicPr>
          <p:cNvPr id="3" name="Image 2">
            <a:extLst>
              <a:ext uri="{FF2B5EF4-FFF2-40B4-BE49-F238E27FC236}">
                <a16:creationId xmlns:a16="http://schemas.microsoft.com/office/drawing/2014/main" id="{E344BA97-CE92-4178-ABE6-7B7FCB8E9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3" y="173489"/>
            <a:ext cx="3142358" cy="5027770"/>
          </a:xfrm>
          <a:prstGeom prst="rect">
            <a:avLst/>
          </a:prstGeom>
          <a:effectLst>
            <a:outerShdw blurRad="368300" dist="38100" dir="8100000" algn="tr" rotWithShape="0">
              <a:prstClr val="black">
                <a:alpha val="40000"/>
              </a:prstClr>
            </a:outerShdw>
          </a:effectLst>
        </p:spPr>
      </p:pic>
      <p:pic>
        <p:nvPicPr>
          <p:cNvPr id="4" name="Image 3">
            <a:extLst>
              <a:ext uri="{FF2B5EF4-FFF2-40B4-BE49-F238E27FC236}">
                <a16:creationId xmlns:a16="http://schemas.microsoft.com/office/drawing/2014/main" id="{404BC3DF-BAAC-40D3-B97F-4876B2352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852" y="173489"/>
            <a:ext cx="3142357" cy="5027770"/>
          </a:xfrm>
          <a:prstGeom prst="rect">
            <a:avLst/>
          </a:prstGeom>
          <a:effectLst>
            <a:outerShdw blurRad="368300" dist="38100" dir="8100000" algn="tr" rotWithShape="0">
              <a:prstClr val="black">
                <a:alpha val="40000"/>
              </a:prstClr>
            </a:outerShdw>
          </a:effectLst>
        </p:spPr>
      </p:pic>
      <p:sp>
        <p:nvSpPr>
          <p:cNvPr id="5" name="ZoneTexte 4">
            <a:extLst>
              <a:ext uri="{FF2B5EF4-FFF2-40B4-BE49-F238E27FC236}">
                <a16:creationId xmlns:a16="http://schemas.microsoft.com/office/drawing/2014/main" id="{3F2AFCB3-D800-224D-A2DE-9D779EA69F31}"/>
              </a:ext>
            </a:extLst>
          </p:cNvPr>
          <p:cNvSpPr txBox="1"/>
          <p:nvPr/>
        </p:nvSpPr>
        <p:spPr>
          <a:xfrm>
            <a:off x="171009" y="5423083"/>
            <a:ext cx="11849981" cy="923330"/>
          </a:xfrm>
          <a:prstGeom prst="rect">
            <a:avLst/>
          </a:prstGeom>
          <a:noFill/>
        </p:spPr>
        <p:txBody>
          <a:bodyPr wrap="square" rtlCol="0">
            <a:spAutoFit/>
          </a:bodyPr>
          <a:lstStyle/>
          <a:p>
            <a:r>
              <a:rPr lang="fr-FR" dirty="0"/>
              <a:t>Les données peuvent être envoyées par e-mail directement de SURVEY MASTER à une adresse e-mail.</a:t>
            </a:r>
          </a:p>
          <a:p>
            <a:endParaRPr lang="fr-FR" dirty="0"/>
          </a:p>
          <a:p>
            <a:r>
              <a:rPr lang="fr-FR" dirty="0"/>
              <a:t>Les données sont localisées dans le répertoire ../</a:t>
            </a:r>
            <a:r>
              <a:rPr lang="fr-FR" dirty="0" err="1"/>
              <a:t>sm</a:t>
            </a:r>
            <a:r>
              <a:rPr lang="fr-FR" dirty="0"/>
              <a:t>/Export</a:t>
            </a:r>
            <a:endParaRPr lang="en-US" dirty="0"/>
          </a:p>
        </p:txBody>
      </p:sp>
    </p:spTree>
    <p:extLst>
      <p:ext uri="{BB962C8B-B14F-4D97-AF65-F5344CB8AC3E}">
        <p14:creationId xmlns:p14="http://schemas.microsoft.com/office/powerpoint/2010/main" val="11785197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CBA744-65EC-465D-8BBA-42564489AEF0}"/>
              </a:ext>
            </a:extLst>
          </p:cNvPr>
          <p:cNvSpPr txBox="1"/>
          <p:nvPr/>
        </p:nvSpPr>
        <p:spPr>
          <a:xfrm>
            <a:off x="282221" y="5899876"/>
            <a:ext cx="11537245" cy="646331"/>
          </a:xfrm>
          <a:prstGeom prst="rect">
            <a:avLst/>
          </a:prstGeom>
          <a:noFill/>
        </p:spPr>
        <p:txBody>
          <a:bodyPr wrap="square" rtlCol="0">
            <a:spAutoFit/>
          </a:bodyPr>
          <a:lstStyle/>
          <a:p>
            <a:r>
              <a:rPr lang="fr-FR" dirty="0"/>
              <a:t>Ou en utilisant un câble USB (le P8, R550 apparaîtra comme un DRIVE puis il suffit de copier/coller) ou FTP si l'appareil se trouve dans une zone couverte par le WIFI…</a:t>
            </a:r>
            <a:endParaRPr lang="en-US" dirty="0"/>
          </a:p>
        </p:txBody>
      </p:sp>
      <p:pic>
        <p:nvPicPr>
          <p:cNvPr id="4" name="Image 3">
            <a:extLst>
              <a:ext uri="{FF2B5EF4-FFF2-40B4-BE49-F238E27FC236}">
                <a16:creationId xmlns:a16="http://schemas.microsoft.com/office/drawing/2014/main" id="{C1F5F036-955B-409D-BF81-89FC0FDA8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1" y="311793"/>
            <a:ext cx="3309056" cy="5294489"/>
          </a:xfrm>
          <a:prstGeom prst="rect">
            <a:avLst/>
          </a:prstGeom>
          <a:effectLst>
            <a:outerShdw blurRad="228600" dist="38100" dir="8100000" algn="tr" rotWithShape="0">
              <a:prstClr val="black">
                <a:alpha val="40000"/>
              </a:prstClr>
            </a:outerShdw>
          </a:effectLst>
        </p:spPr>
      </p:pic>
    </p:spTree>
    <p:extLst>
      <p:ext uri="{BB962C8B-B14F-4D97-AF65-F5344CB8AC3E}">
        <p14:creationId xmlns:p14="http://schemas.microsoft.com/office/powerpoint/2010/main" val="10520792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Points/</a:t>
            </a:r>
            <a:r>
              <a:rPr lang="en-US" dirty="0" err="1"/>
              <a:t>Lignes</a:t>
            </a:r>
            <a:r>
              <a:rPr lang="en-US" dirty="0"/>
              <a:t> and </a:t>
            </a:r>
            <a:r>
              <a:rPr lang="en-US" dirty="0" err="1"/>
              <a:t>Polygones</a:t>
            </a:r>
            <a:endParaRPr lang="en-US" dirty="0"/>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5CFE0184-43B4-6D4F-A109-ED954AD340A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7980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DA09DD2-4435-4930-9EBD-9EF98ABEF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98" y="150204"/>
            <a:ext cx="3642960" cy="6476374"/>
          </a:xfrm>
          <a:prstGeom prst="rect">
            <a:avLst/>
          </a:prstGeom>
          <a:effectLst>
            <a:outerShdw blurRad="215900" dist="38100" dir="8100000" algn="tr" rotWithShape="0">
              <a:prstClr val="black">
                <a:alpha val="40000"/>
              </a:prstClr>
            </a:outerShdw>
          </a:effectLst>
        </p:spPr>
      </p:pic>
      <p:sp>
        <p:nvSpPr>
          <p:cNvPr id="4" name="ZoneTexte 3">
            <a:extLst>
              <a:ext uri="{FF2B5EF4-FFF2-40B4-BE49-F238E27FC236}">
                <a16:creationId xmlns:a16="http://schemas.microsoft.com/office/drawing/2014/main" id="{A0FB732B-C442-47A5-8E96-9119D0D3328A}"/>
              </a:ext>
            </a:extLst>
          </p:cNvPr>
          <p:cNvSpPr txBox="1"/>
          <p:nvPr/>
        </p:nvSpPr>
        <p:spPr>
          <a:xfrm>
            <a:off x="3928533" y="3752165"/>
            <a:ext cx="7924800" cy="923330"/>
          </a:xfrm>
          <a:prstGeom prst="rect">
            <a:avLst/>
          </a:prstGeom>
          <a:noFill/>
        </p:spPr>
        <p:txBody>
          <a:bodyPr wrap="square" rtlCol="0">
            <a:spAutoFit/>
          </a:bodyPr>
          <a:lstStyle/>
          <a:p>
            <a:r>
              <a:rPr lang="fr-FR" dirty="0"/>
              <a:t>Lors d'un levé, nous pouvons utiliser différentes caractéristiques géométriques/topologiques  telles que des points, des lignes, des polygones, des cercles, des rectangles, etc. Exporter au format DXF</a:t>
            </a:r>
            <a:endParaRPr lang="en-US" dirty="0"/>
          </a:p>
        </p:txBody>
      </p:sp>
    </p:spTree>
    <p:extLst>
      <p:ext uri="{BB962C8B-B14F-4D97-AF65-F5344CB8AC3E}">
        <p14:creationId xmlns:p14="http://schemas.microsoft.com/office/powerpoint/2010/main" val="35847543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err="1"/>
              <a:t>Encodage</a:t>
            </a:r>
            <a:endParaRPr lang="en-US" dirty="0"/>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0756810A-F9C7-4740-B748-51ECED4BD9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53537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578BFF4-2891-4CC0-8E6F-60EF88F58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84" y="139000"/>
            <a:ext cx="2611875" cy="4179000"/>
          </a:xfrm>
          <a:prstGeom prst="rect">
            <a:avLst/>
          </a:prstGeom>
          <a:effectLst>
            <a:outerShdw blurRad="330200" dist="38100" dir="8100000" algn="tr" rotWithShape="0">
              <a:prstClr val="black">
                <a:alpha val="40000"/>
              </a:prstClr>
            </a:outerShdw>
          </a:effectLst>
        </p:spPr>
      </p:pic>
      <p:pic>
        <p:nvPicPr>
          <p:cNvPr id="5" name="Image 4">
            <a:extLst>
              <a:ext uri="{FF2B5EF4-FFF2-40B4-BE49-F238E27FC236}">
                <a16:creationId xmlns:a16="http://schemas.microsoft.com/office/drawing/2014/main" id="{FD12E027-5467-46B4-A7D5-58D0D216B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375" y="139000"/>
            <a:ext cx="2611875" cy="4179000"/>
          </a:xfrm>
          <a:prstGeom prst="rect">
            <a:avLst/>
          </a:prstGeom>
          <a:effectLst>
            <a:outerShdw blurRad="330200" dist="38100" dir="8100000" algn="tr" rotWithShape="0">
              <a:prstClr val="black">
                <a:alpha val="40000"/>
              </a:prstClr>
            </a:outerShdw>
          </a:effectLst>
        </p:spPr>
      </p:pic>
      <p:pic>
        <p:nvPicPr>
          <p:cNvPr id="7" name="Image 6">
            <a:extLst>
              <a:ext uri="{FF2B5EF4-FFF2-40B4-BE49-F238E27FC236}">
                <a16:creationId xmlns:a16="http://schemas.microsoft.com/office/drawing/2014/main" id="{4183AAC8-EDE4-4666-8ACF-1AAA6EECE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966" y="139000"/>
            <a:ext cx="2611875" cy="4179000"/>
          </a:xfrm>
          <a:prstGeom prst="rect">
            <a:avLst/>
          </a:prstGeom>
          <a:effectLst>
            <a:outerShdw blurRad="330200" dist="38100" dir="8100000" algn="tr" rotWithShape="0">
              <a:prstClr val="black">
                <a:alpha val="40000"/>
              </a:prstClr>
            </a:outerShdw>
          </a:effectLst>
        </p:spPr>
      </p:pic>
      <p:pic>
        <p:nvPicPr>
          <p:cNvPr id="11" name="Image 10">
            <a:extLst>
              <a:ext uri="{FF2B5EF4-FFF2-40B4-BE49-F238E27FC236}">
                <a16:creationId xmlns:a16="http://schemas.microsoft.com/office/drawing/2014/main" id="{06C59BD3-49C9-48DA-9B60-970B3FACB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1557" y="139000"/>
            <a:ext cx="2611875" cy="4179000"/>
          </a:xfrm>
          <a:prstGeom prst="rect">
            <a:avLst/>
          </a:prstGeom>
          <a:effectLst>
            <a:outerShdw blurRad="330200" dist="38100" dir="8100000" algn="tr" rotWithShape="0">
              <a:prstClr val="black">
                <a:alpha val="40000"/>
              </a:prstClr>
            </a:outerShdw>
          </a:effectLst>
        </p:spPr>
      </p:pic>
      <p:pic>
        <p:nvPicPr>
          <p:cNvPr id="13" name="Image 12">
            <a:extLst>
              <a:ext uri="{FF2B5EF4-FFF2-40B4-BE49-F238E27FC236}">
                <a16:creationId xmlns:a16="http://schemas.microsoft.com/office/drawing/2014/main" id="{C746590B-23F0-40F3-A9A3-982EFF622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0341" y="2480734"/>
            <a:ext cx="2611875" cy="4179000"/>
          </a:xfrm>
          <a:prstGeom prst="rect">
            <a:avLst/>
          </a:prstGeom>
          <a:effectLst>
            <a:outerShdw blurRad="330200" dist="38100" dir="8100000" algn="tr" rotWithShape="0">
              <a:prstClr val="black">
                <a:alpha val="40000"/>
              </a:prstClr>
            </a:outerShdw>
          </a:effectLst>
        </p:spPr>
      </p:pic>
      <p:sp>
        <p:nvSpPr>
          <p:cNvPr id="14" name="ZoneTexte 13">
            <a:extLst>
              <a:ext uri="{FF2B5EF4-FFF2-40B4-BE49-F238E27FC236}">
                <a16:creationId xmlns:a16="http://schemas.microsoft.com/office/drawing/2014/main" id="{A1B7A235-10CE-4865-A1B4-51BC9FFA91C5}"/>
              </a:ext>
            </a:extLst>
          </p:cNvPr>
          <p:cNvSpPr txBox="1"/>
          <p:nvPr/>
        </p:nvSpPr>
        <p:spPr>
          <a:xfrm>
            <a:off x="169784" y="4570234"/>
            <a:ext cx="8962927" cy="646331"/>
          </a:xfrm>
          <a:prstGeom prst="rect">
            <a:avLst/>
          </a:prstGeom>
          <a:noFill/>
        </p:spPr>
        <p:txBody>
          <a:bodyPr wrap="square" rtlCol="0">
            <a:spAutoFit/>
          </a:bodyPr>
          <a:lstStyle/>
          <a:p>
            <a:r>
              <a:rPr lang="fr-FR" dirty="0"/>
              <a:t>Avant d'utiliser CODES, une table doit être construite afin d'accéder à la LISTE attachée à un projet. Les fonctions de codage font partie d'une autre fonction sous l'onglet SURVEY.</a:t>
            </a:r>
            <a:endParaRPr lang="en-US" dirty="0"/>
          </a:p>
        </p:txBody>
      </p:sp>
    </p:spTree>
    <p:extLst>
      <p:ext uri="{BB962C8B-B14F-4D97-AF65-F5344CB8AC3E}">
        <p14:creationId xmlns:p14="http://schemas.microsoft.com/office/powerpoint/2010/main" val="13914919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CAD</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1208DB08-0205-5F45-AE2D-F1484AA524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0259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9785360-E7C4-4DB8-AB77-D85B84BB5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867" y="0"/>
            <a:ext cx="4286250" cy="6858000"/>
          </a:xfrm>
          <a:prstGeom prst="rect">
            <a:avLst/>
          </a:prstGeom>
        </p:spPr>
      </p:pic>
      <p:pic>
        <p:nvPicPr>
          <p:cNvPr id="4" name="Image 3">
            <a:extLst>
              <a:ext uri="{FF2B5EF4-FFF2-40B4-BE49-F238E27FC236}">
                <a16:creationId xmlns:a16="http://schemas.microsoft.com/office/drawing/2014/main" id="{673163B3-A727-4E5F-B5E2-901302E5B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73511" cy="3358444"/>
          </a:xfrm>
          <a:prstGeom prst="rect">
            <a:avLst/>
          </a:prstGeom>
        </p:spPr>
      </p:pic>
      <p:sp>
        <p:nvSpPr>
          <p:cNvPr id="5" name="Ellipse 4">
            <a:extLst>
              <a:ext uri="{FF2B5EF4-FFF2-40B4-BE49-F238E27FC236}">
                <a16:creationId xmlns:a16="http://schemas.microsoft.com/office/drawing/2014/main" id="{BBA00F94-2FAC-4559-94E2-0ECC7ECF486D}"/>
              </a:ext>
            </a:extLst>
          </p:cNvPr>
          <p:cNvSpPr/>
          <p:nvPr/>
        </p:nvSpPr>
        <p:spPr>
          <a:xfrm>
            <a:off x="643466" y="2381955"/>
            <a:ext cx="824089" cy="846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CBB3DF33-F5E1-9548-998E-EFA0A960606D}"/>
              </a:ext>
            </a:extLst>
          </p:cNvPr>
          <p:cNvSpPr txBox="1"/>
          <p:nvPr/>
        </p:nvSpPr>
        <p:spPr>
          <a:xfrm>
            <a:off x="157655" y="3573517"/>
            <a:ext cx="5215856" cy="646331"/>
          </a:xfrm>
          <a:prstGeom prst="rect">
            <a:avLst/>
          </a:prstGeom>
          <a:noFill/>
        </p:spPr>
        <p:txBody>
          <a:bodyPr wrap="square" rtlCol="0">
            <a:spAutoFit/>
          </a:bodyPr>
          <a:lstStyle/>
          <a:p>
            <a:pPr algn="r"/>
            <a:r>
              <a:rPr lang="fr-FR" dirty="0"/>
              <a:t>Settings (Configuration) vous permet d’adapter Survey Master à vos façons de travailler ! </a:t>
            </a:r>
          </a:p>
        </p:txBody>
      </p:sp>
    </p:spTree>
    <p:extLst>
      <p:ext uri="{BB962C8B-B14F-4D97-AF65-F5344CB8AC3E}">
        <p14:creationId xmlns:p14="http://schemas.microsoft.com/office/powerpoint/2010/main" val="27589295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94C721A-B058-4305-9641-20CFA5559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43" y="195033"/>
            <a:ext cx="3620457" cy="6436368"/>
          </a:xfrm>
          <a:prstGeom prst="rect">
            <a:avLst/>
          </a:prstGeom>
        </p:spPr>
      </p:pic>
      <p:pic>
        <p:nvPicPr>
          <p:cNvPr id="13" name="Image 12">
            <a:extLst>
              <a:ext uri="{FF2B5EF4-FFF2-40B4-BE49-F238E27FC236}">
                <a16:creationId xmlns:a16="http://schemas.microsoft.com/office/drawing/2014/main" id="{15DD63E1-AD4F-465A-8BB4-4EF4D1A02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88" y="197868"/>
            <a:ext cx="3620457" cy="6436368"/>
          </a:xfrm>
          <a:prstGeom prst="rect">
            <a:avLst/>
          </a:prstGeom>
        </p:spPr>
      </p:pic>
      <p:sp>
        <p:nvSpPr>
          <p:cNvPr id="14" name="ZoneTexte 13">
            <a:extLst>
              <a:ext uri="{FF2B5EF4-FFF2-40B4-BE49-F238E27FC236}">
                <a16:creationId xmlns:a16="http://schemas.microsoft.com/office/drawing/2014/main" id="{0D0CF26D-07EF-4A82-AFDD-4DB51DCC2037}"/>
              </a:ext>
            </a:extLst>
          </p:cNvPr>
          <p:cNvSpPr txBox="1"/>
          <p:nvPr/>
        </p:nvSpPr>
        <p:spPr>
          <a:xfrm>
            <a:off x="7902222" y="195033"/>
            <a:ext cx="4151035" cy="923330"/>
          </a:xfrm>
          <a:prstGeom prst="rect">
            <a:avLst/>
          </a:prstGeom>
          <a:noFill/>
        </p:spPr>
        <p:txBody>
          <a:bodyPr wrap="square" rtlCol="0">
            <a:spAutoFit/>
          </a:bodyPr>
          <a:lstStyle/>
          <a:p>
            <a:r>
              <a:rPr lang="fr-FR" dirty="0"/>
              <a:t>Nous pouvons importer des fichiers DWF/DWG/SHAPE et les utiliser comme fond de carte</a:t>
            </a:r>
            <a:endParaRPr lang="en-US" dirty="0"/>
          </a:p>
        </p:txBody>
      </p:sp>
    </p:spTree>
    <p:extLst>
      <p:ext uri="{BB962C8B-B14F-4D97-AF65-F5344CB8AC3E}">
        <p14:creationId xmlns:p14="http://schemas.microsoft.com/office/powerpoint/2010/main" val="2579605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EB3720-E376-4DD1-8AA2-CFD95B8E2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5" name="Image 4">
            <a:extLst>
              <a:ext uri="{FF2B5EF4-FFF2-40B4-BE49-F238E27FC236}">
                <a16:creationId xmlns:a16="http://schemas.microsoft.com/office/drawing/2014/main" id="{8604FBAF-A8B1-4150-AD06-589CD1B8B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6" name="ZoneTexte 5">
            <a:extLst>
              <a:ext uri="{FF2B5EF4-FFF2-40B4-BE49-F238E27FC236}">
                <a16:creationId xmlns:a16="http://schemas.microsoft.com/office/drawing/2014/main" id="{88DF26ED-F6A8-411C-81A7-C337991464B6}"/>
              </a:ext>
            </a:extLst>
          </p:cNvPr>
          <p:cNvSpPr txBox="1"/>
          <p:nvPr/>
        </p:nvSpPr>
        <p:spPr>
          <a:xfrm>
            <a:off x="8321500" y="1582340"/>
            <a:ext cx="3857625" cy="3970318"/>
          </a:xfrm>
          <a:prstGeom prst="rect">
            <a:avLst/>
          </a:prstGeom>
          <a:noFill/>
        </p:spPr>
        <p:txBody>
          <a:bodyPr wrap="square" rtlCol="0">
            <a:spAutoFit/>
          </a:bodyPr>
          <a:lstStyle/>
          <a:p>
            <a:r>
              <a:rPr lang="fr-FR" dirty="0"/>
              <a:t>Nous pouvons également IMPLANTER en utilisant un fichier DXF dans un projet. </a:t>
            </a:r>
          </a:p>
          <a:p>
            <a:endParaRPr lang="fr-FR" dirty="0"/>
          </a:p>
          <a:p>
            <a:r>
              <a:rPr lang="fr-FR" dirty="0"/>
              <a:t>Il faut faire attention à la configuration DXF pour s'assurer que les points seront des points. </a:t>
            </a:r>
          </a:p>
          <a:p>
            <a:endParaRPr lang="fr-FR" dirty="0"/>
          </a:p>
          <a:p>
            <a:r>
              <a:rPr lang="fr-FR" dirty="0"/>
              <a:t>Ici, nous utilisions QGIS pour importer des cartes CADASTRE et exporter en DXF, puis utiliser LISCAD pour importer le DXF et exporter à nouveau au format DXF, sachant que LISCAD allouera des points/lignes aux entités.</a:t>
            </a:r>
            <a:endParaRPr lang="en-US" dirty="0"/>
          </a:p>
        </p:txBody>
      </p:sp>
    </p:spTree>
    <p:extLst>
      <p:ext uri="{BB962C8B-B14F-4D97-AF65-F5344CB8AC3E}">
        <p14:creationId xmlns:p14="http://schemas.microsoft.com/office/powerpoint/2010/main" val="10213041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B0E922-B2CA-4F9E-A8E8-39A843978DE3}"/>
              </a:ext>
            </a:extLst>
          </p:cNvPr>
          <p:cNvPicPr>
            <a:picLocks noChangeAspect="1"/>
          </p:cNvPicPr>
          <p:nvPr/>
        </p:nvPicPr>
        <p:blipFill>
          <a:blip r:embed="rId2"/>
          <a:stretch>
            <a:fillRect/>
          </a:stretch>
        </p:blipFill>
        <p:spPr>
          <a:xfrm>
            <a:off x="0" y="0"/>
            <a:ext cx="12192000" cy="6540500"/>
          </a:xfrm>
          <a:prstGeom prst="rect">
            <a:avLst/>
          </a:prstGeom>
        </p:spPr>
      </p:pic>
    </p:spTree>
    <p:extLst>
      <p:ext uri="{BB962C8B-B14F-4D97-AF65-F5344CB8AC3E}">
        <p14:creationId xmlns:p14="http://schemas.microsoft.com/office/powerpoint/2010/main" val="42016864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5EE75C-550E-403F-B8BF-2046E143C9E1}"/>
              </a:ext>
            </a:extLst>
          </p:cNvPr>
          <p:cNvPicPr>
            <a:picLocks noChangeAspect="1"/>
          </p:cNvPicPr>
          <p:nvPr/>
        </p:nvPicPr>
        <p:blipFill>
          <a:blip r:embed="rId2"/>
          <a:stretch>
            <a:fillRect/>
          </a:stretch>
        </p:blipFill>
        <p:spPr>
          <a:xfrm>
            <a:off x="0" y="0"/>
            <a:ext cx="12192000" cy="6540500"/>
          </a:xfrm>
          <a:prstGeom prst="rect">
            <a:avLst/>
          </a:prstGeom>
        </p:spPr>
      </p:pic>
    </p:spTree>
    <p:extLst>
      <p:ext uri="{BB962C8B-B14F-4D97-AF65-F5344CB8AC3E}">
        <p14:creationId xmlns:p14="http://schemas.microsoft.com/office/powerpoint/2010/main" val="18936995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Surfaces/Volumes</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6FFC2CCA-DAB6-7843-A9F8-89FCC98751B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48878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81DDF28-E503-4E69-8508-8182F22F7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3" y="166510"/>
            <a:ext cx="7382933" cy="4614333"/>
          </a:xfrm>
          <a:prstGeom prst="rect">
            <a:avLst/>
          </a:prstGeom>
          <a:effectLst>
            <a:outerShdw blurRad="330200" dist="38100" dir="8100000" algn="tr" rotWithShape="0">
              <a:prstClr val="black">
                <a:alpha val="40000"/>
              </a:prstClr>
            </a:outerShdw>
          </a:effectLst>
        </p:spPr>
      </p:pic>
      <p:sp>
        <p:nvSpPr>
          <p:cNvPr id="3" name="Ellipse 2">
            <a:extLst>
              <a:ext uri="{FF2B5EF4-FFF2-40B4-BE49-F238E27FC236}">
                <a16:creationId xmlns:a16="http://schemas.microsoft.com/office/drawing/2014/main" id="{94E56AE8-2868-4F71-AF1E-401F26CC5E75}"/>
              </a:ext>
            </a:extLst>
          </p:cNvPr>
          <p:cNvSpPr/>
          <p:nvPr/>
        </p:nvSpPr>
        <p:spPr>
          <a:xfrm>
            <a:off x="4137378" y="3429000"/>
            <a:ext cx="1721556" cy="11063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EFA5605B-8D54-4507-BBDE-D6B3D93769B2}"/>
              </a:ext>
            </a:extLst>
          </p:cNvPr>
          <p:cNvSpPr txBox="1"/>
          <p:nvPr/>
        </p:nvSpPr>
        <p:spPr>
          <a:xfrm>
            <a:off x="7665156" y="166510"/>
            <a:ext cx="4436533" cy="2585323"/>
          </a:xfrm>
          <a:prstGeom prst="rect">
            <a:avLst/>
          </a:prstGeom>
          <a:noFill/>
        </p:spPr>
        <p:txBody>
          <a:bodyPr wrap="square" rtlCol="0">
            <a:spAutoFit/>
          </a:bodyPr>
          <a:lstStyle/>
          <a:p>
            <a:r>
              <a:rPr lang="fr-FR" dirty="0"/>
              <a:t>Dans un projet, nous pouvons importer des points existants en utilisant différents formats qui formeront une SURFACE « Modèle numérique de terrain » </a:t>
            </a:r>
          </a:p>
          <a:p>
            <a:endParaRPr lang="fr-FR" dirty="0"/>
          </a:p>
          <a:p>
            <a:r>
              <a:rPr lang="fr-FR" dirty="0"/>
              <a:t>Après validation, Surface </a:t>
            </a:r>
            <a:r>
              <a:rPr lang="fr-FR" dirty="0" err="1"/>
              <a:t>Stake</a:t>
            </a:r>
            <a:r>
              <a:rPr lang="fr-FR" dirty="0"/>
              <a:t> permettra de vérifier les différences d'élévation ou de hauteur à n'importe quel point d'arpentage par rapport au modèle généré.</a:t>
            </a:r>
            <a:endParaRPr lang="en-US" dirty="0"/>
          </a:p>
        </p:txBody>
      </p:sp>
      <p:pic>
        <p:nvPicPr>
          <p:cNvPr id="6" name="Image 5">
            <a:extLst>
              <a:ext uri="{FF2B5EF4-FFF2-40B4-BE49-F238E27FC236}">
                <a16:creationId xmlns:a16="http://schemas.microsoft.com/office/drawing/2014/main" id="{80A6BD83-2CEB-4F7B-9644-904156DAB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483" y="2739282"/>
            <a:ext cx="2223117" cy="3952208"/>
          </a:xfrm>
          <a:prstGeom prst="rect">
            <a:avLst/>
          </a:prstGeom>
          <a:effectLst>
            <a:outerShdw blurRad="241300" dist="38100" dir="8100000" algn="tr" rotWithShape="0">
              <a:prstClr val="black">
                <a:alpha val="40000"/>
              </a:prstClr>
            </a:outerShdw>
          </a:effectLst>
        </p:spPr>
      </p:pic>
    </p:spTree>
    <p:extLst>
      <p:ext uri="{BB962C8B-B14F-4D97-AF65-F5344CB8AC3E}">
        <p14:creationId xmlns:p14="http://schemas.microsoft.com/office/powerpoint/2010/main" val="275159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05C4A6-4E47-4341-9B6C-828A8B2E9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9" y="138712"/>
            <a:ext cx="2122310" cy="3772995"/>
          </a:xfrm>
          <a:prstGeom prst="rect">
            <a:avLst/>
          </a:prstGeom>
          <a:effectLst>
            <a:outerShdw blurRad="546100" dist="38100" dir="8100000" algn="tr" rotWithShape="0">
              <a:prstClr val="black">
                <a:alpha val="40000"/>
              </a:prstClr>
            </a:outerShdw>
          </a:effectLst>
        </p:spPr>
      </p:pic>
      <p:pic>
        <p:nvPicPr>
          <p:cNvPr id="5" name="Image 4">
            <a:extLst>
              <a:ext uri="{FF2B5EF4-FFF2-40B4-BE49-F238E27FC236}">
                <a16:creationId xmlns:a16="http://schemas.microsoft.com/office/drawing/2014/main" id="{DE4D32B6-96D2-4902-AF33-070C6627F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671" y="138711"/>
            <a:ext cx="2122310" cy="3772995"/>
          </a:xfrm>
          <a:prstGeom prst="rect">
            <a:avLst/>
          </a:prstGeom>
          <a:effectLst>
            <a:outerShdw blurRad="546100" dist="38100" dir="8100000" algn="tr" rotWithShape="0">
              <a:prstClr val="black">
                <a:alpha val="40000"/>
              </a:prstClr>
            </a:outerShdw>
          </a:effectLst>
        </p:spPr>
      </p:pic>
      <p:pic>
        <p:nvPicPr>
          <p:cNvPr id="7" name="Image 6">
            <a:extLst>
              <a:ext uri="{FF2B5EF4-FFF2-40B4-BE49-F238E27FC236}">
                <a16:creationId xmlns:a16="http://schemas.microsoft.com/office/drawing/2014/main" id="{39F28B19-016C-4017-BC42-5C8BF20BC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490" y="2735155"/>
            <a:ext cx="2122310" cy="3772995"/>
          </a:xfrm>
          <a:prstGeom prst="rect">
            <a:avLst/>
          </a:prstGeom>
          <a:effectLst>
            <a:outerShdw blurRad="546100" dist="38100" dir="8100000" algn="tr" rotWithShape="0">
              <a:prstClr val="black">
                <a:alpha val="40000"/>
              </a:prstClr>
            </a:outerShdw>
          </a:effectLst>
        </p:spPr>
      </p:pic>
      <p:pic>
        <p:nvPicPr>
          <p:cNvPr id="9" name="Image 8">
            <a:extLst>
              <a:ext uri="{FF2B5EF4-FFF2-40B4-BE49-F238E27FC236}">
                <a16:creationId xmlns:a16="http://schemas.microsoft.com/office/drawing/2014/main" id="{510F2DAB-748F-4A74-B603-A585E0C336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9971" y="2735155"/>
            <a:ext cx="2122309" cy="3772994"/>
          </a:xfrm>
          <a:prstGeom prst="rect">
            <a:avLst/>
          </a:prstGeom>
          <a:effectLst>
            <a:outerShdw blurRad="546100" dist="38100" dir="8100000" algn="tr" rotWithShape="0">
              <a:prstClr val="black">
                <a:alpha val="40000"/>
              </a:prstClr>
            </a:outerShdw>
          </a:effectLst>
        </p:spPr>
      </p:pic>
      <p:pic>
        <p:nvPicPr>
          <p:cNvPr id="11" name="Image 10">
            <a:extLst>
              <a:ext uri="{FF2B5EF4-FFF2-40B4-BE49-F238E27FC236}">
                <a16:creationId xmlns:a16="http://schemas.microsoft.com/office/drawing/2014/main" id="{5E1E84A9-0EE3-4B7A-8C6A-13E20E486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9915" y="2726978"/>
            <a:ext cx="2122309" cy="3772994"/>
          </a:xfrm>
          <a:prstGeom prst="rect">
            <a:avLst/>
          </a:prstGeom>
          <a:effectLst>
            <a:outerShdw blurRad="546100" dist="38100" dir="8100000" algn="tr" rotWithShape="0">
              <a:prstClr val="black">
                <a:alpha val="40000"/>
              </a:prstClr>
            </a:outerShdw>
          </a:effectLst>
        </p:spPr>
      </p:pic>
      <p:sp>
        <p:nvSpPr>
          <p:cNvPr id="14" name="ZoneTexte 13">
            <a:extLst>
              <a:ext uri="{FF2B5EF4-FFF2-40B4-BE49-F238E27FC236}">
                <a16:creationId xmlns:a16="http://schemas.microsoft.com/office/drawing/2014/main" id="{68CAA37F-ACF9-4E99-8327-F8881806BE8D}"/>
              </a:ext>
            </a:extLst>
          </p:cNvPr>
          <p:cNvSpPr txBox="1"/>
          <p:nvPr/>
        </p:nvSpPr>
        <p:spPr>
          <a:xfrm>
            <a:off x="5038490" y="1543735"/>
            <a:ext cx="6573734" cy="923330"/>
          </a:xfrm>
          <a:prstGeom prst="rect">
            <a:avLst/>
          </a:prstGeom>
          <a:noFill/>
        </p:spPr>
        <p:txBody>
          <a:bodyPr wrap="square" rtlCol="0">
            <a:spAutoFit/>
          </a:bodyPr>
          <a:lstStyle/>
          <a:p>
            <a:r>
              <a:rPr lang="fr-FR" dirty="0"/>
              <a:t>Calcul de surface et de volume à l'aide de l'altitude de référence, du point de référence ou de la surface de référence… Tous les résultats ont un rapport au format HTML.</a:t>
            </a:r>
            <a:endParaRPr lang="en-US" dirty="0"/>
          </a:p>
        </p:txBody>
      </p:sp>
    </p:spTree>
    <p:extLst>
      <p:ext uri="{BB962C8B-B14F-4D97-AF65-F5344CB8AC3E}">
        <p14:creationId xmlns:p14="http://schemas.microsoft.com/office/powerpoint/2010/main" val="4128415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B1CC59C-B710-4321-AFD2-9BC8A8EBD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957" y="1250644"/>
            <a:ext cx="7778044" cy="4534902"/>
          </a:xfrm>
          <a:prstGeom prst="rect">
            <a:avLst/>
          </a:prstGeom>
          <a:effectLst>
            <a:outerShdw blurRad="317500" dist="38100" dir="8100000" algn="tr" rotWithShape="0">
              <a:prstClr val="black">
                <a:alpha val="40000"/>
              </a:prstClr>
            </a:outerShdw>
          </a:effectLst>
        </p:spPr>
      </p:pic>
      <p:pic>
        <p:nvPicPr>
          <p:cNvPr id="3" name="Image 2">
            <a:extLst>
              <a:ext uri="{FF2B5EF4-FFF2-40B4-BE49-F238E27FC236}">
                <a16:creationId xmlns:a16="http://schemas.microsoft.com/office/drawing/2014/main" id="{2C56C8E4-C34A-4536-A50F-8B663FAEF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38272" cy="6858000"/>
          </a:xfrm>
          <a:prstGeom prst="rect">
            <a:avLst/>
          </a:prstGeom>
          <a:effectLst>
            <a:outerShdw blurRad="317500" dist="38100" dir="8100000" algn="tr" rotWithShape="0">
              <a:prstClr val="black">
                <a:alpha val="40000"/>
              </a:prstClr>
            </a:outerShdw>
          </a:effectLst>
        </p:spPr>
      </p:pic>
    </p:spTree>
    <p:extLst>
      <p:ext uri="{BB962C8B-B14F-4D97-AF65-F5344CB8AC3E}">
        <p14:creationId xmlns:p14="http://schemas.microsoft.com/office/powerpoint/2010/main" val="20635687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Survey Master - Surface Stake">
            <a:hlinkClick r:id="" action="ppaction://media"/>
            <a:extLst>
              <a:ext uri="{FF2B5EF4-FFF2-40B4-BE49-F238E27FC236}">
                <a16:creationId xmlns:a16="http://schemas.microsoft.com/office/drawing/2014/main" id="{9D08EF58-BDD9-45B6-A53A-8DC3C6724AA8}"/>
              </a:ext>
            </a:extLst>
          </p:cNvPr>
          <p:cNvPicPr>
            <a:picLocks noRot="1" noChangeAspect="1"/>
          </p:cNvPicPr>
          <p:nvPr>
            <a:videoFile r:link="rId1"/>
          </p:nvPr>
        </p:nvPicPr>
        <p:blipFill>
          <a:blip r:embed="rId3"/>
          <a:stretch>
            <a:fillRect/>
          </a:stretch>
        </p:blipFill>
        <p:spPr>
          <a:xfrm>
            <a:off x="0" y="0"/>
            <a:ext cx="12192000" cy="6888479"/>
          </a:xfrm>
          <a:prstGeom prst="rect">
            <a:avLst/>
          </a:prstGeom>
        </p:spPr>
      </p:pic>
    </p:spTree>
    <p:extLst>
      <p:ext uri="{BB962C8B-B14F-4D97-AF65-F5344CB8AC3E}">
        <p14:creationId xmlns:p14="http://schemas.microsoft.com/office/powerpoint/2010/main" val="3378846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fr-FR" dirty="0"/>
              <a:t>Travailler en coordonnées locales </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6FFC2CCA-DAB6-7843-A9F8-89FCC98751B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55440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9D1DEF-D3F0-49FB-AC12-D88A1C1D1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44" y="372533"/>
            <a:ext cx="2810934" cy="4497494"/>
          </a:xfrm>
          <a:prstGeom prst="rect">
            <a:avLst/>
          </a:prstGeom>
          <a:effectLst>
            <a:outerShdw blurRad="254000" dist="38100" dir="8100000" algn="tr" rotWithShape="0">
              <a:prstClr val="black">
                <a:alpha val="40000"/>
              </a:prstClr>
            </a:outerShdw>
          </a:effectLst>
        </p:spPr>
      </p:pic>
      <p:pic>
        <p:nvPicPr>
          <p:cNvPr id="5" name="Image 4">
            <a:extLst>
              <a:ext uri="{FF2B5EF4-FFF2-40B4-BE49-F238E27FC236}">
                <a16:creationId xmlns:a16="http://schemas.microsoft.com/office/drawing/2014/main" id="{ECD2132F-CE9D-47F7-967C-58BE0F914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645" y="372533"/>
            <a:ext cx="2810934" cy="4497495"/>
          </a:xfrm>
          <a:prstGeom prst="rect">
            <a:avLst/>
          </a:prstGeom>
          <a:effectLst>
            <a:outerShdw blurRad="254000" dist="38100" dir="8100000" algn="tr" rotWithShape="0">
              <a:prstClr val="black">
                <a:alpha val="40000"/>
              </a:prstClr>
            </a:outerShdw>
          </a:effectLst>
        </p:spPr>
      </p:pic>
      <p:pic>
        <p:nvPicPr>
          <p:cNvPr id="7" name="Image 6">
            <a:extLst>
              <a:ext uri="{FF2B5EF4-FFF2-40B4-BE49-F238E27FC236}">
                <a16:creationId xmlns:a16="http://schemas.microsoft.com/office/drawing/2014/main" id="{E42A8D14-483B-4B3E-87FC-3AAFD5796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646" y="372533"/>
            <a:ext cx="2810935" cy="4497496"/>
          </a:xfrm>
          <a:prstGeom prst="rect">
            <a:avLst/>
          </a:prstGeom>
          <a:effectLst>
            <a:outerShdw blurRad="254000" dist="38100" dir="8100000" algn="tr" rotWithShape="0">
              <a:prstClr val="black">
                <a:alpha val="40000"/>
              </a:prstClr>
            </a:outerShdw>
          </a:effectLst>
        </p:spPr>
      </p:pic>
      <p:pic>
        <p:nvPicPr>
          <p:cNvPr id="11" name="Image 10">
            <a:extLst>
              <a:ext uri="{FF2B5EF4-FFF2-40B4-BE49-F238E27FC236}">
                <a16:creationId xmlns:a16="http://schemas.microsoft.com/office/drawing/2014/main" id="{7CFC8BD6-0253-4C04-8C3E-2C92B3F84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065" y="372533"/>
            <a:ext cx="2810935" cy="4497495"/>
          </a:xfrm>
          <a:prstGeom prst="rect">
            <a:avLst/>
          </a:prstGeom>
          <a:effectLst>
            <a:outerShdw blurRad="254000" dist="38100" dir="8100000" algn="tr" rotWithShape="0">
              <a:prstClr val="black">
                <a:alpha val="40000"/>
              </a:prstClr>
            </a:outerShdw>
          </a:effectLst>
        </p:spPr>
      </p:pic>
      <p:sp>
        <p:nvSpPr>
          <p:cNvPr id="2" name="ZoneTexte 1">
            <a:extLst>
              <a:ext uri="{FF2B5EF4-FFF2-40B4-BE49-F238E27FC236}">
                <a16:creationId xmlns:a16="http://schemas.microsoft.com/office/drawing/2014/main" id="{C20F64FF-3E25-B949-81E9-01E0D595D0B2}"/>
              </a:ext>
            </a:extLst>
          </p:cNvPr>
          <p:cNvSpPr txBox="1"/>
          <p:nvPr/>
        </p:nvSpPr>
        <p:spPr>
          <a:xfrm>
            <a:off x="259644" y="1040524"/>
            <a:ext cx="2810934" cy="1477328"/>
          </a:xfrm>
          <a:prstGeom prst="rect">
            <a:avLst/>
          </a:prstGeom>
          <a:noFill/>
        </p:spPr>
        <p:txBody>
          <a:bodyPr wrap="square" rtlCol="0">
            <a:spAutoFit/>
          </a:bodyPr>
          <a:lstStyle/>
          <a:p>
            <a:r>
              <a:rPr lang="fr-FR" dirty="0"/>
              <a:t>Changer l’ordre d’affichage Easting, Northing ce qui signifie pour la Belgique </a:t>
            </a:r>
          </a:p>
          <a:p>
            <a:r>
              <a:rPr lang="fr-FR" dirty="0"/>
              <a:t>Easting    = X Lambert</a:t>
            </a:r>
          </a:p>
          <a:p>
            <a:r>
              <a:rPr lang="fr-FR" dirty="0"/>
              <a:t>Northing = Y Lambert</a:t>
            </a:r>
          </a:p>
        </p:txBody>
      </p:sp>
      <p:sp>
        <p:nvSpPr>
          <p:cNvPr id="8" name="ZoneTexte 7">
            <a:extLst>
              <a:ext uri="{FF2B5EF4-FFF2-40B4-BE49-F238E27FC236}">
                <a16:creationId xmlns:a16="http://schemas.microsoft.com/office/drawing/2014/main" id="{DB661156-584A-6442-B552-09319CF1E44A}"/>
              </a:ext>
            </a:extLst>
          </p:cNvPr>
          <p:cNvSpPr txBox="1"/>
          <p:nvPr/>
        </p:nvSpPr>
        <p:spPr>
          <a:xfrm>
            <a:off x="3330228" y="1882616"/>
            <a:ext cx="2810934" cy="923330"/>
          </a:xfrm>
          <a:prstGeom prst="rect">
            <a:avLst/>
          </a:prstGeom>
          <a:noFill/>
        </p:spPr>
        <p:txBody>
          <a:bodyPr wrap="square" rtlCol="0">
            <a:spAutoFit/>
          </a:bodyPr>
          <a:lstStyle/>
          <a:p>
            <a:r>
              <a:rPr lang="fr-FR" dirty="0"/>
              <a:t>Permet d’entendre les commandes vocales dans la langue choisie</a:t>
            </a:r>
          </a:p>
        </p:txBody>
      </p:sp>
      <p:sp>
        <p:nvSpPr>
          <p:cNvPr id="4" name="Rectangle 3">
            <a:extLst>
              <a:ext uri="{FF2B5EF4-FFF2-40B4-BE49-F238E27FC236}">
                <a16:creationId xmlns:a16="http://schemas.microsoft.com/office/drawing/2014/main" id="{97F5B016-F414-9141-9130-D8927A1D1A08}"/>
              </a:ext>
            </a:extLst>
          </p:cNvPr>
          <p:cNvSpPr/>
          <p:nvPr/>
        </p:nvSpPr>
        <p:spPr>
          <a:xfrm>
            <a:off x="6378229" y="1681655"/>
            <a:ext cx="2788352" cy="325821"/>
          </a:xfrm>
          <a:prstGeom prst="rect">
            <a:avLst/>
          </a:prstGeom>
          <a:noFill/>
          <a:ln w="63500">
            <a:solidFill>
              <a:srgbClr val="FF0000">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31A16B5-3F7F-3C45-9A24-12A5367BC6AE}"/>
              </a:ext>
            </a:extLst>
          </p:cNvPr>
          <p:cNvSpPr txBox="1"/>
          <p:nvPr/>
        </p:nvSpPr>
        <p:spPr>
          <a:xfrm>
            <a:off x="9426230" y="1219990"/>
            <a:ext cx="2810934" cy="1754326"/>
          </a:xfrm>
          <a:prstGeom prst="rect">
            <a:avLst/>
          </a:prstGeom>
          <a:noFill/>
        </p:spPr>
        <p:txBody>
          <a:bodyPr wrap="square" rtlCol="0">
            <a:spAutoFit/>
          </a:bodyPr>
          <a:lstStyle/>
          <a:p>
            <a:r>
              <a:rPr lang="fr-FR" dirty="0"/>
              <a:t>Pour affecter des touches d’un R550 ou P8 a une fonction … Ici le réglage du volume en + ou – va servir de déclencheur pour la prise des mesures.</a:t>
            </a:r>
          </a:p>
        </p:txBody>
      </p:sp>
    </p:spTree>
    <p:extLst>
      <p:ext uri="{BB962C8B-B14F-4D97-AF65-F5344CB8AC3E}">
        <p14:creationId xmlns:p14="http://schemas.microsoft.com/office/powerpoint/2010/main" val="2788004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6A0D4C1-BB29-EC44-A443-2A35EF37A476}"/>
              </a:ext>
            </a:extLst>
          </p:cNvPr>
          <p:cNvSpPr>
            <a:spLocks noGrp="1"/>
          </p:cNvSpPr>
          <p:nvPr>
            <p:ph type="title"/>
          </p:nvPr>
        </p:nvSpPr>
        <p:spPr/>
        <p:txBody>
          <a:bodyPr/>
          <a:lstStyle/>
          <a:p>
            <a:r>
              <a:rPr lang="fr-FR" dirty="0"/>
              <a:t>Travailler en coordonnées locales</a:t>
            </a:r>
          </a:p>
        </p:txBody>
      </p:sp>
      <p:sp>
        <p:nvSpPr>
          <p:cNvPr id="5" name="Espace réservé du contenu 4">
            <a:extLst>
              <a:ext uri="{FF2B5EF4-FFF2-40B4-BE49-F238E27FC236}">
                <a16:creationId xmlns:a16="http://schemas.microsoft.com/office/drawing/2014/main" id="{DF7A005E-29E7-F646-99B4-1334D0C67890}"/>
              </a:ext>
            </a:extLst>
          </p:cNvPr>
          <p:cNvSpPr>
            <a:spLocks noGrp="1"/>
          </p:cNvSpPr>
          <p:nvPr>
            <p:ph idx="1"/>
          </p:nvPr>
        </p:nvSpPr>
        <p:spPr>
          <a:xfrm>
            <a:off x="838200" y="1825625"/>
            <a:ext cx="5740400" cy="4351338"/>
          </a:xfrm>
        </p:spPr>
        <p:txBody>
          <a:bodyPr>
            <a:normAutofit lnSpcReduction="10000"/>
          </a:bodyPr>
          <a:lstStyle/>
          <a:p>
            <a:r>
              <a:rPr lang="fr-FR" dirty="0"/>
              <a:t>Il y a des projets dont les coordonnées sont connues dans un système localement définis </a:t>
            </a:r>
            <a:r>
              <a:rPr lang="fr-FR" dirty="0">
                <a:solidFill>
                  <a:srgbClr val="0070C0"/>
                </a:solidFill>
              </a:rPr>
              <a:t>( X = 1000,000. Y = 2000,000 et Z = 100.000 sont par exemple les coordonnées d’un point de base).</a:t>
            </a:r>
          </a:p>
          <a:p>
            <a:r>
              <a:rPr lang="fr-FR" dirty="0"/>
              <a:t>Il s’agit donc de définir une transformation (dite de </a:t>
            </a:r>
            <a:r>
              <a:rPr lang="fr-FR" dirty="0" err="1"/>
              <a:t>Helmert</a:t>
            </a:r>
            <a:r>
              <a:rPr lang="fr-FR" dirty="0"/>
              <a:t> du nom du géodésien allemand) entre les coordonnées WGS84 et les coordonnées locales.</a:t>
            </a:r>
          </a:p>
        </p:txBody>
      </p:sp>
      <p:pic>
        <p:nvPicPr>
          <p:cNvPr id="6" name="Image 5">
            <a:extLst>
              <a:ext uri="{FF2B5EF4-FFF2-40B4-BE49-F238E27FC236}">
                <a16:creationId xmlns:a16="http://schemas.microsoft.com/office/drawing/2014/main" id="{0E715C9B-F3E9-0A41-A69E-A585EE71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653" y="1487409"/>
            <a:ext cx="3142358" cy="5027770"/>
          </a:xfrm>
          <a:prstGeom prst="rect">
            <a:avLst/>
          </a:prstGeom>
          <a:effectLst>
            <a:outerShdw blurRad="368300" dist="38100" dir="8100000" algn="tr" rotWithShape="0">
              <a:prstClr val="black">
                <a:alpha val="40000"/>
              </a:prstClr>
            </a:outerShdw>
          </a:effectLst>
        </p:spPr>
      </p:pic>
      <p:sp>
        <p:nvSpPr>
          <p:cNvPr id="7" name="Ellipse 6">
            <a:extLst>
              <a:ext uri="{FF2B5EF4-FFF2-40B4-BE49-F238E27FC236}">
                <a16:creationId xmlns:a16="http://schemas.microsoft.com/office/drawing/2014/main" id="{9D8EFAF6-82DC-0344-8561-07493CE585D0}"/>
              </a:ext>
            </a:extLst>
          </p:cNvPr>
          <p:cNvSpPr/>
          <p:nvPr/>
        </p:nvSpPr>
        <p:spPr>
          <a:xfrm>
            <a:off x="6763660" y="1487409"/>
            <a:ext cx="1721556" cy="11063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9360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EC05BA-AF57-2C4F-A709-E8B1018EDBE1}"/>
              </a:ext>
            </a:extLst>
          </p:cNvPr>
          <p:cNvSpPr>
            <a:spLocks noGrp="1"/>
          </p:cNvSpPr>
          <p:nvPr>
            <p:ph type="title"/>
          </p:nvPr>
        </p:nvSpPr>
        <p:spPr/>
        <p:txBody>
          <a:bodyPr/>
          <a:lstStyle/>
          <a:p>
            <a:r>
              <a:rPr lang="fr-FR" dirty="0"/>
              <a:t>Calibration</a:t>
            </a:r>
          </a:p>
        </p:txBody>
      </p:sp>
      <p:sp>
        <p:nvSpPr>
          <p:cNvPr id="3" name="Espace réservé du contenu 2">
            <a:extLst>
              <a:ext uri="{FF2B5EF4-FFF2-40B4-BE49-F238E27FC236}">
                <a16:creationId xmlns:a16="http://schemas.microsoft.com/office/drawing/2014/main" id="{F4A34C3B-3535-9D44-9861-0DB9872C71A2}"/>
              </a:ext>
            </a:extLst>
          </p:cNvPr>
          <p:cNvSpPr>
            <a:spLocks noGrp="1"/>
          </p:cNvSpPr>
          <p:nvPr>
            <p:ph idx="1"/>
          </p:nvPr>
        </p:nvSpPr>
        <p:spPr>
          <a:xfrm>
            <a:off x="838200" y="1825625"/>
            <a:ext cx="5257800" cy="4351338"/>
          </a:xfrm>
        </p:spPr>
        <p:txBody>
          <a:bodyPr>
            <a:normAutofit lnSpcReduction="10000"/>
          </a:bodyPr>
          <a:lstStyle/>
          <a:p>
            <a:r>
              <a:rPr lang="fr-FR" dirty="0"/>
              <a:t>Une fois la transformation établie, </a:t>
            </a:r>
            <a:r>
              <a:rPr lang="fr-FR" dirty="0">
                <a:solidFill>
                  <a:srgbClr val="0070C0"/>
                </a:solidFill>
              </a:rPr>
              <a:t>prenez garde que le </a:t>
            </a:r>
            <a:r>
              <a:rPr lang="fr-FR" dirty="0" err="1">
                <a:solidFill>
                  <a:srgbClr val="0070C0"/>
                </a:solidFill>
              </a:rPr>
              <a:t>Datum</a:t>
            </a:r>
            <a:r>
              <a:rPr lang="fr-FR" dirty="0">
                <a:solidFill>
                  <a:srgbClr val="0070C0"/>
                </a:solidFill>
              </a:rPr>
              <a:t> actuel choisit sera affecté par cette transformation.</a:t>
            </a:r>
          </a:p>
          <a:p>
            <a:r>
              <a:rPr lang="fr-FR" dirty="0"/>
              <a:t>Il faut donc créer un nouveau DATUM en sélectionnant le WGS84 comme système de référence avec une projection de type UTM. Une fois la transformation effectuée, celle-ci remplacera le DATUM existant.</a:t>
            </a:r>
          </a:p>
          <a:p>
            <a:endParaRPr lang="fr-FR" dirty="0"/>
          </a:p>
        </p:txBody>
      </p:sp>
      <p:pic>
        <p:nvPicPr>
          <p:cNvPr id="5" name="Image 4">
            <a:extLst>
              <a:ext uri="{FF2B5EF4-FFF2-40B4-BE49-F238E27FC236}">
                <a16:creationId xmlns:a16="http://schemas.microsoft.com/office/drawing/2014/main" id="{6F674EC1-4D5C-7A45-9384-3952136F5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087" y="365125"/>
            <a:ext cx="3567113" cy="6341534"/>
          </a:xfrm>
          <a:prstGeom prst="rect">
            <a:avLst/>
          </a:prstGeom>
        </p:spPr>
      </p:pic>
    </p:spTree>
    <p:extLst>
      <p:ext uri="{BB962C8B-B14F-4D97-AF65-F5344CB8AC3E}">
        <p14:creationId xmlns:p14="http://schemas.microsoft.com/office/powerpoint/2010/main" val="2692982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86C4323-F657-0D41-9420-24C41B04E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87" y="215900"/>
            <a:ext cx="3514725" cy="6248400"/>
          </a:xfrm>
          <a:prstGeom prst="rect">
            <a:avLst/>
          </a:prstGeom>
        </p:spPr>
      </p:pic>
      <p:pic>
        <p:nvPicPr>
          <p:cNvPr id="7" name="Image 6">
            <a:extLst>
              <a:ext uri="{FF2B5EF4-FFF2-40B4-BE49-F238E27FC236}">
                <a16:creationId xmlns:a16="http://schemas.microsoft.com/office/drawing/2014/main" id="{2962CB1A-F7A7-1846-B815-317A83047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187" y="215900"/>
            <a:ext cx="3514725" cy="6248400"/>
          </a:xfrm>
          <a:prstGeom prst="rect">
            <a:avLst/>
          </a:prstGeom>
        </p:spPr>
      </p:pic>
      <p:pic>
        <p:nvPicPr>
          <p:cNvPr id="9" name="Image 8">
            <a:extLst>
              <a:ext uri="{FF2B5EF4-FFF2-40B4-BE49-F238E27FC236}">
                <a16:creationId xmlns:a16="http://schemas.microsoft.com/office/drawing/2014/main" id="{018BF17C-F5CD-C448-8A3A-953116083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087" y="215900"/>
            <a:ext cx="3514725" cy="6248400"/>
          </a:xfrm>
          <a:prstGeom prst="rect">
            <a:avLst/>
          </a:prstGeom>
        </p:spPr>
      </p:pic>
      <p:sp>
        <p:nvSpPr>
          <p:cNvPr id="10" name="ZoneTexte 9">
            <a:extLst>
              <a:ext uri="{FF2B5EF4-FFF2-40B4-BE49-F238E27FC236}">
                <a16:creationId xmlns:a16="http://schemas.microsoft.com/office/drawing/2014/main" id="{7FE6B8F1-903F-964A-BED0-A4FF2ED3FC2F}"/>
              </a:ext>
            </a:extLst>
          </p:cNvPr>
          <p:cNvSpPr txBox="1"/>
          <p:nvPr/>
        </p:nvSpPr>
        <p:spPr>
          <a:xfrm>
            <a:off x="317500" y="2870200"/>
            <a:ext cx="3302000" cy="1477328"/>
          </a:xfrm>
          <a:prstGeom prst="rect">
            <a:avLst/>
          </a:prstGeom>
          <a:noFill/>
        </p:spPr>
        <p:txBody>
          <a:bodyPr wrap="square" rtlCol="0">
            <a:spAutoFit/>
          </a:bodyPr>
          <a:lstStyle/>
          <a:p>
            <a:r>
              <a:rPr lang="fr-FR" dirty="0"/>
              <a:t>Les ellipsoïdes sont égaux et sont le WGS84</a:t>
            </a:r>
          </a:p>
          <a:p>
            <a:endParaRPr lang="fr-FR" dirty="0"/>
          </a:p>
          <a:p>
            <a:r>
              <a:rPr lang="fr-FR" dirty="0"/>
              <a:t>La transformation UTM pour la Belgique est dans la zone 31</a:t>
            </a:r>
          </a:p>
        </p:txBody>
      </p:sp>
      <p:sp>
        <p:nvSpPr>
          <p:cNvPr id="11" name="Rectangle 10">
            <a:extLst>
              <a:ext uri="{FF2B5EF4-FFF2-40B4-BE49-F238E27FC236}">
                <a16:creationId xmlns:a16="http://schemas.microsoft.com/office/drawing/2014/main" id="{21ADDEDD-7029-4349-967A-8DF8FAA8AFCD}"/>
              </a:ext>
            </a:extLst>
          </p:cNvPr>
          <p:cNvSpPr/>
          <p:nvPr/>
        </p:nvSpPr>
        <p:spPr>
          <a:xfrm>
            <a:off x="3913187" y="1028700"/>
            <a:ext cx="3514725" cy="508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ACE2B756-8289-B949-92A9-90B07529B6B1}"/>
              </a:ext>
            </a:extLst>
          </p:cNvPr>
          <p:cNvSpPr txBox="1"/>
          <p:nvPr/>
        </p:nvSpPr>
        <p:spPr>
          <a:xfrm>
            <a:off x="8299449" y="4347528"/>
            <a:ext cx="3302000" cy="923330"/>
          </a:xfrm>
          <a:prstGeom prst="rect">
            <a:avLst/>
          </a:prstGeom>
          <a:noFill/>
        </p:spPr>
        <p:txBody>
          <a:bodyPr wrap="square" rtlCol="0">
            <a:spAutoFit/>
          </a:bodyPr>
          <a:lstStyle/>
          <a:p>
            <a:r>
              <a:rPr lang="fr-FR" dirty="0"/>
              <a:t>On crée ensuite un nouveau projet et on mesure les points communs en GNSS RTK</a:t>
            </a:r>
          </a:p>
        </p:txBody>
      </p:sp>
    </p:spTree>
    <p:extLst>
      <p:ext uri="{BB962C8B-B14F-4D97-AF65-F5344CB8AC3E}">
        <p14:creationId xmlns:p14="http://schemas.microsoft.com/office/powerpoint/2010/main" val="33215170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BDBB01-6E70-4046-8900-1813CB064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87" y="209550"/>
            <a:ext cx="3621881" cy="6438900"/>
          </a:xfrm>
          <a:prstGeom prst="rect">
            <a:avLst/>
          </a:prstGeom>
        </p:spPr>
      </p:pic>
      <p:pic>
        <p:nvPicPr>
          <p:cNvPr id="5" name="Image 4">
            <a:extLst>
              <a:ext uri="{FF2B5EF4-FFF2-40B4-BE49-F238E27FC236}">
                <a16:creationId xmlns:a16="http://schemas.microsoft.com/office/drawing/2014/main" id="{F1491064-7C3F-0B4F-BFFA-EF019358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788" y="209550"/>
            <a:ext cx="3621882" cy="6438901"/>
          </a:xfrm>
          <a:prstGeom prst="rect">
            <a:avLst/>
          </a:prstGeom>
        </p:spPr>
      </p:pic>
      <p:sp>
        <p:nvSpPr>
          <p:cNvPr id="6" name="Ellipse 5">
            <a:extLst>
              <a:ext uri="{FF2B5EF4-FFF2-40B4-BE49-F238E27FC236}">
                <a16:creationId xmlns:a16="http://schemas.microsoft.com/office/drawing/2014/main" id="{811E74B6-7B67-E34A-B88F-7CE256A18B41}"/>
              </a:ext>
            </a:extLst>
          </p:cNvPr>
          <p:cNvSpPr/>
          <p:nvPr/>
        </p:nvSpPr>
        <p:spPr>
          <a:xfrm>
            <a:off x="-94340" y="827009"/>
            <a:ext cx="1721556" cy="11063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2302B-A5D4-CA4D-BB1E-9D72E933878E}"/>
              </a:ext>
            </a:extLst>
          </p:cNvPr>
          <p:cNvSpPr/>
          <p:nvPr/>
        </p:nvSpPr>
        <p:spPr>
          <a:xfrm>
            <a:off x="4014789" y="5626100"/>
            <a:ext cx="684212" cy="508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233528B0-833E-FA43-A299-8E2FE5626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087" y="209550"/>
            <a:ext cx="3621882" cy="6438902"/>
          </a:xfrm>
          <a:prstGeom prst="rect">
            <a:avLst/>
          </a:prstGeom>
        </p:spPr>
      </p:pic>
      <p:sp>
        <p:nvSpPr>
          <p:cNvPr id="10" name="Rectangle 9">
            <a:extLst>
              <a:ext uri="{FF2B5EF4-FFF2-40B4-BE49-F238E27FC236}">
                <a16:creationId xmlns:a16="http://schemas.microsoft.com/office/drawing/2014/main" id="{523495F4-9CB5-C54B-BC15-EBB1DE508471}"/>
              </a:ext>
            </a:extLst>
          </p:cNvPr>
          <p:cNvSpPr/>
          <p:nvPr/>
        </p:nvSpPr>
        <p:spPr>
          <a:xfrm>
            <a:off x="8066086" y="801609"/>
            <a:ext cx="3621881" cy="508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40558C2-2416-074F-B0A1-2A5A5E6E6BDF}"/>
              </a:ext>
            </a:extLst>
          </p:cNvPr>
          <p:cNvSpPr txBox="1"/>
          <p:nvPr/>
        </p:nvSpPr>
        <p:spPr>
          <a:xfrm>
            <a:off x="8066086" y="2798128"/>
            <a:ext cx="3503614" cy="923330"/>
          </a:xfrm>
          <a:prstGeom prst="rect">
            <a:avLst/>
          </a:prstGeom>
          <a:noFill/>
        </p:spPr>
        <p:txBody>
          <a:bodyPr wrap="square" rtlCol="0">
            <a:spAutoFit/>
          </a:bodyPr>
          <a:lstStyle/>
          <a:p>
            <a:r>
              <a:rPr lang="fr-FR" dirty="0"/>
              <a:t>On sélectionne comme méthode de transformation « One-step </a:t>
            </a:r>
            <a:r>
              <a:rPr lang="fr-FR" dirty="0" err="1"/>
              <a:t>method</a:t>
            </a:r>
            <a:r>
              <a:rPr lang="fr-FR" dirty="0"/>
              <a:t> »</a:t>
            </a:r>
          </a:p>
        </p:txBody>
      </p:sp>
    </p:spTree>
    <p:extLst>
      <p:ext uri="{BB962C8B-B14F-4D97-AF65-F5344CB8AC3E}">
        <p14:creationId xmlns:p14="http://schemas.microsoft.com/office/powerpoint/2010/main" val="18335823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DE68A3-D386-0846-AE52-8CB4CC5A1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88" y="228600"/>
            <a:ext cx="3600450" cy="6400800"/>
          </a:xfrm>
          <a:prstGeom prst="rect">
            <a:avLst/>
          </a:prstGeom>
        </p:spPr>
      </p:pic>
      <p:pic>
        <p:nvPicPr>
          <p:cNvPr id="5" name="Image 4">
            <a:extLst>
              <a:ext uri="{FF2B5EF4-FFF2-40B4-BE49-F238E27FC236}">
                <a16:creationId xmlns:a16="http://schemas.microsoft.com/office/drawing/2014/main" id="{A5016B46-2B48-0149-9FBB-A0B723604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462" y="228600"/>
            <a:ext cx="3600450" cy="6400800"/>
          </a:xfrm>
          <a:prstGeom prst="rect">
            <a:avLst/>
          </a:prstGeom>
        </p:spPr>
      </p:pic>
      <p:sp>
        <p:nvSpPr>
          <p:cNvPr id="6" name="ZoneTexte 5">
            <a:extLst>
              <a:ext uri="{FF2B5EF4-FFF2-40B4-BE49-F238E27FC236}">
                <a16:creationId xmlns:a16="http://schemas.microsoft.com/office/drawing/2014/main" id="{CCA9B235-1DC0-EF48-A08F-4587EB5F3B97}"/>
              </a:ext>
            </a:extLst>
          </p:cNvPr>
          <p:cNvSpPr txBox="1"/>
          <p:nvPr/>
        </p:nvSpPr>
        <p:spPr>
          <a:xfrm>
            <a:off x="7729536" y="1210628"/>
            <a:ext cx="3503614" cy="2031325"/>
          </a:xfrm>
          <a:prstGeom prst="rect">
            <a:avLst/>
          </a:prstGeom>
          <a:noFill/>
        </p:spPr>
        <p:txBody>
          <a:bodyPr wrap="square" rtlCol="0">
            <a:spAutoFit/>
          </a:bodyPr>
          <a:lstStyle/>
          <a:p>
            <a:r>
              <a:rPr lang="fr-FR" dirty="0"/>
              <a:t>Ce sont les points en coordonnées locales … On peut choisir les mêmes nom de point ou bien d’autres. La correspondance se fera manuellement ou automatiquement pour associer les points …</a:t>
            </a:r>
          </a:p>
        </p:txBody>
      </p:sp>
      <p:sp>
        <p:nvSpPr>
          <p:cNvPr id="7" name="ZoneTexte 6">
            <a:extLst>
              <a:ext uri="{FF2B5EF4-FFF2-40B4-BE49-F238E27FC236}">
                <a16:creationId xmlns:a16="http://schemas.microsoft.com/office/drawing/2014/main" id="{D0366CE9-E29A-1D47-9074-C0E7B687F88B}"/>
              </a:ext>
            </a:extLst>
          </p:cNvPr>
          <p:cNvSpPr txBox="1"/>
          <p:nvPr/>
        </p:nvSpPr>
        <p:spPr>
          <a:xfrm>
            <a:off x="7729536" y="3616048"/>
            <a:ext cx="3503614" cy="2862322"/>
          </a:xfrm>
          <a:prstGeom prst="rect">
            <a:avLst/>
          </a:prstGeom>
          <a:noFill/>
        </p:spPr>
        <p:txBody>
          <a:bodyPr wrap="square" rtlCol="0">
            <a:spAutoFit/>
          </a:bodyPr>
          <a:lstStyle/>
          <a:p>
            <a:r>
              <a:rPr lang="fr-FR" dirty="0"/>
              <a:t>Ce sont les points en coordonnées GNSS (mais transformées dans le </a:t>
            </a:r>
            <a:r>
              <a:rPr lang="fr-FR" dirty="0" err="1"/>
              <a:t>Datum</a:t>
            </a:r>
            <a:r>
              <a:rPr lang="fr-FR" dirty="0"/>
              <a:t> LOCAL que l’on a créé auparavant). Il s’agit des points mesurés sur le terrain en mode RTK.</a:t>
            </a:r>
          </a:p>
          <a:p>
            <a:endParaRPr lang="fr-FR" dirty="0"/>
          </a:p>
          <a:p>
            <a:r>
              <a:rPr lang="fr-FR" dirty="0">
                <a:solidFill>
                  <a:srgbClr val="0070C0"/>
                </a:solidFill>
              </a:rPr>
              <a:t>On procède au calcul et on vérifie les écarts, ensuite on « applique » la transformation au DATUM local.</a:t>
            </a:r>
          </a:p>
        </p:txBody>
      </p:sp>
    </p:spTree>
    <p:extLst>
      <p:ext uri="{BB962C8B-B14F-4D97-AF65-F5344CB8AC3E}">
        <p14:creationId xmlns:p14="http://schemas.microsoft.com/office/powerpoint/2010/main" val="486402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COGO </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CFAECCE5-714E-F049-B6C2-71AAAC5244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2860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09F040-B2AA-9943-BE8F-199DBFD49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88" y="184150"/>
            <a:ext cx="3650456" cy="6489700"/>
          </a:xfrm>
          <a:prstGeom prst="rect">
            <a:avLst/>
          </a:prstGeom>
        </p:spPr>
      </p:pic>
      <p:pic>
        <p:nvPicPr>
          <p:cNvPr id="7" name="Image 6">
            <a:extLst>
              <a:ext uri="{FF2B5EF4-FFF2-40B4-BE49-F238E27FC236}">
                <a16:creationId xmlns:a16="http://schemas.microsoft.com/office/drawing/2014/main" id="{639CE5E4-D1CD-4F47-B199-BCC0DD657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86" y="184150"/>
            <a:ext cx="3650457" cy="6489701"/>
          </a:xfrm>
          <a:prstGeom prst="rect">
            <a:avLst/>
          </a:prstGeom>
        </p:spPr>
      </p:pic>
      <p:sp>
        <p:nvSpPr>
          <p:cNvPr id="8" name="Rectangle 7">
            <a:extLst>
              <a:ext uri="{FF2B5EF4-FFF2-40B4-BE49-F238E27FC236}">
                <a16:creationId xmlns:a16="http://schemas.microsoft.com/office/drawing/2014/main" id="{06D8265A-27D1-EB4B-861D-43691DC144BC}"/>
              </a:ext>
            </a:extLst>
          </p:cNvPr>
          <p:cNvSpPr/>
          <p:nvPr/>
        </p:nvSpPr>
        <p:spPr>
          <a:xfrm>
            <a:off x="7942147" y="228600"/>
            <a:ext cx="4019665" cy="923330"/>
          </a:xfrm>
          <a:prstGeom prst="rect">
            <a:avLst/>
          </a:prstGeom>
        </p:spPr>
        <p:txBody>
          <a:bodyPr wrap="square">
            <a:spAutoFit/>
          </a:bodyPr>
          <a:lstStyle/>
          <a:p>
            <a:r>
              <a:rPr lang="fr-FR" dirty="0">
                <a:solidFill>
                  <a:srgbClr val="0070C0"/>
                </a:solidFill>
              </a:rPr>
              <a:t>Les calculs se basent sur les points levés.</a:t>
            </a:r>
          </a:p>
          <a:p>
            <a:r>
              <a:rPr lang="fr-FR" dirty="0">
                <a:solidFill>
                  <a:srgbClr val="0070C0"/>
                </a:solidFill>
              </a:rPr>
              <a:t>Il y a plusieurs méthodes disponibles.</a:t>
            </a:r>
          </a:p>
          <a:p>
            <a:endParaRPr lang="en-GB" dirty="0"/>
          </a:p>
        </p:txBody>
      </p:sp>
    </p:spTree>
    <p:extLst>
      <p:ext uri="{BB962C8B-B14F-4D97-AF65-F5344CB8AC3E}">
        <p14:creationId xmlns:p14="http://schemas.microsoft.com/office/powerpoint/2010/main" val="27862676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0BE800-1639-3F4D-8855-35E90BD52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87" y="167922"/>
            <a:ext cx="3668713" cy="6522156"/>
          </a:xfrm>
          <a:prstGeom prst="rect">
            <a:avLst/>
          </a:prstGeom>
        </p:spPr>
      </p:pic>
      <p:sp>
        <p:nvSpPr>
          <p:cNvPr id="4" name="Rectangle 3">
            <a:extLst>
              <a:ext uri="{FF2B5EF4-FFF2-40B4-BE49-F238E27FC236}">
                <a16:creationId xmlns:a16="http://schemas.microsoft.com/office/drawing/2014/main" id="{182F4056-2EA3-6D4A-8A3B-AE17402DE4AC}"/>
              </a:ext>
            </a:extLst>
          </p:cNvPr>
          <p:cNvSpPr/>
          <p:nvPr/>
        </p:nvSpPr>
        <p:spPr>
          <a:xfrm>
            <a:off x="4086167" y="2876792"/>
            <a:ext cx="4019665" cy="1477328"/>
          </a:xfrm>
          <a:prstGeom prst="rect">
            <a:avLst/>
          </a:prstGeom>
        </p:spPr>
        <p:txBody>
          <a:bodyPr wrap="square">
            <a:spAutoFit/>
          </a:bodyPr>
          <a:lstStyle/>
          <a:p>
            <a:r>
              <a:rPr lang="fr-FR" dirty="0">
                <a:solidFill>
                  <a:srgbClr val="0070C0"/>
                </a:solidFill>
              </a:rPr>
              <a:t>Dans le module « Topographique » il y a également la possibilité de faire des offset et même un tilt offset qui se base sur les variations de la canne.</a:t>
            </a:r>
          </a:p>
          <a:p>
            <a:endParaRPr lang="en-GB" dirty="0"/>
          </a:p>
        </p:txBody>
      </p:sp>
    </p:spTree>
    <p:extLst>
      <p:ext uri="{BB962C8B-B14F-4D97-AF65-F5344CB8AC3E}">
        <p14:creationId xmlns:p14="http://schemas.microsoft.com/office/powerpoint/2010/main" val="48834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NMEA output</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CFAECCE5-714E-F049-B6C2-71AAAC5244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66565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F1516E8-61F4-4DF3-9448-1D397A0BD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27" y="133332"/>
            <a:ext cx="5684832" cy="3553020"/>
          </a:xfrm>
          <a:prstGeom prst="rect">
            <a:avLst/>
          </a:prstGeom>
          <a:effectLst>
            <a:outerShdw blurRad="368300" dist="38100" dir="8100000" algn="tr" rotWithShape="0">
              <a:prstClr val="black">
                <a:alpha val="40000"/>
              </a:prstClr>
            </a:outerShdw>
          </a:effectLst>
        </p:spPr>
      </p:pic>
      <p:sp>
        <p:nvSpPr>
          <p:cNvPr id="24" name="ZoneTexte 23">
            <a:extLst>
              <a:ext uri="{FF2B5EF4-FFF2-40B4-BE49-F238E27FC236}">
                <a16:creationId xmlns:a16="http://schemas.microsoft.com/office/drawing/2014/main" id="{F9FCD1AC-42DF-4DA3-9C2C-9C60839C5C54}"/>
              </a:ext>
            </a:extLst>
          </p:cNvPr>
          <p:cNvSpPr txBox="1"/>
          <p:nvPr/>
        </p:nvSpPr>
        <p:spPr>
          <a:xfrm>
            <a:off x="138227" y="3886067"/>
            <a:ext cx="5596529" cy="1754326"/>
          </a:xfrm>
          <a:prstGeom prst="rect">
            <a:avLst/>
          </a:prstGeom>
          <a:noFill/>
        </p:spPr>
        <p:txBody>
          <a:bodyPr wrap="square">
            <a:spAutoFit/>
          </a:bodyPr>
          <a:lstStyle/>
          <a:p>
            <a:r>
              <a:rPr lang="fr-FR" dirty="0"/>
              <a:t>La sortie NMEA permet de diffuser les données de position et de navigation en temps réel et au format TXT conformément aux normes NMEA. </a:t>
            </a:r>
          </a:p>
          <a:p>
            <a:endParaRPr lang="fr-FR" dirty="0"/>
          </a:p>
          <a:p>
            <a:r>
              <a:rPr lang="fr-FR" dirty="0"/>
              <a:t>Normalement, le NMEA est diffusé via RS-232 (COM) et donc ici avec SURVEY MASTER via l'interface Bluetooth.</a:t>
            </a:r>
            <a:endParaRPr lang="en-US" dirty="0"/>
          </a:p>
        </p:txBody>
      </p:sp>
      <p:sp>
        <p:nvSpPr>
          <p:cNvPr id="25" name="Ellipse 24">
            <a:extLst>
              <a:ext uri="{FF2B5EF4-FFF2-40B4-BE49-F238E27FC236}">
                <a16:creationId xmlns:a16="http://schemas.microsoft.com/office/drawing/2014/main" id="{E1531EB5-1420-43F5-BDD7-DD2A20D02406}"/>
              </a:ext>
            </a:extLst>
          </p:cNvPr>
          <p:cNvSpPr/>
          <p:nvPr/>
        </p:nvSpPr>
        <p:spPr>
          <a:xfrm>
            <a:off x="400960" y="1013879"/>
            <a:ext cx="1721556" cy="11063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78C9828-09CE-5C4D-BE2D-6C051AF34570}"/>
              </a:ext>
            </a:extLst>
          </p:cNvPr>
          <p:cNvSpPr/>
          <p:nvPr/>
        </p:nvSpPr>
        <p:spPr>
          <a:xfrm>
            <a:off x="5899265" y="133332"/>
            <a:ext cx="6096000" cy="2862322"/>
          </a:xfrm>
          <a:prstGeom prst="rect">
            <a:avLst/>
          </a:prstGeom>
        </p:spPr>
        <p:txBody>
          <a:bodyPr>
            <a:spAutoFit/>
          </a:bodyPr>
          <a:lstStyle/>
          <a:p>
            <a:r>
              <a:rPr lang="en-GB" dirty="0">
                <a:solidFill>
                  <a:srgbClr val="0070C0"/>
                </a:solidFill>
              </a:rPr>
              <a:t>NMEA 0183 is a combined electrical and data specification for communication between marine electronics such as echo sounder, sonars, anemometer, gyrocompass, autopilot, GPS receivers and many other types of instruments. It has been defined by, and is controlled by, the National Marine Electronics Association. It replaces the earlier NMEA 0180 and NMEA 0182 standards. In leisure marine applications it is slowly being phased out in favour of the newer NMEA 2000 standard, though NMEA0183 remains the norm in commercial shipping.</a:t>
            </a:r>
          </a:p>
          <a:p>
            <a:endParaRPr lang="en-GB" dirty="0"/>
          </a:p>
        </p:txBody>
      </p:sp>
    </p:spTree>
    <p:extLst>
      <p:ext uri="{BB962C8B-B14F-4D97-AF65-F5344CB8AC3E}">
        <p14:creationId xmlns:p14="http://schemas.microsoft.com/office/powerpoint/2010/main" val="8887980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DBC77F1-B658-1C4E-A337-825D9EF50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Ellipse 3">
            <a:extLst>
              <a:ext uri="{FF2B5EF4-FFF2-40B4-BE49-F238E27FC236}">
                <a16:creationId xmlns:a16="http://schemas.microsoft.com/office/drawing/2014/main" id="{E619AADA-2CC0-5646-92EA-61388F8BA003}"/>
              </a:ext>
            </a:extLst>
          </p:cNvPr>
          <p:cNvSpPr/>
          <p:nvPr/>
        </p:nvSpPr>
        <p:spPr>
          <a:xfrm>
            <a:off x="3543300" y="4457700"/>
            <a:ext cx="749300" cy="7747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29A1F10-6AC1-0649-8A71-A5D6C6E20C35}"/>
              </a:ext>
            </a:extLst>
          </p:cNvPr>
          <p:cNvSpPr txBox="1"/>
          <p:nvPr/>
        </p:nvSpPr>
        <p:spPr>
          <a:xfrm>
            <a:off x="4660900" y="4521884"/>
            <a:ext cx="5549900" cy="646331"/>
          </a:xfrm>
          <a:prstGeom prst="rect">
            <a:avLst/>
          </a:prstGeom>
          <a:noFill/>
        </p:spPr>
        <p:txBody>
          <a:bodyPr wrap="square" rtlCol="0">
            <a:spAutoFit/>
          </a:bodyPr>
          <a:lstStyle/>
          <a:p>
            <a:r>
              <a:rPr lang="fr-FR" dirty="0"/>
              <a:t>Sur le R550 la prise de mesure peut se faire en appuyant sur cette touche</a:t>
            </a:r>
          </a:p>
        </p:txBody>
      </p:sp>
    </p:spTree>
    <p:extLst>
      <p:ext uri="{BB962C8B-B14F-4D97-AF65-F5344CB8AC3E}">
        <p14:creationId xmlns:p14="http://schemas.microsoft.com/office/powerpoint/2010/main" val="3444994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55D9382-07DC-1849-83E9-602CD61E9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3" y="157942"/>
            <a:ext cx="3474200" cy="6176356"/>
          </a:xfrm>
          <a:prstGeom prst="rect">
            <a:avLst/>
          </a:prstGeom>
        </p:spPr>
      </p:pic>
      <p:pic>
        <p:nvPicPr>
          <p:cNvPr id="5" name="Image 4">
            <a:extLst>
              <a:ext uri="{FF2B5EF4-FFF2-40B4-BE49-F238E27FC236}">
                <a16:creationId xmlns:a16="http://schemas.microsoft.com/office/drawing/2014/main" id="{BA346E7E-71A2-2547-AB4C-F70D8FEE0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674" y="157942"/>
            <a:ext cx="3474200" cy="6176356"/>
          </a:xfrm>
          <a:prstGeom prst="rect">
            <a:avLst/>
          </a:prstGeom>
        </p:spPr>
      </p:pic>
      <p:pic>
        <p:nvPicPr>
          <p:cNvPr id="7" name="Image 6">
            <a:extLst>
              <a:ext uri="{FF2B5EF4-FFF2-40B4-BE49-F238E27FC236}">
                <a16:creationId xmlns:a16="http://schemas.microsoft.com/office/drawing/2014/main" id="{ED179F83-8816-BB4B-8DAC-CBA165552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1616" y="157942"/>
            <a:ext cx="2501611" cy="4447309"/>
          </a:xfrm>
          <a:prstGeom prst="rect">
            <a:avLst/>
          </a:prstGeom>
        </p:spPr>
      </p:pic>
      <p:sp>
        <p:nvSpPr>
          <p:cNvPr id="8" name="ZoneTexte 7">
            <a:extLst>
              <a:ext uri="{FF2B5EF4-FFF2-40B4-BE49-F238E27FC236}">
                <a16:creationId xmlns:a16="http://schemas.microsoft.com/office/drawing/2014/main" id="{840A72F0-7262-B246-A507-922788149FF0}"/>
              </a:ext>
            </a:extLst>
          </p:cNvPr>
          <p:cNvSpPr txBox="1"/>
          <p:nvPr/>
        </p:nvSpPr>
        <p:spPr>
          <a:xfrm>
            <a:off x="7456516" y="4705004"/>
            <a:ext cx="4563688" cy="1477328"/>
          </a:xfrm>
          <a:prstGeom prst="rect">
            <a:avLst/>
          </a:prstGeom>
          <a:noFill/>
        </p:spPr>
        <p:txBody>
          <a:bodyPr wrap="square" rtlCol="0">
            <a:spAutoFit/>
          </a:bodyPr>
          <a:lstStyle/>
          <a:p>
            <a:pPr algn="ctr"/>
            <a:r>
              <a:rPr lang="fr-FR" dirty="0">
                <a:solidFill>
                  <a:srgbClr val="0070C0"/>
                </a:solidFill>
              </a:rPr>
              <a:t>SURVEY MASTER permet de rediriger les flux de données NMEA vers un serveur TCP-IP. Dans ce cas, d'autres applications peuvent bénéficier des positions des récepteurs GNSS en temps réel.</a:t>
            </a:r>
            <a:endParaRPr lang="en-GB" dirty="0">
              <a:solidFill>
                <a:srgbClr val="0070C0"/>
              </a:solidFill>
            </a:endParaRPr>
          </a:p>
        </p:txBody>
      </p:sp>
    </p:spTree>
    <p:extLst>
      <p:ext uri="{BB962C8B-B14F-4D97-AF65-F5344CB8AC3E}">
        <p14:creationId xmlns:p14="http://schemas.microsoft.com/office/powerpoint/2010/main" val="4027047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6DCA4FF-3050-C94B-96B0-D03FDC423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91" y="120650"/>
            <a:ext cx="7899400" cy="5016500"/>
          </a:xfrm>
          <a:prstGeom prst="rect">
            <a:avLst/>
          </a:prstGeom>
          <a:effectLst>
            <a:outerShdw blurRad="442780" dist="38100" dir="8100000" algn="tr" rotWithShape="0">
              <a:prstClr val="black">
                <a:alpha val="40000"/>
              </a:prstClr>
            </a:outerShdw>
          </a:effectLst>
        </p:spPr>
      </p:pic>
      <p:pic>
        <p:nvPicPr>
          <p:cNvPr id="7" name="Image 6">
            <a:extLst>
              <a:ext uri="{FF2B5EF4-FFF2-40B4-BE49-F238E27FC236}">
                <a16:creationId xmlns:a16="http://schemas.microsoft.com/office/drawing/2014/main" id="{46D904AD-E933-394E-90EA-A1E21FDEC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877" y="2628900"/>
            <a:ext cx="7353300" cy="3924300"/>
          </a:xfrm>
          <a:prstGeom prst="rect">
            <a:avLst/>
          </a:prstGeom>
          <a:effectLst>
            <a:outerShdw blurRad="442780" dist="38100" dir="8100000" algn="tr" rotWithShape="0">
              <a:prstClr val="black">
                <a:alpha val="40000"/>
              </a:prstClr>
            </a:outerShdw>
          </a:effectLst>
        </p:spPr>
      </p:pic>
      <p:pic>
        <p:nvPicPr>
          <p:cNvPr id="9" name="Image 8">
            <a:extLst>
              <a:ext uri="{FF2B5EF4-FFF2-40B4-BE49-F238E27FC236}">
                <a16:creationId xmlns:a16="http://schemas.microsoft.com/office/drawing/2014/main" id="{C933CE2A-8200-A144-B694-DFAF59EC4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3004" y="304800"/>
            <a:ext cx="3288723" cy="2127997"/>
          </a:xfrm>
          <a:prstGeom prst="rect">
            <a:avLst/>
          </a:prstGeom>
          <a:effectLst>
            <a:outerShdw blurRad="355399" dist="38100" dir="8100000" algn="tr" rotWithShape="0">
              <a:prstClr val="black">
                <a:alpha val="40000"/>
              </a:prstClr>
            </a:outerShdw>
          </a:effectLst>
        </p:spPr>
      </p:pic>
      <p:sp>
        <p:nvSpPr>
          <p:cNvPr id="10" name="ZoneTexte 9">
            <a:extLst>
              <a:ext uri="{FF2B5EF4-FFF2-40B4-BE49-F238E27FC236}">
                <a16:creationId xmlns:a16="http://schemas.microsoft.com/office/drawing/2014/main" id="{375D4209-39CA-7F48-825E-3DC75916769C}"/>
              </a:ext>
            </a:extLst>
          </p:cNvPr>
          <p:cNvSpPr txBox="1"/>
          <p:nvPr/>
        </p:nvSpPr>
        <p:spPr>
          <a:xfrm>
            <a:off x="99291" y="5299364"/>
            <a:ext cx="4327236" cy="1477328"/>
          </a:xfrm>
          <a:prstGeom prst="rect">
            <a:avLst/>
          </a:prstGeom>
          <a:noFill/>
        </p:spPr>
        <p:txBody>
          <a:bodyPr wrap="square" rtlCol="0">
            <a:spAutoFit/>
          </a:bodyPr>
          <a:lstStyle/>
          <a:p>
            <a:r>
              <a:rPr lang="en-GB" dirty="0"/>
              <a:t>Thanks to SURVEY MASTER NMEA to TCP-IP server, a N5 IMU RTK (and other ComNav Technology GNSS receiver types) </a:t>
            </a:r>
            <a:r>
              <a:rPr lang="en-GB" dirty="0">
                <a:solidFill>
                  <a:srgbClr val="0070C0"/>
                </a:solidFill>
              </a:rPr>
              <a:t>can be setup as a “monitoring” receiver immediately …</a:t>
            </a:r>
          </a:p>
        </p:txBody>
      </p:sp>
    </p:spTree>
    <p:extLst>
      <p:ext uri="{BB962C8B-B14F-4D97-AF65-F5344CB8AC3E}">
        <p14:creationId xmlns:p14="http://schemas.microsoft.com/office/powerpoint/2010/main" val="22504191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Mock Location</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CFAECCE5-714E-F049-B6C2-71AAAC5244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4875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B16DA9-0254-4906-BE17-5FFF39DEC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7636" y="133332"/>
            <a:ext cx="2594857" cy="4613078"/>
          </a:xfrm>
          <a:prstGeom prst="rect">
            <a:avLst/>
          </a:prstGeom>
          <a:effectLst>
            <a:outerShdw blurRad="368300" dist="38100" dir="8100000" algn="tr" rotWithShape="0">
              <a:prstClr val="black">
                <a:alpha val="40000"/>
              </a:prstClr>
            </a:outerShdw>
          </a:effectLst>
        </p:spPr>
      </p:pic>
      <p:pic>
        <p:nvPicPr>
          <p:cNvPr id="21" name="Image 20">
            <a:extLst>
              <a:ext uri="{FF2B5EF4-FFF2-40B4-BE49-F238E27FC236}">
                <a16:creationId xmlns:a16="http://schemas.microsoft.com/office/drawing/2014/main" id="{CE5D3344-BBF2-4D21-AE44-7A64CB3D5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819" y="157913"/>
            <a:ext cx="2080204" cy="3313366"/>
          </a:xfrm>
          <a:prstGeom prst="rect">
            <a:avLst/>
          </a:prstGeom>
          <a:effectLst>
            <a:outerShdw blurRad="368300" dist="38100" dir="8100000" algn="tr" rotWithShape="0">
              <a:prstClr val="black">
                <a:alpha val="40000"/>
              </a:prstClr>
            </a:outerShdw>
          </a:effectLst>
        </p:spPr>
      </p:pic>
      <p:pic>
        <p:nvPicPr>
          <p:cNvPr id="22" name="Image 21">
            <a:extLst>
              <a:ext uri="{FF2B5EF4-FFF2-40B4-BE49-F238E27FC236}">
                <a16:creationId xmlns:a16="http://schemas.microsoft.com/office/drawing/2014/main" id="{3F1516E8-61F4-4DF3-9448-1D397A0BD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7" y="133332"/>
            <a:ext cx="5684832" cy="3553020"/>
          </a:xfrm>
          <a:prstGeom prst="rect">
            <a:avLst/>
          </a:prstGeom>
          <a:effectLst>
            <a:outerShdw blurRad="368300" dist="38100" dir="8100000" algn="tr" rotWithShape="0">
              <a:prstClr val="black">
                <a:alpha val="40000"/>
              </a:prstClr>
            </a:outerShdw>
          </a:effectLst>
        </p:spPr>
      </p:pic>
      <p:pic>
        <p:nvPicPr>
          <p:cNvPr id="7" name="Image 6">
            <a:extLst>
              <a:ext uri="{FF2B5EF4-FFF2-40B4-BE49-F238E27FC236}">
                <a16:creationId xmlns:a16="http://schemas.microsoft.com/office/drawing/2014/main" id="{0FA9BDAF-0631-4EEC-93BF-174475990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5923" y="3429000"/>
            <a:ext cx="2081100" cy="3314793"/>
          </a:xfrm>
          <a:prstGeom prst="rect">
            <a:avLst/>
          </a:prstGeom>
          <a:effectLst>
            <a:outerShdw blurRad="368300" dist="38100" dir="8100000" algn="tr" rotWithShape="0">
              <a:prstClr val="black">
                <a:alpha val="40000"/>
              </a:prstClr>
            </a:outerShdw>
          </a:effectLst>
        </p:spPr>
      </p:pic>
      <p:sp>
        <p:nvSpPr>
          <p:cNvPr id="24" name="ZoneTexte 23">
            <a:extLst>
              <a:ext uri="{FF2B5EF4-FFF2-40B4-BE49-F238E27FC236}">
                <a16:creationId xmlns:a16="http://schemas.microsoft.com/office/drawing/2014/main" id="{F9FCD1AC-42DF-4DA3-9C2C-9C60839C5C54}"/>
              </a:ext>
            </a:extLst>
          </p:cNvPr>
          <p:cNvSpPr txBox="1"/>
          <p:nvPr/>
        </p:nvSpPr>
        <p:spPr>
          <a:xfrm>
            <a:off x="138227" y="3886067"/>
            <a:ext cx="5596529" cy="2585323"/>
          </a:xfrm>
          <a:prstGeom prst="rect">
            <a:avLst/>
          </a:prstGeom>
          <a:noFill/>
        </p:spPr>
        <p:txBody>
          <a:bodyPr wrap="square">
            <a:spAutoFit/>
          </a:bodyPr>
          <a:lstStyle/>
          <a:p>
            <a:r>
              <a:rPr lang="en-US" b="0" i="0" dirty="0">
                <a:solidFill>
                  <a:srgbClr val="202124"/>
                </a:solidFill>
                <a:effectLst/>
                <a:latin typeface="arial" panose="020B0604020202020204" pitchFamily="34" charset="0"/>
              </a:rPr>
              <a:t>Mock Location : </a:t>
            </a:r>
            <a:r>
              <a:rPr lang="fr-FR" dirty="0"/>
              <a:t>L'emplacement fictif est un paramètre de développeur utilisé pour permettre au propriétaire du téléphone de définir une position GPS aléatoire de son appareil. Ceci est généralement utilisé par les développeurs à des fins de test d'applications. Pour entrer dans le mode de développement Android, il y a plusieurs étapes faciles à suivre… puis sélectionnez Mok Location et associez SURVEY MASTER comme application…</a:t>
            </a:r>
          </a:p>
          <a:p>
            <a:r>
              <a:rPr lang="fr-FR" dirty="0"/>
              <a:t>Nous contacter …</a:t>
            </a:r>
            <a:endParaRPr lang="en-US" dirty="0"/>
          </a:p>
        </p:txBody>
      </p:sp>
      <p:sp>
        <p:nvSpPr>
          <p:cNvPr id="25" name="Ellipse 24">
            <a:extLst>
              <a:ext uri="{FF2B5EF4-FFF2-40B4-BE49-F238E27FC236}">
                <a16:creationId xmlns:a16="http://schemas.microsoft.com/office/drawing/2014/main" id="{E1531EB5-1420-43F5-BDD7-DD2A20D02406}"/>
              </a:ext>
            </a:extLst>
          </p:cNvPr>
          <p:cNvSpPr/>
          <p:nvPr/>
        </p:nvSpPr>
        <p:spPr>
          <a:xfrm>
            <a:off x="4374444" y="1886715"/>
            <a:ext cx="1721556" cy="11063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261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A332-CFB1-4243-A2A5-3C888256A143}"/>
              </a:ext>
            </a:extLst>
          </p:cNvPr>
          <p:cNvSpPr>
            <a:spLocks noGrp="1"/>
          </p:cNvSpPr>
          <p:nvPr>
            <p:ph type="title"/>
          </p:nvPr>
        </p:nvSpPr>
        <p:spPr/>
        <p:txBody>
          <a:bodyPr/>
          <a:lstStyle/>
          <a:p>
            <a:r>
              <a:rPr lang="en-US" dirty="0"/>
              <a:t>NaviCloud</a:t>
            </a:r>
          </a:p>
        </p:txBody>
      </p:sp>
      <p:sp>
        <p:nvSpPr>
          <p:cNvPr id="3" name="Espace réservé du texte 2">
            <a:extLst>
              <a:ext uri="{FF2B5EF4-FFF2-40B4-BE49-F238E27FC236}">
                <a16:creationId xmlns:a16="http://schemas.microsoft.com/office/drawing/2014/main" id="{69D37CF7-4C24-45D7-9263-038A3E44D56E}"/>
              </a:ext>
            </a:extLst>
          </p:cNvPr>
          <p:cNvSpPr>
            <a:spLocks noGrp="1"/>
          </p:cNvSpPr>
          <p:nvPr>
            <p:ph type="body" idx="1"/>
          </p:nvPr>
        </p:nvSpPr>
        <p:spPr/>
        <p:txBody>
          <a:bodyPr/>
          <a:lstStyle/>
          <a:p>
            <a:r>
              <a:rPr lang="en-US" dirty="0"/>
              <a:t>SURVEY MASTER TRAINING COURSE</a:t>
            </a:r>
          </a:p>
        </p:txBody>
      </p:sp>
      <p:pic>
        <p:nvPicPr>
          <p:cNvPr id="4" name="Image 3" descr="logo5.jpg">
            <a:extLst>
              <a:ext uri="{FF2B5EF4-FFF2-40B4-BE49-F238E27FC236}">
                <a16:creationId xmlns:a16="http://schemas.microsoft.com/office/drawing/2014/main" id="{1BA417C0-C64F-994F-9078-0B4A455400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317" b="59873" l="16273" r="82341"/>
                    </a14:imgEffect>
                  </a14:imgLayer>
                </a14:imgProps>
              </a:ext>
              <a:ext uri="{28A0092B-C50C-407E-A947-70E740481C1C}">
                <a14:useLocalDpi xmlns:a14="http://schemas.microsoft.com/office/drawing/2010/main" val="0"/>
              </a:ext>
            </a:extLst>
          </a:blip>
          <a:srcRect l="18717" t="21951" r="19006" b="41735"/>
          <a:stretch/>
        </p:blipFill>
        <p:spPr>
          <a:xfrm>
            <a:off x="10964487" y="6089212"/>
            <a:ext cx="1041812" cy="60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37348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B0C5937-9632-4CAA-A8CC-1DF3FC459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5" y="203200"/>
            <a:ext cx="8326685" cy="5204178"/>
          </a:xfrm>
          <a:prstGeom prst="rect">
            <a:avLst/>
          </a:prstGeom>
        </p:spPr>
      </p:pic>
      <p:sp>
        <p:nvSpPr>
          <p:cNvPr id="3" name="Ellipse 2">
            <a:extLst>
              <a:ext uri="{FF2B5EF4-FFF2-40B4-BE49-F238E27FC236}">
                <a16:creationId xmlns:a16="http://schemas.microsoft.com/office/drawing/2014/main" id="{CBE51AE9-0B22-475F-B08D-FC4D931C8BAE}"/>
              </a:ext>
            </a:extLst>
          </p:cNvPr>
          <p:cNvSpPr/>
          <p:nvPr/>
        </p:nvSpPr>
        <p:spPr>
          <a:xfrm>
            <a:off x="6643510" y="2875844"/>
            <a:ext cx="1721556" cy="11063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F2109A4-BA3C-43F1-8028-E75F13C203CB}"/>
              </a:ext>
            </a:extLst>
          </p:cNvPr>
          <p:cNvSpPr txBox="1"/>
          <p:nvPr/>
        </p:nvSpPr>
        <p:spPr>
          <a:xfrm>
            <a:off x="1738489" y="5565991"/>
            <a:ext cx="6096000" cy="369332"/>
          </a:xfrm>
          <a:prstGeom prst="rect">
            <a:avLst/>
          </a:prstGeom>
          <a:noFill/>
        </p:spPr>
        <p:txBody>
          <a:bodyPr wrap="square">
            <a:spAutoFit/>
          </a:bodyPr>
          <a:lstStyle/>
          <a:p>
            <a:r>
              <a:rPr lang="en-US" dirty="0">
                <a:hlinkClick r:id="rId3"/>
              </a:rPr>
              <a:t>https://cloud.sinognss.com/#/product/mainPage</a:t>
            </a:r>
            <a:endParaRPr lang="en-US" dirty="0"/>
          </a:p>
        </p:txBody>
      </p:sp>
    </p:spTree>
    <p:extLst>
      <p:ext uri="{BB962C8B-B14F-4D97-AF65-F5344CB8AC3E}">
        <p14:creationId xmlns:p14="http://schemas.microsoft.com/office/powerpoint/2010/main" val="7372641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3CE0B9-770C-431C-910C-B1010EA576D3}"/>
              </a:ext>
            </a:extLst>
          </p:cNvPr>
          <p:cNvPicPr>
            <a:picLocks noChangeAspect="1"/>
          </p:cNvPicPr>
          <p:nvPr/>
        </p:nvPicPr>
        <p:blipFill>
          <a:blip r:embed="rId2"/>
          <a:stretch>
            <a:fillRect/>
          </a:stretch>
        </p:blipFill>
        <p:spPr>
          <a:xfrm>
            <a:off x="0" y="0"/>
            <a:ext cx="12192000" cy="5227879"/>
          </a:xfrm>
          <a:prstGeom prst="rect">
            <a:avLst/>
          </a:prstGeom>
        </p:spPr>
      </p:pic>
      <p:sp>
        <p:nvSpPr>
          <p:cNvPr id="4" name="ZoneTexte 3">
            <a:extLst>
              <a:ext uri="{FF2B5EF4-FFF2-40B4-BE49-F238E27FC236}">
                <a16:creationId xmlns:a16="http://schemas.microsoft.com/office/drawing/2014/main" id="{DB0F3FA5-39C7-4CCB-AD58-CB878441D846}"/>
              </a:ext>
            </a:extLst>
          </p:cNvPr>
          <p:cNvSpPr txBox="1"/>
          <p:nvPr/>
        </p:nvSpPr>
        <p:spPr>
          <a:xfrm>
            <a:off x="90311" y="5418667"/>
            <a:ext cx="11921067" cy="369332"/>
          </a:xfrm>
          <a:prstGeom prst="rect">
            <a:avLst/>
          </a:prstGeom>
          <a:noFill/>
        </p:spPr>
        <p:txBody>
          <a:bodyPr wrap="square" rtlCol="0">
            <a:spAutoFit/>
          </a:bodyPr>
          <a:lstStyle/>
          <a:p>
            <a:r>
              <a:rPr lang="en-US" dirty="0"/>
              <a:t>At first, you have to create your own login and be registered …</a:t>
            </a:r>
          </a:p>
        </p:txBody>
      </p:sp>
    </p:spTree>
    <p:extLst>
      <p:ext uri="{BB962C8B-B14F-4D97-AF65-F5344CB8AC3E}">
        <p14:creationId xmlns:p14="http://schemas.microsoft.com/office/powerpoint/2010/main" val="716579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43CCB2-0BFE-4C68-BDB5-5FD9ABA24EA4}"/>
              </a:ext>
            </a:extLst>
          </p:cNvPr>
          <p:cNvPicPr>
            <a:picLocks noChangeAspect="1"/>
          </p:cNvPicPr>
          <p:nvPr/>
        </p:nvPicPr>
        <p:blipFill>
          <a:blip r:embed="rId2"/>
          <a:stretch>
            <a:fillRect/>
          </a:stretch>
        </p:blipFill>
        <p:spPr>
          <a:xfrm>
            <a:off x="0" y="0"/>
            <a:ext cx="12192000" cy="5257800"/>
          </a:xfrm>
          <a:prstGeom prst="rect">
            <a:avLst/>
          </a:prstGeom>
        </p:spPr>
      </p:pic>
      <p:sp>
        <p:nvSpPr>
          <p:cNvPr id="4" name="ZoneTexte 3">
            <a:extLst>
              <a:ext uri="{FF2B5EF4-FFF2-40B4-BE49-F238E27FC236}">
                <a16:creationId xmlns:a16="http://schemas.microsoft.com/office/drawing/2014/main" id="{E8CD059F-199B-436D-AC0F-C7B239B4FB45}"/>
              </a:ext>
            </a:extLst>
          </p:cNvPr>
          <p:cNvSpPr txBox="1"/>
          <p:nvPr/>
        </p:nvSpPr>
        <p:spPr>
          <a:xfrm>
            <a:off x="112889" y="5441244"/>
            <a:ext cx="11966222" cy="646331"/>
          </a:xfrm>
          <a:prstGeom prst="rect">
            <a:avLst/>
          </a:prstGeom>
          <a:noFill/>
        </p:spPr>
        <p:txBody>
          <a:bodyPr wrap="square" rtlCol="0">
            <a:spAutoFit/>
          </a:bodyPr>
          <a:lstStyle/>
          <a:p>
            <a:r>
              <a:rPr lang="en-US" dirty="0"/>
              <a:t>NAVICLOUD allows various functionalities such Monitoring, Tracking but also uploading and downloading files and remote assistance …</a:t>
            </a:r>
          </a:p>
        </p:txBody>
      </p:sp>
    </p:spTree>
    <p:extLst>
      <p:ext uri="{BB962C8B-B14F-4D97-AF65-F5344CB8AC3E}">
        <p14:creationId xmlns:p14="http://schemas.microsoft.com/office/powerpoint/2010/main" val="5953765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618F921-E9C8-474B-93F7-B45D0A82A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04000"/>
          </a:xfrm>
          <a:prstGeom prst="rect">
            <a:avLst/>
          </a:prstGeom>
        </p:spPr>
      </p:pic>
    </p:spTree>
    <p:extLst>
      <p:ext uri="{BB962C8B-B14F-4D97-AF65-F5344CB8AC3E}">
        <p14:creationId xmlns:p14="http://schemas.microsoft.com/office/powerpoint/2010/main" val="23903514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D44989-71FA-4D05-8EE5-FA824CF4D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04000"/>
          </a:xfrm>
          <a:prstGeom prst="rect">
            <a:avLst/>
          </a:prstGeom>
        </p:spPr>
      </p:pic>
    </p:spTree>
    <p:extLst>
      <p:ext uri="{BB962C8B-B14F-4D97-AF65-F5344CB8AC3E}">
        <p14:creationId xmlns:p14="http://schemas.microsoft.com/office/powerpoint/2010/main" val="15822438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2989</TotalTime>
  <Words>3822</Words>
  <Application>Microsoft Macintosh PowerPoint</Application>
  <PresentationFormat>Grand écran</PresentationFormat>
  <Paragraphs>213</Paragraphs>
  <Slides>100</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100</vt:i4>
      </vt:variant>
    </vt:vector>
  </HeadingPairs>
  <TitlesOfParts>
    <vt:vector size="105" baseType="lpstr">
      <vt:lpstr>Arial</vt:lpstr>
      <vt:lpstr>Arial</vt:lpstr>
      <vt:lpstr>Calibri</vt:lpstr>
      <vt:lpstr>Calibri Light</vt:lpstr>
      <vt:lpstr>Thème Office</vt:lpstr>
      <vt:lpstr>SURVEY MASTER</vt:lpstr>
      <vt:lpstr>Présentation PowerPoint</vt:lpstr>
      <vt:lpstr>Présentation PowerPoint</vt:lpstr>
      <vt:lpstr>Présentation PowerPoint</vt:lpstr>
      <vt:lpstr>Présentation PowerPoint</vt:lpstr>
      <vt:lpstr>Configuration</vt:lpstr>
      <vt:lpstr>Présentation PowerPoint</vt:lpstr>
      <vt:lpstr>Présentation PowerPoint</vt:lpstr>
      <vt:lpstr>Présentation PowerPoint</vt:lpstr>
      <vt:lpstr>Présentation PowerPoint</vt:lpstr>
      <vt:lpstr>Présentation PowerPoint</vt:lpstr>
      <vt:lpstr>Présentation PowerPoint</vt:lpstr>
      <vt:lpstr>Configuration des Levés</vt:lpstr>
      <vt:lpstr>From GNSS WGS84 to Lambert 72</vt:lpstr>
      <vt:lpstr>Présentation PowerPoint</vt:lpstr>
      <vt:lpstr>Présentation PowerPoint</vt:lpstr>
      <vt:lpstr>Présentation PowerPoint</vt:lpstr>
      <vt:lpstr>Des XYZ WGS84/ETRS80 aux XYZ HAYFORD24</vt:lpstr>
      <vt:lpstr>Présentation PowerPoint</vt:lpstr>
      <vt:lpstr>The Datum Conversion Trick </vt:lpstr>
      <vt:lpstr>Présentation PowerPoint</vt:lpstr>
      <vt:lpstr>Présentation PowerPoint</vt:lpstr>
      <vt:lpstr>Présentation PowerPoint</vt:lpstr>
      <vt:lpstr>Présentation PowerPoint</vt:lpstr>
      <vt:lpstr>Présentation PowerPoint</vt:lpstr>
      <vt:lpstr>Réseaux GNSS RTK</vt:lpstr>
      <vt:lpstr>Présentation PowerPoint</vt:lpstr>
      <vt:lpstr>Présentation PowerPoint</vt:lpstr>
      <vt:lpstr>NTRIP (Network Transport of RTCM data via Internet Protocol )</vt:lpstr>
      <vt:lpstr>NTRIP MOUNT POINT TABLE</vt:lpstr>
      <vt:lpstr>Présentation PowerPoint</vt:lpstr>
      <vt:lpstr>Présentation PowerPoint</vt:lpstr>
      <vt:lpstr>Présentation PowerPoint</vt:lpstr>
      <vt:lpstr>Présentation PowerPoint</vt:lpstr>
      <vt:lpstr>Connecter le récepteur GNSS</vt:lpstr>
      <vt:lpstr>Présentation PowerPoint</vt:lpstr>
      <vt:lpstr>Présentation PowerPoint</vt:lpstr>
      <vt:lpstr>Présentation PowerPoint</vt:lpstr>
      <vt:lpstr>Topographie </vt:lpstr>
      <vt:lpstr>Présentation PowerPoint</vt:lpstr>
      <vt:lpstr>Présentation PowerPoint</vt:lpstr>
      <vt:lpstr>Présentation PowerPoint</vt:lpstr>
      <vt:lpstr>Présentation PowerPoint</vt:lpstr>
      <vt:lpstr>Présentation PowerPoint</vt:lpstr>
      <vt:lpstr>Présentation PowerPoint</vt:lpstr>
      <vt:lpstr>GNSS + IMU RTK</vt:lpstr>
      <vt:lpstr>Présentation PowerPoint</vt:lpstr>
      <vt:lpstr>Présentation PowerPoint</vt:lpstr>
      <vt:lpstr>GNSS IMU RTK Benefits …</vt:lpstr>
      <vt:lpstr>Présentation PowerPoint</vt:lpstr>
      <vt:lpstr>Présentation PowerPoint</vt:lpstr>
      <vt:lpstr>Présentation PowerPoint</vt:lpstr>
      <vt:lpstr>Présentation PowerPoint</vt:lpstr>
      <vt:lpstr>Présentation PowerPoint</vt:lpstr>
      <vt:lpstr>Présentation PowerPoint</vt:lpstr>
      <vt:lpstr>Implantation Points/line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Points/Lignes and Polygones</vt:lpstr>
      <vt:lpstr>Présentation PowerPoint</vt:lpstr>
      <vt:lpstr>Encodage</vt:lpstr>
      <vt:lpstr>Présentation PowerPoint</vt:lpstr>
      <vt:lpstr>CAD</vt:lpstr>
      <vt:lpstr>Présentation PowerPoint</vt:lpstr>
      <vt:lpstr>Présentation PowerPoint</vt:lpstr>
      <vt:lpstr>Présentation PowerPoint</vt:lpstr>
      <vt:lpstr>Présentation PowerPoint</vt:lpstr>
      <vt:lpstr>Surfaces/Volumes</vt:lpstr>
      <vt:lpstr>Présentation PowerPoint</vt:lpstr>
      <vt:lpstr>Présentation PowerPoint</vt:lpstr>
      <vt:lpstr>Présentation PowerPoint</vt:lpstr>
      <vt:lpstr>Présentation PowerPoint</vt:lpstr>
      <vt:lpstr>Travailler en coordonnées locales </vt:lpstr>
      <vt:lpstr>Travailler en coordonnées locales</vt:lpstr>
      <vt:lpstr>Calibration</vt:lpstr>
      <vt:lpstr>Présentation PowerPoint</vt:lpstr>
      <vt:lpstr>Présentation PowerPoint</vt:lpstr>
      <vt:lpstr>Présentation PowerPoint</vt:lpstr>
      <vt:lpstr>COGO </vt:lpstr>
      <vt:lpstr>Présentation PowerPoint</vt:lpstr>
      <vt:lpstr>Présentation PowerPoint</vt:lpstr>
      <vt:lpstr>NMEA output</vt:lpstr>
      <vt:lpstr>Présentation PowerPoint</vt:lpstr>
      <vt:lpstr>Présentation PowerPoint</vt:lpstr>
      <vt:lpstr>Présentation PowerPoint</vt:lpstr>
      <vt:lpstr>Mock Location</vt:lpstr>
      <vt:lpstr>Présentation PowerPoint</vt:lpstr>
      <vt:lpstr>NaviCloud</vt:lpstr>
      <vt:lpstr>Présentation PowerPoint</vt:lpstr>
      <vt:lpstr>Présentation PowerPoint</vt:lpstr>
      <vt:lpstr>Présentation PowerPoint</vt:lpstr>
      <vt:lpstr>Présentation PowerPoint</vt:lpstr>
      <vt:lpstr>Présentation PowerPoint</vt:lpstr>
      <vt:lpstr>SURVEY MASTER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TUC RAIL  N5 IMU RTK SURVEY MASTER</dc:title>
  <dc:creator>SPRL CGEOS</dc:creator>
  <cp:lastModifiedBy>Joel VAN CRANENBROECK</cp:lastModifiedBy>
  <cp:revision>9</cp:revision>
  <dcterms:created xsi:type="dcterms:W3CDTF">2021-09-06T04:51:37Z</dcterms:created>
  <dcterms:modified xsi:type="dcterms:W3CDTF">2021-09-19T17:31:45Z</dcterms:modified>
</cp:coreProperties>
</file>