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392" r:id="rId2"/>
    <p:sldId id="387" r:id="rId3"/>
    <p:sldId id="394" r:id="rId4"/>
    <p:sldId id="369" r:id="rId5"/>
    <p:sldId id="305" r:id="rId6"/>
    <p:sldId id="382" r:id="rId7"/>
    <p:sldId id="383" r:id="rId8"/>
    <p:sldId id="371" r:id="rId9"/>
    <p:sldId id="384" r:id="rId10"/>
    <p:sldId id="395" r:id="rId11"/>
    <p:sldId id="396" r:id="rId12"/>
    <p:sldId id="403" r:id="rId13"/>
    <p:sldId id="404" r:id="rId14"/>
    <p:sldId id="407" r:id="rId15"/>
    <p:sldId id="406" r:id="rId16"/>
    <p:sldId id="399" r:id="rId17"/>
    <p:sldId id="400" r:id="rId18"/>
    <p:sldId id="401" r:id="rId19"/>
    <p:sldId id="257" r:id="rId20"/>
    <p:sldId id="258" r:id="rId21"/>
    <p:sldId id="259" r:id="rId22"/>
    <p:sldId id="411" r:id="rId23"/>
    <p:sldId id="260" r:id="rId24"/>
    <p:sldId id="425" r:id="rId25"/>
    <p:sldId id="426" r:id="rId26"/>
    <p:sldId id="424" r:id="rId27"/>
    <p:sldId id="427" r:id="rId28"/>
    <p:sldId id="380" r:id="rId29"/>
    <p:sldId id="262" r:id="rId30"/>
    <p:sldId id="263" r:id="rId31"/>
    <p:sldId id="264" r:id="rId32"/>
    <p:sldId id="265" r:id="rId33"/>
    <p:sldId id="266" r:id="rId34"/>
    <p:sldId id="428" r:id="rId35"/>
    <p:sldId id="267" r:id="rId36"/>
    <p:sldId id="268" r:id="rId37"/>
    <p:sldId id="269" r:id="rId38"/>
    <p:sldId id="270" r:id="rId39"/>
    <p:sldId id="271" r:id="rId40"/>
    <p:sldId id="273" r:id="rId41"/>
    <p:sldId id="274" r:id="rId42"/>
    <p:sldId id="275" r:id="rId43"/>
    <p:sldId id="276" r:id="rId44"/>
    <p:sldId id="272" r:id="rId45"/>
    <p:sldId id="278" r:id="rId46"/>
    <p:sldId id="279" r:id="rId47"/>
    <p:sldId id="280" r:id="rId48"/>
    <p:sldId id="423" r:id="rId49"/>
    <p:sldId id="429" r:id="rId50"/>
    <p:sldId id="430" r:id="rId51"/>
    <p:sldId id="431" r:id="rId52"/>
    <p:sldId id="432" r:id="rId53"/>
    <p:sldId id="433" r:id="rId54"/>
    <p:sldId id="277" r:id="rId55"/>
    <p:sldId id="390"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98"/>
    <p:restoredTop sz="86418"/>
  </p:normalViewPr>
  <p:slideViewPr>
    <p:cSldViewPr snapToGrid="0" snapToObjects="1" showGuides="1">
      <p:cViewPr varScale="1">
        <p:scale>
          <a:sx n="108" d="100"/>
          <a:sy n="108" d="100"/>
        </p:scale>
        <p:origin x="1704" y="184"/>
      </p:cViewPr>
      <p:guideLst>
        <p:guide orient="horz" pos="2160"/>
        <p:guide pos="3840"/>
        <p:guide pos="3940"/>
      </p:guideLst>
    </p:cSldViewPr>
  </p:slideViewPr>
  <p:outlineViewPr>
    <p:cViewPr>
      <p:scale>
        <a:sx n="33" d="100"/>
        <a:sy n="33" d="100"/>
      </p:scale>
      <p:origin x="0" y="-1444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png"/><Relationship Id="rId4"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4393EF-00E0-4A47-9901-94993F701C66}" type="datetimeFigureOut">
              <a:rPr lang="en-GB" smtClean="0"/>
              <a:t>24/04/2021</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79413-D3B4-6047-9D85-01C4B097B7E6}" type="slidenum">
              <a:rPr lang="en-GB" smtClean="0"/>
              <a:t>‹N°›</a:t>
            </a:fld>
            <a:endParaRPr lang="en-GB"/>
          </a:p>
        </p:txBody>
      </p:sp>
    </p:spTree>
    <p:extLst>
      <p:ext uri="{BB962C8B-B14F-4D97-AF65-F5344CB8AC3E}">
        <p14:creationId xmlns:p14="http://schemas.microsoft.com/office/powerpoint/2010/main" val="195393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2E179413-D3B4-6047-9D85-01C4B097B7E6}" type="slidenum">
              <a:rPr lang="en-GB" smtClean="0"/>
              <a:t>1</a:t>
            </a:fld>
            <a:endParaRPr lang="en-GB"/>
          </a:p>
        </p:txBody>
      </p:sp>
    </p:spTree>
    <p:extLst>
      <p:ext uri="{BB962C8B-B14F-4D97-AF65-F5344CB8AC3E}">
        <p14:creationId xmlns:p14="http://schemas.microsoft.com/office/powerpoint/2010/main" val="800130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2E179413-D3B4-6047-9D85-01C4B097B7E6}" type="slidenum">
              <a:rPr lang="en-GB" smtClean="0"/>
              <a:t>2</a:t>
            </a:fld>
            <a:endParaRPr lang="en-GB"/>
          </a:p>
        </p:txBody>
      </p:sp>
    </p:spTree>
    <p:extLst>
      <p:ext uri="{BB962C8B-B14F-4D97-AF65-F5344CB8AC3E}">
        <p14:creationId xmlns:p14="http://schemas.microsoft.com/office/powerpoint/2010/main" val="160324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FF2C5-B852-674A-89C0-380181F3585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0175F18E-81AC-C444-9357-272B8AFA3A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28B0F727-EA60-3F47-A3E7-F4EAB759D4E8}"/>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5" name="Espace réservé du pied de page 4">
            <a:extLst>
              <a:ext uri="{FF2B5EF4-FFF2-40B4-BE49-F238E27FC236}">
                <a16:creationId xmlns:a16="http://schemas.microsoft.com/office/drawing/2014/main" id="{38A713AA-4B96-E546-AD31-3862059EF74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14A0B2A6-74FF-BB43-B4BE-38E6FEFC5A70}"/>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3213857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EE37-C44B-9546-940B-60BC1B6E1096}"/>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0FCE0E13-D97B-174C-80F4-73FB04C11C7C}"/>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C2745D71-3C3F-C347-B7B5-9E19815C47E1}"/>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5" name="Espace réservé du pied de page 4">
            <a:extLst>
              <a:ext uri="{FF2B5EF4-FFF2-40B4-BE49-F238E27FC236}">
                <a16:creationId xmlns:a16="http://schemas.microsoft.com/office/drawing/2014/main" id="{5A7F4EC3-5C2A-024F-9BE1-3BD62D021B4D}"/>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5BBDE751-D665-044A-82F9-7BFD97206B1A}"/>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285762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CFC71A7-DB0E-9F45-BCF0-CC3FAB116697}"/>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ADE4E336-CE15-6144-9DDA-A36F623CCC0D}"/>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37F0EB64-F49B-404A-AB22-EEC714FD1057}"/>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5" name="Espace réservé du pied de page 4">
            <a:extLst>
              <a:ext uri="{FF2B5EF4-FFF2-40B4-BE49-F238E27FC236}">
                <a16:creationId xmlns:a16="http://schemas.microsoft.com/office/drawing/2014/main" id="{ECA4B326-A9EA-FC46-839F-BE5CE7E5BE7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ADF6C956-CE7D-2D43-A4F8-F057208F065E}"/>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319707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B286D0-800A-2543-848E-63360CC08A56}"/>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88FAE9B5-D461-5D43-896E-E811C3DE601B}"/>
              </a:ext>
            </a:extLst>
          </p:cNvPr>
          <p:cNvSpPr>
            <a:spLocks noGrp="1"/>
          </p:cNvSpPr>
          <p:nvPr>
            <p:ph idx="1"/>
          </p:nvPr>
        </p:nvSpPr>
        <p:spPr/>
        <p:txBody>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3254EBFC-6FE0-4A4D-A7C4-6171764D7865}"/>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5" name="Espace réservé du pied de page 4">
            <a:extLst>
              <a:ext uri="{FF2B5EF4-FFF2-40B4-BE49-F238E27FC236}">
                <a16:creationId xmlns:a16="http://schemas.microsoft.com/office/drawing/2014/main" id="{F6FB9DA9-3D48-5742-A44E-88F97E7C15A3}"/>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309EFDFF-4927-F647-A0A2-571080AC8FF5}"/>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326218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785AB-3E9D-164B-9756-609EA64F402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BF2F1F8B-981B-6A42-B77E-A26771DD9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DCB4C667-E0B1-DD42-9F3C-EEE506D88688}"/>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5" name="Espace réservé du pied de page 4">
            <a:extLst>
              <a:ext uri="{FF2B5EF4-FFF2-40B4-BE49-F238E27FC236}">
                <a16:creationId xmlns:a16="http://schemas.microsoft.com/office/drawing/2014/main" id="{86C3E573-ABDE-9943-9319-1C2B4B63405B}"/>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E60A0B5-46A9-8840-847E-D0B016DE62D9}"/>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509055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AFDAF0-C5B7-D242-8C0A-23BC92E74A04}"/>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9700E79F-48E0-C743-881B-6160D8F41576}"/>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723AF8D7-A827-154C-9D09-D009D8E993C1}"/>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9DBBC729-B151-044C-A90C-568E3AC6A21B}"/>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6" name="Espace réservé du pied de page 5">
            <a:extLst>
              <a:ext uri="{FF2B5EF4-FFF2-40B4-BE49-F238E27FC236}">
                <a16:creationId xmlns:a16="http://schemas.microsoft.com/office/drawing/2014/main" id="{EBC3610E-C4CE-AE48-99AB-38A9E619394B}"/>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701660E4-F778-C64F-99E1-65E6F56C86FE}"/>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3905296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1D97E3-6226-5F46-81A3-C91C189FD58E}"/>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F6CEDDFA-E3DE-9B4C-A427-C8A7F383A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23B96C28-2AF1-DB4A-8B2E-CDEC4CCCFC88}"/>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endParaRPr lang="en-GB"/>
          </a:p>
        </p:txBody>
      </p:sp>
      <p:sp>
        <p:nvSpPr>
          <p:cNvPr id="5" name="Espace réservé du texte 4">
            <a:extLst>
              <a:ext uri="{FF2B5EF4-FFF2-40B4-BE49-F238E27FC236}">
                <a16:creationId xmlns:a16="http://schemas.microsoft.com/office/drawing/2014/main" id="{E87A1571-523E-5E49-A664-89E8C8E23F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GB"/>
          </a:p>
        </p:txBody>
      </p:sp>
      <p:sp>
        <p:nvSpPr>
          <p:cNvPr id="6" name="Espace réservé du contenu 5">
            <a:extLst>
              <a:ext uri="{FF2B5EF4-FFF2-40B4-BE49-F238E27FC236}">
                <a16:creationId xmlns:a16="http://schemas.microsoft.com/office/drawing/2014/main" id="{1B3E4B4F-A9F4-3F43-A89B-12330017B361}"/>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endParaRPr lang="en-GB"/>
          </a:p>
        </p:txBody>
      </p:sp>
      <p:sp>
        <p:nvSpPr>
          <p:cNvPr id="7" name="Espace réservé de la date 6">
            <a:extLst>
              <a:ext uri="{FF2B5EF4-FFF2-40B4-BE49-F238E27FC236}">
                <a16:creationId xmlns:a16="http://schemas.microsoft.com/office/drawing/2014/main" id="{C3532828-6602-FB46-BA17-5E41CDA729D5}"/>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8" name="Espace réservé du pied de page 7">
            <a:extLst>
              <a:ext uri="{FF2B5EF4-FFF2-40B4-BE49-F238E27FC236}">
                <a16:creationId xmlns:a16="http://schemas.microsoft.com/office/drawing/2014/main" id="{6D80F947-605A-2542-AB12-1591E275E694}"/>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D6D93138-185F-4946-A154-66029D6EEEC3}"/>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314212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19AC47-B138-3642-9545-81499B25CD7E}"/>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0542515A-4344-704B-8F63-9FD697E2E8F4}"/>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4" name="Espace réservé du pied de page 3">
            <a:extLst>
              <a:ext uri="{FF2B5EF4-FFF2-40B4-BE49-F238E27FC236}">
                <a16:creationId xmlns:a16="http://schemas.microsoft.com/office/drawing/2014/main" id="{B5DA34C8-3878-C145-8FFE-5F08B3E3AA30}"/>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1CB09670-13AC-EF44-8A1B-3A4649232755}"/>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206490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55DE945-E967-0A4D-B97C-730292F6C7DE}"/>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3" name="Espace réservé du pied de page 2">
            <a:extLst>
              <a:ext uri="{FF2B5EF4-FFF2-40B4-BE49-F238E27FC236}">
                <a16:creationId xmlns:a16="http://schemas.microsoft.com/office/drawing/2014/main" id="{C3A7749C-5C7C-644C-9B9D-C64AACDB3511}"/>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3358AF67-161F-5C41-9DED-021ACE670084}"/>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262353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457BF8-DC8C-ED45-92BB-333A0046C57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C8877B9A-0FD8-8944-A6F9-3C6EB4A41E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endParaRPr lang="en-GB"/>
          </a:p>
        </p:txBody>
      </p:sp>
      <p:sp>
        <p:nvSpPr>
          <p:cNvPr id="4" name="Espace réservé du texte 3">
            <a:extLst>
              <a:ext uri="{FF2B5EF4-FFF2-40B4-BE49-F238E27FC236}">
                <a16:creationId xmlns:a16="http://schemas.microsoft.com/office/drawing/2014/main" id="{E66B3A56-41C9-DC48-9022-EF890855F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29C1CD4F-A6F2-314B-B1EC-39512A93A905}"/>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6" name="Espace réservé du pied de page 5">
            <a:extLst>
              <a:ext uri="{FF2B5EF4-FFF2-40B4-BE49-F238E27FC236}">
                <a16:creationId xmlns:a16="http://schemas.microsoft.com/office/drawing/2014/main" id="{293380C4-D68B-9544-8288-452AD2134408}"/>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3F924485-30E4-4048-AC66-4D6F807AB546}"/>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235630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62484-3649-2248-89F8-79D210141EE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883C8CE9-AB5A-C042-A7B4-71C03C059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EA14CF8C-2432-EF44-880C-55DC227C4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7C04BB61-82C0-DF43-AE74-2FB667BD313E}"/>
              </a:ext>
            </a:extLst>
          </p:cNvPr>
          <p:cNvSpPr>
            <a:spLocks noGrp="1"/>
          </p:cNvSpPr>
          <p:nvPr>
            <p:ph type="dt" sz="half" idx="10"/>
          </p:nvPr>
        </p:nvSpPr>
        <p:spPr/>
        <p:txBody>
          <a:bodyPr/>
          <a:lstStyle/>
          <a:p>
            <a:fld id="{AA43F9F1-962C-6F44-9097-12B05D756953}" type="datetimeFigureOut">
              <a:rPr lang="en-GB" smtClean="0"/>
              <a:t>24/04/2021</a:t>
            </a:fld>
            <a:endParaRPr lang="en-GB"/>
          </a:p>
        </p:txBody>
      </p:sp>
      <p:sp>
        <p:nvSpPr>
          <p:cNvPr id="6" name="Espace réservé du pied de page 5">
            <a:extLst>
              <a:ext uri="{FF2B5EF4-FFF2-40B4-BE49-F238E27FC236}">
                <a16:creationId xmlns:a16="http://schemas.microsoft.com/office/drawing/2014/main" id="{DCE96483-7882-E74F-B8D5-E17CAD30ABC7}"/>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B9CBA53F-021B-4E4A-9659-09A70755C6EF}"/>
              </a:ext>
            </a:extLst>
          </p:cNvPr>
          <p:cNvSpPr>
            <a:spLocks noGrp="1"/>
          </p:cNvSpPr>
          <p:nvPr>
            <p:ph type="sldNum" sz="quarter" idx="12"/>
          </p:nvPr>
        </p:nvSpPr>
        <p:spPr/>
        <p:txBody>
          <a:bodyPr/>
          <a:lstStyle/>
          <a:p>
            <a:fld id="{BF6D775A-414C-D642-884D-1912420EA76C}" type="slidenum">
              <a:rPr lang="en-GB" smtClean="0"/>
              <a:t>‹N°›</a:t>
            </a:fld>
            <a:endParaRPr lang="en-GB"/>
          </a:p>
        </p:txBody>
      </p:sp>
    </p:spTree>
    <p:extLst>
      <p:ext uri="{BB962C8B-B14F-4D97-AF65-F5344CB8AC3E}">
        <p14:creationId xmlns:p14="http://schemas.microsoft.com/office/powerpoint/2010/main" val="121929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E41B43-C1F8-E74A-9B3F-D3E7392A15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5FC943A7-1089-0C4A-A856-F5E48E85F2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BF0FC42B-9F6B-704A-B566-8608C0945E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3F9F1-962C-6F44-9097-12B05D756953}" type="datetimeFigureOut">
              <a:rPr lang="en-GB" smtClean="0"/>
              <a:t>24/04/2021</a:t>
            </a:fld>
            <a:endParaRPr lang="en-GB"/>
          </a:p>
        </p:txBody>
      </p:sp>
      <p:sp>
        <p:nvSpPr>
          <p:cNvPr id="5" name="Espace réservé du pied de page 4">
            <a:extLst>
              <a:ext uri="{FF2B5EF4-FFF2-40B4-BE49-F238E27FC236}">
                <a16:creationId xmlns:a16="http://schemas.microsoft.com/office/drawing/2014/main" id="{684BEADF-07AE-6B46-AFC7-0F13E80B6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2D2496E0-9367-B24E-90B3-0F22BC388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6D775A-414C-D642-884D-1912420EA76C}" type="slidenum">
              <a:rPr lang="en-GB" smtClean="0"/>
              <a:t>‹N°›</a:t>
            </a:fld>
            <a:endParaRPr lang="en-GB"/>
          </a:p>
        </p:txBody>
      </p:sp>
    </p:spTree>
    <p:extLst>
      <p:ext uri="{BB962C8B-B14F-4D97-AF65-F5344CB8AC3E}">
        <p14:creationId xmlns:p14="http://schemas.microsoft.com/office/powerpoint/2010/main" val="3031727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geos.b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www.cgeos.be/"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hyperlink" Target="https://youtu.be/P1ZgUBUg9A8"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hyperlink" Target="http://www.cgeos.be/"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hyperlink" Target="http://www.cgeos.be/" TargetMode="Externa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geos.b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wmf"/><Relationship Id="rId11" Type="http://schemas.openxmlformats.org/officeDocument/2006/relationships/image" Target="../media/image11.png"/><Relationship Id="rId5" Type="http://schemas.openxmlformats.org/officeDocument/2006/relationships/oleObject" Target="../embeddings/oleObject2.bin"/><Relationship Id="rId10" Type="http://schemas.openxmlformats.org/officeDocument/2006/relationships/image" Target="../media/image10.wmf"/><Relationship Id="rId4" Type="http://schemas.openxmlformats.org/officeDocument/2006/relationships/image" Target="../media/image7.png"/><Relationship Id="rId9"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642C4-C00D-BD4A-9733-AEA266DD219D}"/>
              </a:ext>
            </a:extLst>
          </p:cNvPr>
          <p:cNvSpPr>
            <a:spLocks noGrp="1"/>
          </p:cNvSpPr>
          <p:nvPr>
            <p:ph type="ctrTitle"/>
          </p:nvPr>
        </p:nvSpPr>
        <p:spPr>
          <a:xfrm>
            <a:off x="1523998" y="989373"/>
            <a:ext cx="9144001" cy="2037048"/>
          </a:xfrm>
          <a:effectLst>
            <a:outerShdw blurRad="50800" dist="38100" dir="8100000" algn="tr" rotWithShape="0">
              <a:prstClr val="black">
                <a:alpha val="40000"/>
              </a:prstClr>
            </a:outerShdw>
          </a:effectLst>
        </p:spPr>
        <p:txBody>
          <a:bodyPr>
            <a:normAutofit fontScale="90000"/>
          </a:bodyPr>
          <a:lstStyle/>
          <a:p>
            <a:r>
              <a:rPr lang="fr-FR" dirty="0"/>
              <a:t>Formation à la solution </a:t>
            </a:r>
            <a:r>
              <a:rPr lang="fr-FR" dirty="0" err="1"/>
              <a:t>SinoGNSS</a:t>
            </a:r>
            <a:r>
              <a:rPr lang="fr-FR"/>
              <a:t> G200 &amp; SM</a:t>
            </a:r>
            <a:br>
              <a:rPr lang="fr-FR" dirty="0"/>
            </a:br>
            <a:r>
              <a:rPr lang="fr-FR" sz="3100" dirty="0"/>
              <a:t>Avril 2021</a:t>
            </a:r>
            <a:endParaRPr lang="fr-FR" sz="2800" dirty="0"/>
          </a:p>
        </p:txBody>
      </p:sp>
      <p:sp>
        <p:nvSpPr>
          <p:cNvPr id="3" name="Sous-titre 2">
            <a:extLst>
              <a:ext uri="{FF2B5EF4-FFF2-40B4-BE49-F238E27FC236}">
                <a16:creationId xmlns:a16="http://schemas.microsoft.com/office/drawing/2014/main" id="{D533D136-642C-6E45-B526-2AB905F50FBA}"/>
              </a:ext>
            </a:extLst>
          </p:cNvPr>
          <p:cNvSpPr>
            <a:spLocks noGrp="1"/>
          </p:cNvSpPr>
          <p:nvPr>
            <p:ph type="subTitle" idx="1"/>
          </p:nvPr>
        </p:nvSpPr>
        <p:spPr>
          <a:xfrm>
            <a:off x="1524000" y="3602038"/>
            <a:ext cx="9144000" cy="3015330"/>
          </a:xfrm>
          <a:effectLst>
            <a:outerShdw blurRad="50800" dist="38100" dir="8100000" algn="tr" rotWithShape="0">
              <a:prstClr val="black">
                <a:alpha val="40000"/>
              </a:prstClr>
            </a:outerShdw>
          </a:effectLst>
        </p:spPr>
        <p:txBody>
          <a:bodyPr>
            <a:normAutofit/>
          </a:bodyPr>
          <a:lstStyle/>
          <a:p>
            <a:r>
              <a:rPr lang="fr-FR" dirty="0"/>
              <a:t>Prof. Joël van Cranenbroeck, </a:t>
            </a:r>
            <a:r>
              <a:rPr lang="fr-FR" dirty="0" err="1"/>
              <a:t>Managing</a:t>
            </a:r>
            <a:r>
              <a:rPr lang="fr-FR" dirty="0"/>
              <a:t> </a:t>
            </a:r>
            <a:r>
              <a:rPr lang="fr-FR" dirty="0" err="1"/>
              <a:t>Director</a:t>
            </a:r>
            <a:endParaRPr lang="fr-FR" dirty="0"/>
          </a:p>
          <a:p>
            <a:r>
              <a:rPr lang="fr-FR" dirty="0"/>
              <a:t>CGEOS - </a:t>
            </a:r>
            <a:r>
              <a:rPr lang="fr-FR" dirty="0" err="1"/>
              <a:t>Creative</a:t>
            </a:r>
            <a:r>
              <a:rPr lang="fr-FR" dirty="0"/>
              <a:t> </a:t>
            </a:r>
            <a:r>
              <a:rPr lang="fr-FR" dirty="0" err="1"/>
              <a:t>Geosensing</a:t>
            </a:r>
            <a:r>
              <a:rPr lang="fr-FR" dirty="0"/>
              <a:t> SPRL</a:t>
            </a:r>
          </a:p>
          <a:p>
            <a:r>
              <a:rPr lang="fr-FR" dirty="0"/>
              <a:t>Rue du Tienne de Mont, 11</a:t>
            </a:r>
          </a:p>
          <a:p>
            <a:r>
              <a:rPr lang="fr-FR" dirty="0"/>
              <a:t>BE-5530 MONT, Yvoir</a:t>
            </a:r>
          </a:p>
          <a:p>
            <a:r>
              <a:rPr lang="fr-FR" dirty="0"/>
              <a:t>Belgique</a:t>
            </a:r>
          </a:p>
          <a:p>
            <a:r>
              <a:rPr lang="fr-FR" dirty="0">
                <a:hlinkClick r:id="rId3"/>
              </a:rPr>
              <a:t>www.cgeos.be</a:t>
            </a:r>
            <a:endParaRPr lang="fr-FR" dirty="0"/>
          </a:p>
          <a:p>
            <a:endParaRPr lang="en-GB" dirty="0"/>
          </a:p>
        </p:txBody>
      </p:sp>
      <p:pic>
        <p:nvPicPr>
          <p:cNvPr id="4" name="Image 3">
            <a:extLst>
              <a:ext uri="{FF2B5EF4-FFF2-40B4-BE49-F238E27FC236}">
                <a16:creationId xmlns:a16="http://schemas.microsoft.com/office/drawing/2014/main" id="{396A7200-2620-3C49-9B05-695E5CEBBEFC}"/>
              </a:ext>
            </a:extLst>
          </p:cNvPr>
          <p:cNvPicPr>
            <a:picLocks noChangeAspect="1"/>
          </p:cNvPicPr>
          <p:nvPr/>
        </p:nvPicPr>
        <p:blipFill>
          <a:blip r:embed="rId4"/>
          <a:stretch>
            <a:fillRect/>
          </a:stretch>
        </p:blipFill>
        <p:spPr>
          <a:xfrm>
            <a:off x="453639" y="2622481"/>
            <a:ext cx="2140721" cy="3805726"/>
          </a:xfrm>
          <a:prstGeom prst="rect">
            <a:avLst/>
          </a:prstGeom>
          <a:effectLst>
            <a:outerShdw blurRad="317500" dist="38100" dir="8100000" algn="tr" rotWithShape="0">
              <a:prstClr val="black">
                <a:alpha val="40000"/>
              </a:prstClr>
            </a:outerShdw>
          </a:effectLst>
        </p:spPr>
      </p:pic>
      <p:pic>
        <p:nvPicPr>
          <p:cNvPr id="5" name="Image 4">
            <a:extLst>
              <a:ext uri="{FF2B5EF4-FFF2-40B4-BE49-F238E27FC236}">
                <a16:creationId xmlns:a16="http://schemas.microsoft.com/office/drawing/2014/main" id="{0FF624B0-AC77-EC41-9A65-E51E256C625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0272" y="3481233"/>
            <a:ext cx="2135456" cy="1444020"/>
          </a:xfrm>
          <a:prstGeom prst="rect">
            <a:avLst/>
          </a:prstGeom>
        </p:spPr>
      </p:pic>
    </p:spTree>
    <p:extLst>
      <p:ext uri="{BB962C8B-B14F-4D97-AF65-F5344CB8AC3E}">
        <p14:creationId xmlns:p14="http://schemas.microsoft.com/office/powerpoint/2010/main" val="19655314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49AC33-7C60-CF4D-BB09-0F7F7414987B}"/>
              </a:ext>
            </a:extLst>
          </p:cNvPr>
          <p:cNvPicPr>
            <a:picLocks noChangeAspect="1"/>
          </p:cNvPicPr>
          <p:nvPr/>
        </p:nvPicPr>
        <p:blipFill>
          <a:blip r:embed="rId2"/>
          <a:stretch>
            <a:fillRect/>
          </a:stretch>
        </p:blipFill>
        <p:spPr>
          <a:xfrm>
            <a:off x="205740" y="201481"/>
            <a:ext cx="9132570" cy="5134840"/>
          </a:xfrm>
          <a:prstGeom prst="rect">
            <a:avLst/>
          </a:prstGeom>
          <a:ln>
            <a:solidFill>
              <a:schemeClr val="accent2">
                <a:shade val="50000"/>
              </a:schemeClr>
            </a:solidFill>
          </a:ln>
        </p:spPr>
      </p:pic>
      <p:sp>
        <p:nvSpPr>
          <p:cNvPr id="4" name="Rectangle 3">
            <a:extLst>
              <a:ext uri="{FF2B5EF4-FFF2-40B4-BE49-F238E27FC236}">
                <a16:creationId xmlns:a16="http://schemas.microsoft.com/office/drawing/2014/main" id="{B66B9189-1751-5D4F-BBD5-1B4C06652483}"/>
              </a:ext>
            </a:extLst>
          </p:cNvPr>
          <p:cNvSpPr/>
          <p:nvPr/>
        </p:nvSpPr>
        <p:spPr>
          <a:xfrm>
            <a:off x="1888415" y="5537829"/>
            <a:ext cx="5767220" cy="369332"/>
          </a:xfrm>
          <a:prstGeom prst="rect">
            <a:avLst/>
          </a:prstGeom>
        </p:spPr>
        <p:txBody>
          <a:bodyPr wrap="none">
            <a:spAutoFit/>
          </a:bodyPr>
          <a:lstStyle/>
          <a:p>
            <a:r>
              <a:rPr lang="fr-FR" dirty="0">
                <a:solidFill>
                  <a:srgbClr val="0070C0"/>
                </a:solidFill>
              </a:rPr>
              <a:t>Retrouver toutes ces informations à partir de </a:t>
            </a:r>
            <a:r>
              <a:rPr lang="fr-FR" dirty="0">
                <a:solidFill>
                  <a:srgbClr val="0070C0"/>
                </a:solidFill>
                <a:hlinkClick r:id="rId3"/>
              </a:rPr>
              <a:t>www.cgeos.be</a:t>
            </a:r>
            <a:endParaRPr lang="fr-FR" dirty="0">
              <a:solidFill>
                <a:srgbClr val="0070C0"/>
              </a:solidFill>
            </a:endParaRPr>
          </a:p>
        </p:txBody>
      </p:sp>
    </p:spTree>
    <p:extLst>
      <p:ext uri="{BB962C8B-B14F-4D97-AF65-F5344CB8AC3E}">
        <p14:creationId xmlns:p14="http://schemas.microsoft.com/office/powerpoint/2010/main" val="291757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522514" y="711583"/>
            <a:ext cx="6912607" cy="4712187"/>
          </a:xfrm>
          <a:prstGeom prst="rect">
            <a:avLst/>
          </a:prstGeom>
          <a:noFill/>
        </p:spPr>
        <p:txBody>
          <a:bodyPr wrap="square" rtlCol="0">
            <a:spAutoFit/>
          </a:bodyPr>
          <a:lstStyle>
            <a:defPPr>
              <a:defRPr lang="zh-CN"/>
            </a:defPPr>
            <a:lvl1pPr>
              <a:lnSpc>
                <a:spcPct val="90000"/>
              </a:lnSpc>
              <a:defRPr sz="3200">
                <a:solidFill>
                  <a:schemeClr val="tx2">
                    <a:alpha val="99000"/>
                  </a:schemeClr>
                </a:solidFill>
              </a:defRPr>
            </a:lvl1pPr>
          </a:lstStyle>
          <a:p>
            <a:pPr>
              <a:lnSpc>
                <a:spcPct val="150000"/>
              </a:lnSpc>
            </a:pPr>
            <a:r>
              <a:rPr lang="fr-FR" altLang="zh-CN" sz="2400" b="1" dirty="0">
                <a:solidFill>
                  <a:srgbClr val="1A52A3"/>
                </a:solidFill>
              </a:rPr>
              <a:t>G200 Récepteur GNSS Portable</a:t>
            </a:r>
          </a:p>
          <a:p>
            <a:pPr marL="342900" indent="-342900">
              <a:lnSpc>
                <a:spcPct val="150000"/>
              </a:lnSpc>
              <a:buFont typeface="Arial" charset="0"/>
              <a:buChar char="•"/>
            </a:pPr>
            <a:r>
              <a:rPr lang="fr-FR" altLang="zh-CN" sz="1600" b="1" i="1" dirty="0" err="1">
                <a:solidFill>
                  <a:schemeClr val="accent1"/>
                </a:solidFill>
                <a:latin typeface="Century Gothic" charset="0"/>
                <a:ea typeface="Century Gothic" charset="0"/>
                <a:cs typeface="Century Gothic" charset="0"/>
              </a:rPr>
              <a:t>SinoGNSS</a:t>
            </a:r>
            <a:r>
              <a:rPr lang="fr-FR" altLang="zh-CN" sz="1600" b="1" i="1" dirty="0">
                <a:solidFill>
                  <a:schemeClr val="accent1"/>
                </a:solidFill>
                <a:latin typeface="Century Gothic" charset="0"/>
                <a:ea typeface="Century Gothic" charset="0"/>
                <a:cs typeface="Century Gothic" charset="0"/>
              </a:rPr>
              <a:t> K706 OEM </a:t>
            </a:r>
            <a:r>
              <a:rPr lang="fr-FR" altLang="zh-CN" sz="1600" b="1" i="1" dirty="0" err="1">
                <a:solidFill>
                  <a:schemeClr val="accent1"/>
                </a:solidFill>
                <a:latin typeface="Century Gothic" charset="0"/>
                <a:ea typeface="Century Gothic" charset="0"/>
                <a:cs typeface="Century Gothic" charset="0"/>
              </a:rPr>
              <a:t>board</a:t>
            </a:r>
            <a:r>
              <a:rPr lang="fr-FR" altLang="zh-CN" sz="1600" b="1" i="1" dirty="0">
                <a:solidFill>
                  <a:schemeClr val="accent1"/>
                </a:solidFill>
                <a:latin typeface="Century Gothic" charset="0"/>
                <a:ea typeface="Century Gothic" charset="0"/>
                <a:cs typeface="Century Gothic" charset="0"/>
              </a:rPr>
              <a:t> “</a:t>
            </a:r>
            <a:r>
              <a:rPr lang="fr-FR" altLang="zh-CN" sz="1600" b="1" i="1" dirty="0" err="1">
                <a:solidFill>
                  <a:schemeClr val="accent1"/>
                </a:solidFill>
                <a:latin typeface="Century Gothic" charset="0"/>
                <a:ea typeface="Century Gothic" charset="0"/>
                <a:cs typeface="Century Gothic" charset="0"/>
              </a:rPr>
              <a:t>inside</a:t>
            </a:r>
            <a:r>
              <a:rPr lang="fr-FR" altLang="zh-CN" sz="1600" b="1" i="1" dirty="0">
                <a:solidFill>
                  <a:schemeClr val="accent1"/>
                </a:solidFill>
                <a:latin typeface="Century Gothic" charset="0"/>
                <a:ea typeface="Century Gothic" charset="0"/>
                <a:cs typeface="Century Gothic" charset="0"/>
              </a:rPr>
              <a:t>”</a:t>
            </a:r>
          </a:p>
          <a:p>
            <a:pPr marL="342900" indent="-342900">
              <a:lnSpc>
                <a:spcPct val="150000"/>
              </a:lnSpc>
              <a:buFont typeface="Arial" charset="0"/>
              <a:buChar char="•"/>
            </a:pPr>
            <a:r>
              <a:rPr lang="fr-FR" altLang="zh-CN" sz="1600" i="1" dirty="0">
                <a:solidFill>
                  <a:schemeClr val="accent1"/>
                </a:solidFill>
                <a:latin typeface="Century Gothic" charset="0"/>
                <a:ea typeface="Century Gothic" charset="0"/>
                <a:cs typeface="Century Gothic" charset="0"/>
              </a:rPr>
              <a:t>Batterie interne supportant plus de 9 heures de fonctionnement. Peut également s’alimenter en permanence via le chargeur de batterie.</a:t>
            </a:r>
          </a:p>
          <a:p>
            <a:pPr marL="342900" indent="-342900">
              <a:lnSpc>
                <a:spcPct val="150000"/>
              </a:lnSpc>
              <a:buFont typeface="Arial" charset="0"/>
              <a:buChar char="•"/>
            </a:pPr>
            <a:r>
              <a:rPr lang="fr-FR" altLang="zh-CN" sz="1600" i="1" dirty="0">
                <a:solidFill>
                  <a:schemeClr val="accent1"/>
                </a:solidFill>
                <a:latin typeface="Century Gothic" charset="0"/>
                <a:ea typeface="Century Gothic" charset="0"/>
                <a:cs typeface="Century Gothic" charset="0"/>
              </a:rPr>
              <a:t>Données NMEA via Bluetooth compatible avec les logiciels GIS du marché.</a:t>
            </a:r>
          </a:p>
          <a:p>
            <a:pPr marL="342900" indent="-342900">
              <a:lnSpc>
                <a:spcPct val="150000"/>
              </a:lnSpc>
              <a:buFont typeface="Arial" charset="0"/>
              <a:buChar char="•"/>
            </a:pPr>
            <a:r>
              <a:rPr lang="fr-FR" altLang="zh-CN" sz="1600" i="1" dirty="0">
                <a:solidFill>
                  <a:schemeClr val="accent1"/>
                </a:solidFill>
                <a:latin typeface="Century Gothic" charset="0"/>
                <a:ea typeface="Century Gothic" charset="0"/>
                <a:cs typeface="Century Gothic" charset="0"/>
              </a:rPr>
              <a:t>Antenne externe AT340 supportée pour des performances RTK. </a:t>
            </a:r>
          </a:p>
          <a:p>
            <a:pPr marL="342900" indent="-342900">
              <a:lnSpc>
                <a:spcPct val="150000"/>
              </a:lnSpc>
              <a:buFont typeface="Arial" charset="0"/>
              <a:buChar char="•"/>
            </a:pPr>
            <a:r>
              <a:rPr lang="fr-FR" altLang="zh-CN" sz="1600" i="1" dirty="0">
                <a:solidFill>
                  <a:schemeClr val="accent1"/>
                </a:solidFill>
                <a:latin typeface="Century Gothic" charset="0"/>
                <a:ea typeface="Century Gothic" charset="0"/>
                <a:cs typeface="Century Gothic" charset="0"/>
              </a:rPr>
              <a:t>Avec Survey Master,  RTK, PPK, </a:t>
            </a:r>
            <a:r>
              <a:rPr lang="fr-FR" altLang="zh-CN" sz="1600" i="1" dirty="0" err="1">
                <a:solidFill>
                  <a:schemeClr val="accent1"/>
                </a:solidFill>
                <a:latin typeface="Century Gothic" charset="0"/>
                <a:ea typeface="Century Gothic" charset="0"/>
                <a:cs typeface="Century Gothic" charset="0"/>
              </a:rPr>
              <a:t>Static</a:t>
            </a:r>
            <a:r>
              <a:rPr lang="fr-FR" altLang="zh-CN" sz="1600" i="1" dirty="0">
                <a:solidFill>
                  <a:schemeClr val="accent1"/>
                </a:solidFill>
                <a:latin typeface="Century Gothic" charset="0"/>
                <a:ea typeface="Century Gothic" charset="0"/>
                <a:cs typeface="Century Gothic" charset="0"/>
              </a:rPr>
              <a:t> </a:t>
            </a:r>
            <a:r>
              <a:rPr lang="fr-FR" altLang="zh-CN" sz="1600" i="1" dirty="0" err="1">
                <a:solidFill>
                  <a:schemeClr val="accent1"/>
                </a:solidFill>
                <a:latin typeface="Century Gothic" charset="0"/>
                <a:ea typeface="Century Gothic" charset="0"/>
                <a:cs typeface="Century Gothic" charset="0"/>
              </a:rPr>
              <a:t>survey</a:t>
            </a:r>
            <a:endParaRPr lang="fr-FR" altLang="zh-CN" sz="1600" i="1" dirty="0">
              <a:solidFill>
                <a:schemeClr val="accent1"/>
              </a:solidFill>
              <a:latin typeface="Century Gothic" charset="0"/>
              <a:ea typeface="Century Gothic" charset="0"/>
              <a:cs typeface="Century Gothic" charset="0"/>
            </a:endParaRPr>
          </a:p>
          <a:p>
            <a:pPr marL="342900" indent="-342900">
              <a:lnSpc>
                <a:spcPct val="150000"/>
              </a:lnSpc>
              <a:buFont typeface="Arial" charset="0"/>
              <a:buChar char="•"/>
            </a:pPr>
            <a:r>
              <a:rPr lang="fr-FR" altLang="zh-CN" sz="1600" i="1" dirty="0">
                <a:solidFill>
                  <a:schemeClr val="accent1"/>
                </a:solidFill>
                <a:latin typeface="Century Gothic" charset="0"/>
                <a:ea typeface="Century Gothic" charset="0"/>
                <a:cs typeface="Century Gothic" charset="0"/>
              </a:rPr>
              <a:t>Robuste pour usage tout terrain  IP67</a:t>
            </a:r>
            <a:endParaRPr lang="fr-FR" altLang="zh-CN" sz="1600" b="1" i="1" dirty="0">
              <a:solidFill>
                <a:schemeClr val="accent1"/>
              </a:solidFill>
            </a:endParaRPr>
          </a:p>
          <a:p>
            <a:pPr>
              <a:lnSpc>
                <a:spcPct val="150000"/>
              </a:lnSpc>
            </a:pPr>
            <a:r>
              <a:rPr lang="fr-FR" altLang="zh-CN" sz="1600" b="1" i="1" dirty="0">
                <a:solidFill>
                  <a:schemeClr val="accent1"/>
                </a:solidFill>
              </a:rPr>
              <a:t> </a:t>
            </a:r>
          </a:p>
          <a:p>
            <a:pPr>
              <a:lnSpc>
                <a:spcPct val="150000"/>
              </a:lnSpc>
              <a:buFont typeface="Arial" pitchFamily="34" charset="0"/>
              <a:buChar char="•"/>
            </a:pPr>
            <a:endParaRPr lang="fr-FR" altLang="zh-CN" sz="1800" b="1" i="1" dirty="0">
              <a:solidFill>
                <a:schemeClr val="accent1"/>
              </a:solidFill>
            </a:endParaRPr>
          </a:p>
        </p:txBody>
      </p:sp>
      <p:pic>
        <p:nvPicPr>
          <p:cNvPr id="4" name="Picture 2"/>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55122" y="4897339"/>
            <a:ext cx="3340197" cy="1631221"/>
          </a:xfrm>
          <a:prstGeom prst="rect">
            <a:avLst/>
          </a:prstGeom>
          <a:noFill/>
          <a:ln w="9525">
            <a:noFill/>
            <a:miter lim="800000"/>
            <a:headEnd/>
            <a:tailEnd/>
          </a:ln>
        </p:spPr>
      </p:pic>
      <p:pic>
        <p:nvPicPr>
          <p:cNvPr id="8" name="Image 7">
            <a:extLst>
              <a:ext uri="{FF2B5EF4-FFF2-40B4-BE49-F238E27FC236}">
                <a16:creationId xmlns:a16="http://schemas.microsoft.com/office/drawing/2014/main" id="{17C558E1-94F6-0243-9206-CD8B553FD144}"/>
              </a:ext>
            </a:extLst>
          </p:cNvPr>
          <p:cNvPicPr>
            <a:picLocks noChangeAspect="1"/>
          </p:cNvPicPr>
          <p:nvPr/>
        </p:nvPicPr>
        <p:blipFill>
          <a:blip r:embed="rId3"/>
          <a:stretch>
            <a:fillRect/>
          </a:stretch>
        </p:blipFill>
        <p:spPr>
          <a:xfrm>
            <a:off x="7957383" y="190500"/>
            <a:ext cx="4102100" cy="6667500"/>
          </a:xfrm>
          <a:prstGeom prst="rect">
            <a:avLst/>
          </a:prstGeom>
        </p:spPr>
      </p:pic>
    </p:spTree>
    <p:extLst>
      <p:ext uri="{BB962C8B-B14F-4D97-AF65-F5344CB8AC3E}">
        <p14:creationId xmlns:p14="http://schemas.microsoft.com/office/powerpoint/2010/main" val="3955097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7B7EC0E-9E0B-1946-BF36-5041F931D8F5}"/>
              </a:ext>
            </a:extLst>
          </p:cNvPr>
          <p:cNvPicPr>
            <a:picLocks noChangeAspect="1"/>
          </p:cNvPicPr>
          <p:nvPr/>
        </p:nvPicPr>
        <p:blipFill>
          <a:blip r:embed="rId2"/>
          <a:stretch>
            <a:fillRect/>
          </a:stretch>
        </p:blipFill>
        <p:spPr>
          <a:xfrm>
            <a:off x="0" y="330200"/>
            <a:ext cx="9436100" cy="6197600"/>
          </a:xfrm>
          <a:prstGeom prst="rect">
            <a:avLst/>
          </a:prstGeom>
        </p:spPr>
      </p:pic>
    </p:spTree>
    <p:extLst>
      <p:ext uri="{BB962C8B-B14F-4D97-AF65-F5344CB8AC3E}">
        <p14:creationId xmlns:p14="http://schemas.microsoft.com/office/powerpoint/2010/main" val="354081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87B165-1885-604D-99F0-E5772684CA7C}"/>
              </a:ext>
            </a:extLst>
          </p:cNvPr>
          <p:cNvPicPr>
            <a:picLocks noChangeAspect="1"/>
          </p:cNvPicPr>
          <p:nvPr/>
        </p:nvPicPr>
        <p:blipFill>
          <a:blip r:embed="rId2"/>
          <a:stretch>
            <a:fillRect/>
          </a:stretch>
        </p:blipFill>
        <p:spPr>
          <a:xfrm>
            <a:off x="412750" y="0"/>
            <a:ext cx="11366500" cy="5384800"/>
          </a:xfrm>
          <a:prstGeom prst="rect">
            <a:avLst/>
          </a:prstGeom>
        </p:spPr>
      </p:pic>
      <p:sp>
        <p:nvSpPr>
          <p:cNvPr id="4" name="ZoneTexte 3">
            <a:extLst>
              <a:ext uri="{FF2B5EF4-FFF2-40B4-BE49-F238E27FC236}">
                <a16:creationId xmlns:a16="http://schemas.microsoft.com/office/drawing/2014/main" id="{AFBD1FED-812A-0743-A58D-C29925B746F0}"/>
              </a:ext>
            </a:extLst>
          </p:cNvPr>
          <p:cNvSpPr txBox="1"/>
          <p:nvPr/>
        </p:nvSpPr>
        <p:spPr>
          <a:xfrm>
            <a:off x="299803" y="5096656"/>
            <a:ext cx="11479447" cy="1754326"/>
          </a:xfrm>
          <a:prstGeom prst="rect">
            <a:avLst/>
          </a:prstGeom>
          <a:noFill/>
        </p:spPr>
        <p:txBody>
          <a:bodyPr wrap="square" rtlCol="0">
            <a:spAutoFit/>
          </a:bodyPr>
          <a:lstStyle/>
          <a:p>
            <a:pPr marL="342900" indent="-342900">
              <a:buFont typeface="+mj-lt"/>
              <a:buAutoNum type="arabicPeriod"/>
            </a:pPr>
            <a:r>
              <a:rPr lang="fr-FR" dirty="0"/>
              <a:t>Connecter le câble d’antenne à l’antenne AT340 qui est fixée sur la canne de lever </a:t>
            </a:r>
          </a:p>
          <a:p>
            <a:pPr marL="342900" indent="-342900">
              <a:buFont typeface="+mj-lt"/>
              <a:buAutoNum type="arabicPeriod"/>
            </a:pPr>
            <a:r>
              <a:rPr lang="fr-FR" dirty="0"/>
              <a:t>Connecter le câble d’antenne au port indiqué « </a:t>
            </a:r>
            <a:r>
              <a:rPr lang="fr-FR" dirty="0" err="1"/>
              <a:t>External</a:t>
            </a:r>
            <a:r>
              <a:rPr lang="fr-FR" dirty="0"/>
              <a:t> </a:t>
            </a:r>
            <a:r>
              <a:rPr lang="fr-FR" dirty="0" err="1"/>
              <a:t>antenna</a:t>
            </a:r>
            <a:r>
              <a:rPr lang="fr-FR" dirty="0"/>
              <a:t> </a:t>
            </a:r>
            <a:r>
              <a:rPr lang="fr-FR" dirty="0" err="1"/>
              <a:t>connector</a:t>
            </a:r>
            <a:r>
              <a:rPr lang="fr-FR" dirty="0"/>
              <a:t> »</a:t>
            </a:r>
          </a:p>
          <a:p>
            <a:pPr marL="342900" indent="-342900">
              <a:buFont typeface="+mj-lt"/>
              <a:buAutoNum type="arabicPeriod"/>
            </a:pPr>
            <a:r>
              <a:rPr lang="fr-FR" dirty="0"/>
              <a:t>Basculer le « switch » sur ON. </a:t>
            </a:r>
          </a:p>
          <a:p>
            <a:pPr marL="342900" indent="-342900">
              <a:buFont typeface="+mj-lt"/>
              <a:buAutoNum type="arabicPeriod"/>
            </a:pPr>
            <a:r>
              <a:rPr lang="fr-FR" dirty="0"/>
              <a:t>Le </a:t>
            </a:r>
            <a:r>
              <a:rPr lang="fr-FR" dirty="0" err="1"/>
              <a:t>SinoGNSS</a:t>
            </a:r>
            <a:r>
              <a:rPr lang="fr-FR" dirty="0"/>
              <a:t> G200 va commencer à poursuivre les satellites et télécharger les éphémérides qui permettent de calculer les coordonnées des satellites par leurs éléments orbitaux.</a:t>
            </a:r>
          </a:p>
          <a:p>
            <a:pPr marL="342900" indent="-342900">
              <a:buFont typeface="+mj-lt"/>
              <a:buAutoNum type="arabicPeriod"/>
            </a:pPr>
            <a:r>
              <a:rPr lang="fr-FR" dirty="0"/>
              <a:t>Démarrez l’application SURVEY MASTER</a:t>
            </a:r>
          </a:p>
        </p:txBody>
      </p:sp>
    </p:spTree>
    <p:extLst>
      <p:ext uri="{BB962C8B-B14F-4D97-AF65-F5344CB8AC3E}">
        <p14:creationId xmlns:p14="http://schemas.microsoft.com/office/powerpoint/2010/main" val="412763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C0C59D-8E74-5342-8FB1-0A0559C0E50F}"/>
              </a:ext>
            </a:extLst>
          </p:cNvPr>
          <p:cNvPicPr>
            <a:picLocks noChangeAspect="1"/>
          </p:cNvPicPr>
          <p:nvPr/>
        </p:nvPicPr>
        <p:blipFill>
          <a:blip r:embed="rId2"/>
          <a:stretch>
            <a:fillRect/>
          </a:stretch>
        </p:blipFill>
        <p:spPr>
          <a:xfrm>
            <a:off x="0" y="0"/>
            <a:ext cx="4498139" cy="6858000"/>
          </a:xfrm>
          <a:prstGeom prst="rect">
            <a:avLst/>
          </a:prstGeom>
        </p:spPr>
      </p:pic>
      <p:sp>
        <p:nvSpPr>
          <p:cNvPr id="4" name="ZoneTexte 3">
            <a:extLst>
              <a:ext uri="{FF2B5EF4-FFF2-40B4-BE49-F238E27FC236}">
                <a16:creationId xmlns:a16="http://schemas.microsoft.com/office/drawing/2014/main" id="{53C85F32-DAC0-1340-9C57-09F58054A140}"/>
              </a:ext>
            </a:extLst>
          </p:cNvPr>
          <p:cNvSpPr txBox="1"/>
          <p:nvPr/>
        </p:nvSpPr>
        <p:spPr>
          <a:xfrm>
            <a:off x="4616970" y="149902"/>
            <a:ext cx="7360171" cy="6555641"/>
          </a:xfrm>
          <a:prstGeom prst="rect">
            <a:avLst/>
          </a:prstGeom>
          <a:noFill/>
        </p:spPr>
        <p:txBody>
          <a:bodyPr wrap="square" rtlCol="0">
            <a:spAutoFit/>
          </a:bodyPr>
          <a:lstStyle/>
          <a:p>
            <a:pPr marL="342900" indent="-342900">
              <a:buFont typeface="+mj-lt"/>
              <a:buAutoNum type="arabicPeriod"/>
            </a:pPr>
            <a:r>
              <a:rPr lang="fr-FR" sz="2800" dirty="0"/>
              <a:t>L’antenne AT340 est visée sur la canne de lever</a:t>
            </a:r>
          </a:p>
          <a:p>
            <a:pPr marL="342900" indent="-342900">
              <a:buFont typeface="+mj-lt"/>
              <a:buAutoNum type="arabicPeriod"/>
            </a:pPr>
            <a:r>
              <a:rPr lang="fr-FR" sz="2800" dirty="0"/>
              <a:t>Le G200 peut être fixé à l’aide de son support sur la canne ou bien avec son porte au bras (filet et scratch)</a:t>
            </a:r>
          </a:p>
          <a:p>
            <a:pPr marL="342900" indent="-342900">
              <a:buFont typeface="+mj-lt"/>
              <a:buAutoNum type="arabicPeriod"/>
            </a:pPr>
            <a:r>
              <a:rPr lang="fr-FR" sz="2800" dirty="0"/>
              <a:t>Le câble d’antenne est vissé d’abord sur l’antenne</a:t>
            </a:r>
          </a:p>
          <a:p>
            <a:pPr marL="342900" indent="-342900">
              <a:buFont typeface="+mj-lt"/>
              <a:buAutoNum type="arabicPeriod"/>
            </a:pPr>
            <a:r>
              <a:rPr lang="fr-FR" sz="2800" dirty="0"/>
              <a:t>Le câble d’antenne est connecté dans le G200</a:t>
            </a:r>
          </a:p>
          <a:p>
            <a:pPr marL="342900" indent="-342900">
              <a:buFont typeface="+mj-lt"/>
              <a:buAutoNum type="arabicPeriod"/>
            </a:pPr>
            <a:r>
              <a:rPr lang="fr-FR" sz="2800" dirty="0"/>
              <a:t>Le switch ON/OFF est engagé sur ON le G200 est sous tension, les </a:t>
            </a:r>
            <a:r>
              <a:rPr lang="fr-FR" sz="2800" dirty="0" err="1"/>
              <a:t>led’s</a:t>
            </a:r>
            <a:r>
              <a:rPr lang="fr-FR" sz="2800" dirty="0"/>
              <a:t> bleues s’allument …</a:t>
            </a:r>
          </a:p>
          <a:p>
            <a:pPr marL="342900" indent="-342900">
              <a:buFont typeface="+mj-lt"/>
              <a:buAutoNum type="arabicPeriod"/>
            </a:pPr>
            <a:r>
              <a:rPr lang="fr-FR" sz="2800" dirty="0"/>
              <a:t>Le Smartphone est engagé dans son support de canne</a:t>
            </a:r>
          </a:p>
          <a:p>
            <a:pPr marL="342900" indent="-342900">
              <a:buFont typeface="+mj-lt"/>
              <a:buAutoNum type="arabicPeriod"/>
            </a:pPr>
            <a:endParaRPr lang="fr-FR" sz="2800" dirty="0"/>
          </a:p>
          <a:p>
            <a:pPr marL="342900" indent="-342900">
              <a:buFont typeface="+mj-lt"/>
              <a:buAutoNum type="arabicPeriod"/>
            </a:pPr>
            <a:endParaRPr lang="fr-FR" sz="2800" dirty="0"/>
          </a:p>
          <a:p>
            <a:r>
              <a:rPr lang="fr-FR" sz="2800" dirty="0"/>
              <a:t>La solution </a:t>
            </a:r>
            <a:r>
              <a:rPr lang="fr-FR" sz="2800" dirty="0" err="1"/>
              <a:t>SinoGNSS</a:t>
            </a:r>
            <a:r>
              <a:rPr lang="fr-FR" sz="2800" dirty="0"/>
              <a:t> G200 RTK est prête pour le levé ! </a:t>
            </a:r>
          </a:p>
        </p:txBody>
      </p:sp>
    </p:spTree>
    <p:extLst>
      <p:ext uri="{BB962C8B-B14F-4D97-AF65-F5344CB8AC3E}">
        <p14:creationId xmlns:p14="http://schemas.microsoft.com/office/powerpoint/2010/main" val="2699574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B6AC75-F619-8C4F-A544-B378810B8CD6}"/>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E588D336-FE24-F440-AD5B-DA52396B6C34}"/>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2F3B8C19-732F-6647-A936-70DD8C88310E}"/>
              </a:ext>
            </a:extLst>
          </p:cNvPr>
          <p:cNvPicPr>
            <a:picLocks noChangeAspect="1"/>
          </p:cNvPicPr>
          <p:nvPr/>
        </p:nvPicPr>
        <p:blipFill>
          <a:blip r:embed="rId4"/>
          <a:stretch>
            <a:fillRect/>
          </a:stretch>
        </p:blipFill>
        <p:spPr>
          <a:xfrm>
            <a:off x="8334374" y="0"/>
            <a:ext cx="3857625" cy="6858000"/>
          </a:xfrm>
          <a:prstGeom prst="rect">
            <a:avLst/>
          </a:prstGeom>
        </p:spPr>
      </p:pic>
    </p:spTree>
    <p:extLst>
      <p:ext uri="{BB962C8B-B14F-4D97-AF65-F5344CB8AC3E}">
        <p14:creationId xmlns:p14="http://schemas.microsoft.com/office/powerpoint/2010/main" val="2549383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1C50CF-A3E4-634F-9DBF-A8828E3A48E6}"/>
              </a:ext>
            </a:extLst>
          </p:cNvPr>
          <p:cNvSpPr>
            <a:spLocks noGrp="1"/>
          </p:cNvSpPr>
          <p:nvPr>
            <p:ph type="title"/>
          </p:nvPr>
        </p:nvSpPr>
        <p:spPr/>
        <p:txBody>
          <a:bodyPr/>
          <a:lstStyle/>
          <a:p>
            <a:r>
              <a:rPr lang="en-GB" dirty="0"/>
              <a:t>INTERFACES avec le G200</a:t>
            </a:r>
          </a:p>
        </p:txBody>
      </p:sp>
      <p:sp>
        <p:nvSpPr>
          <p:cNvPr id="3" name="Espace réservé du contenu 2">
            <a:extLst>
              <a:ext uri="{FF2B5EF4-FFF2-40B4-BE49-F238E27FC236}">
                <a16:creationId xmlns:a16="http://schemas.microsoft.com/office/drawing/2014/main" id="{39FA73CE-0C0E-0442-B2BF-D59CEF1988C0}"/>
              </a:ext>
            </a:extLst>
          </p:cNvPr>
          <p:cNvSpPr>
            <a:spLocks noGrp="1"/>
          </p:cNvSpPr>
          <p:nvPr>
            <p:ph idx="1"/>
          </p:nvPr>
        </p:nvSpPr>
        <p:spPr/>
        <p:txBody>
          <a:bodyPr/>
          <a:lstStyle/>
          <a:p>
            <a:r>
              <a:rPr lang="fr-FR" dirty="0"/>
              <a:t>Avec son </a:t>
            </a:r>
            <a:r>
              <a:rPr lang="fr-FR" dirty="0">
                <a:solidFill>
                  <a:srgbClr val="0070C0"/>
                </a:solidFill>
              </a:rPr>
              <a:t>architecture minimaliste</a:t>
            </a:r>
            <a:r>
              <a:rPr lang="fr-FR" dirty="0"/>
              <a:t>, le G200 offre une “agilité” exceptionnelle ! </a:t>
            </a:r>
          </a:p>
          <a:p>
            <a:r>
              <a:rPr lang="fr-FR" dirty="0"/>
              <a:t>Pour un utilisateur professionnel, il existe plusieurs possibilités de “piloter” le G200</a:t>
            </a:r>
          </a:p>
          <a:p>
            <a:pPr lvl="1"/>
            <a:r>
              <a:rPr lang="fr-FR" dirty="0"/>
              <a:t>Utilisation d’un PDA R550 Android ou d’un(e) Smartphone/tablette Android avec l’application </a:t>
            </a:r>
            <a:r>
              <a:rPr lang="fr-FR" dirty="0">
                <a:solidFill>
                  <a:srgbClr val="0070C0"/>
                </a:solidFill>
              </a:rPr>
              <a:t>SURVEY MASTER </a:t>
            </a:r>
            <a:r>
              <a:rPr lang="fr-FR" dirty="0"/>
              <a:t>gratuite développée par </a:t>
            </a:r>
            <a:r>
              <a:rPr lang="fr-FR" dirty="0" err="1"/>
              <a:t>ComNav</a:t>
            </a:r>
            <a:r>
              <a:rPr lang="fr-FR" dirty="0"/>
              <a:t> </a:t>
            </a:r>
            <a:r>
              <a:rPr lang="fr-FR" dirty="0" err="1"/>
              <a:t>Technology</a:t>
            </a:r>
            <a:r>
              <a:rPr lang="fr-FR" dirty="0"/>
              <a:t> Ltd. Shanghai , PR CHINA</a:t>
            </a:r>
          </a:p>
          <a:p>
            <a:pPr lvl="1"/>
            <a:r>
              <a:rPr lang="fr-FR" dirty="0"/>
              <a:t>Utilisation d’un PDA R200 avec les logiciels </a:t>
            </a:r>
            <a:r>
              <a:rPr lang="fr-FR" dirty="0">
                <a:solidFill>
                  <a:schemeClr val="accent6">
                    <a:lumMod val="75000"/>
                  </a:schemeClr>
                </a:solidFill>
              </a:rPr>
              <a:t>CARLSON </a:t>
            </a:r>
            <a:r>
              <a:rPr lang="fr-FR" dirty="0" err="1">
                <a:solidFill>
                  <a:schemeClr val="accent6">
                    <a:lumMod val="75000"/>
                  </a:schemeClr>
                </a:solidFill>
              </a:rPr>
              <a:t>SurvCE</a:t>
            </a:r>
            <a:r>
              <a:rPr lang="fr-FR" dirty="0"/>
              <a:t>, </a:t>
            </a:r>
            <a:r>
              <a:rPr lang="fr-FR" dirty="0" err="1">
                <a:solidFill>
                  <a:srgbClr val="0070C0"/>
                </a:solidFill>
              </a:rPr>
              <a:t>MicroSurvey</a:t>
            </a:r>
            <a:r>
              <a:rPr lang="fr-FR" dirty="0">
                <a:solidFill>
                  <a:srgbClr val="0070C0"/>
                </a:solidFill>
              </a:rPr>
              <a:t> </a:t>
            </a:r>
            <a:r>
              <a:rPr lang="fr-FR" dirty="0" err="1">
                <a:solidFill>
                  <a:srgbClr val="0070C0"/>
                </a:solidFill>
              </a:rPr>
              <a:t>FIELDGenius</a:t>
            </a:r>
            <a:r>
              <a:rPr lang="fr-FR" dirty="0">
                <a:solidFill>
                  <a:srgbClr val="0070C0"/>
                </a:solidFill>
              </a:rPr>
              <a:t> </a:t>
            </a:r>
            <a:r>
              <a:rPr lang="fr-FR" dirty="0"/>
              <a:t>et </a:t>
            </a:r>
            <a:r>
              <a:rPr lang="fr-FR" dirty="0" err="1">
                <a:solidFill>
                  <a:srgbClr val="0070C0"/>
                </a:solidFill>
              </a:rPr>
              <a:t>CGSurvey</a:t>
            </a:r>
            <a:r>
              <a:rPr lang="fr-FR" dirty="0"/>
              <a:t> développé également par </a:t>
            </a:r>
            <a:r>
              <a:rPr lang="fr-FR" dirty="0" err="1"/>
              <a:t>ComNav</a:t>
            </a:r>
            <a:r>
              <a:rPr lang="fr-FR" dirty="0"/>
              <a:t> </a:t>
            </a:r>
            <a:r>
              <a:rPr lang="fr-FR" dirty="0" err="1"/>
              <a:t>Technology</a:t>
            </a:r>
            <a:r>
              <a:rPr lang="fr-FR" dirty="0"/>
              <a:t>.</a:t>
            </a:r>
          </a:p>
        </p:txBody>
      </p:sp>
    </p:spTree>
    <p:extLst>
      <p:ext uri="{BB962C8B-B14F-4D97-AF65-F5344CB8AC3E}">
        <p14:creationId xmlns:p14="http://schemas.microsoft.com/office/powerpoint/2010/main" val="1198650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1C50CF-A3E4-634F-9DBF-A8828E3A48E6}"/>
              </a:ext>
            </a:extLst>
          </p:cNvPr>
          <p:cNvSpPr>
            <a:spLocks noGrp="1"/>
          </p:cNvSpPr>
          <p:nvPr>
            <p:ph type="title"/>
          </p:nvPr>
        </p:nvSpPr>
        <p:spPr/>
        <p:txBody>
          <a:bodyPr/>
          <a:lstStyle/>
          <a:p>
            <a:r>
              <a:rPr lang="en-GB" dirty="0"/>
              <a:t>INTERFACES avec le G200</a:t>
            </a:r>
          </a:p>
        </p:txBody>
      </p:sp>
      <p:sp>
        <p:nvSpPr>
          <p:cNvPr id="8" name="ZoneTexte 7">
            <a:extLst>
              <a:ext uri="{FF2B5EF4-FFF2-40B4-BE49-F238E27FC236}">
                <a16:creationId xmlns:a16="http://schemas.microsoft.com/office/drawing/2014/main" id="{BB720684-0876-6B49-B60D-27EC10CA52E6}"/>
              </a:ext>
            </a:extLst>
          </p:cNvPr>
          <p:cNvSpPr txBox="1"/>
          <p:nvPr/>
        </p:nvSpPr>
        <p:spPr>
          <a:xfrm>
            <a:off x="6067207" y="5124827"/>
            <a:ext cx="2028306" cy="1200329"/>
          </a:xfrm>
          <a:prstGeom prst="rect">
            <a:avLst/>
          </a:prstGeom>
          <a:noFill/>
        </p:spPr>
        <p:txBody>
          <a:bodyPr wrap="square" rtlCol="0">
            <a:spAutoFit/>
          </a:bodyPr>
          <a:lstStyle/>
          <a:p>
            <a:pPr algn="ctr"/>
            <a:r>
              <a:rPr lang="fr-FR" dirty="0"/>
              <a:t>R550 garantit IP68 sous Android 8.0 avec pavé numérique. 3/4G</a:t>
            </a:r>
          </a:p>
        </p:txBody>
      </p:sp>
      <p:sp>
        <p:nvSpPr>
          <p:cNvPr id="9" name="ZoneTexte 8">
            <a:extLst>
              <a:ext uri="{FF2B5EF4-FFF2-40B4-BE49-F238E27FC236}">
                <a16:creationId xmlns:a16="http://schemas.microsoft.com/office/drawing/2014/main" id="{89F16C04-BB04-3D43-BF43-F56A33E05B58}"/>
              </a:ext>
            </a:extLst>
          </p:cNvPr>
          <p:cNvSpPr txBox="1"/>
          <p:nvPr/>
        </p:nvSpPr>
        <p:spPr>
          <a:xfrm>
            <a:off x="2703422" y="1661932"/>
            <a:ext cx="2477193" cy="369332"/>
          </a:xfrm>
          <a:prstGeom prst="rect">
            <a:avLst/>
          </a:prstGeom>
          <a:noFill/>
        </p:spPr>
        <p:txBody>
          <a:bodyPr wrap="square" rtlCol="0">
            <a:spAutoFit/>
          </a:bodyPr>
          <a:lstStyle/>
          <a:p>
            <a:pPr algn="ctr"/>
            <a:r>
              <a:rPr lang="en-GB" b="1" dirty="0">
                <a:solidFill>
                  <a:srgbClr val="0070C0"/>
                </a:solidFill>
              </a:rPr>
              <a:t>SURVEY MASTER</a:t>
            </a:r>
          </a:p>
        </p:txBody>
      </p:sp>
      <p:sp>
        <p:nvSpPr>
          <p:cNvPr id="10" name="ZoneTexte 9">
            <a:extLst>
              <a:ext uri="{FF2B5EF4-FFF2-40B4-BE49-F238E27FC236}">
                <a16:creationId xmlns:a16="http://schemas.microsoft.com/office/drawing/2014/main" id="{C2FCCB10-E3C8-EC4A-8ED0-57A8D49F1FB3}"/>
              </a:ext>
            </a:extLst>
          </p:cNvPr>
          <p:cNvSpPr txBox="1"/>
          <p:nvPr/>
        </p:nvSpPr>
        <p:spPr>
          <a:xfrm>
            <a:off x="9096061" y="5103414"/>
            <a:ext cx="2028306" cy="1477328"/>
          </a:xfrm>
          <a:prstGeom prst="rect">
            <a:avLst/>
          </a:prstGeom>
          <a:noFill/>
        </p:spPr>
        <p:txBody>
          <a:bodyPr wrap="square" rtlCol="0">
            <a:spAutoFit/>
          </a:bodyPr>
          <a:lstStyle/>
          <a:p>
            <a:pPr algn="ctr"/>
            <a:r>
              <a:rPr lang="fr-FR" dirty="0"/>
              <a:t>R200 garantit IP65 sous Windows Mobile 6.1/6.5 avec pavé numérique. 3G</a:t>
            </a:r>
          </a:p>
        </p:txBody>
      </p:sp>
      <p:sp>
        <p:nvSpPr>
          <p:cNvPr id="11" name="ZoneTexte 10">
            <a:extLst>
              <a:ext uri="{FF2B5EF4-FFF2-40B4-BE49-F238E27FC236}">
                <a16:creationId xmlns:a16="http://schemas.microsoft.com/office/drawing/2014/main" id="{140EE402-F698-2446-95A7-ED4C7A56ED3E}"/>
              </a:ext>
            </a:extLst>
          </p:cNvPr>
          <p:cNvSpPr txBox="1"/>
          <p:nvPr/>
        </p:nvSpPr>
        <p:spPr>
          <a:xfrm>
            <a:off x="8854121" y="1731911"/>
            <a:ext cx="2477193" cy="923330"/>
          </a:xfrm>
          <a:prstGeom prst="rect">
            <a:avLst/>
          </a:prstGeom>
          <a:noFill/>
        </p:spPr>
        <p:txBody>
          <a:bodyPr wrap="square" rtlCol="0">
            <a:spAutoFit/>
          </a:bodyPr>
          <a:lstStyle/>
          <a:p>
            <a:pPr algn="ctr"/>
            <a:r>
              <a:rPr lang="en-GB" b="1" dirty="0" err="1">
                <a:solidFill>
                  <a:srgbClr val="0070C0"/>
                </a:solidFill>
              </a:rPr>
              <a:t>CGsurvey</a:t>
            </a:r>
            <a:endParaRPr lang="en-GB" b="1" dirty="0">
              <a:solidFill>
                <a:srgbClr val="0070C0"/>
              </a:solidFill>
            </a:endParaRPr>
          </a:p>
          <a:p>
            <a:pPr algn="ctr"/>
            <a:r>
              <a:rPr lang="en-GB" b="1" dirty="0" err="1">
                <a:solidFill>
                  <a:srgbClr val="0070C0"/>
                </a:solidFill>
              </a:rPr>
              <a:t>FIELDGenius</a:t>
            </a:r>
            <a:endParaRPr lang="en-GB" b="1" dirty="0">
              <a:solidFill>
                <a:srgbClr val="0070C0"/>
              </a:solidFill>
            </a:endParaRPr>
          </a:p>
          <a:p>
            <a:pPr algn="ctr"/>
            <a:r>
              <a:rPr lang="en-GB" b="1" dirty="0" err="1">
                <a:solidFill>
                  <a:srgbClr val="0070C0"/>
                </a:solidFill>
              </a:rPr>
              <a:t>SurvCE</a:t>
            </a:r>
            <a:r>
              <a:rPr lang="en-GB" b="1" dirty="0">
                <a:solidFill>
                  <a:srgbClr val="0070C0"/>
                </a:solidFill>
              </a:rPr>
              <a:t> Carlson</a:t>
            </a:r>
          </a:p>
        </p:txBody>
      </p:sp>
      <p:pic>
        <p:nvPicPr>
          <p:cNvPr id="17" name="Image 16">
            <a:extLst>
              <a:ext uri="{FF2B5EF4-FFF2-40B4-BE49-F238E27FC236}">
                <a16:creationId xmlns:a16="http://schemas.microsoft.com/office/drawing/2014/main" id="{990F11CD-17E2-FE4B-A141-6BD2729783D9}"/>
              </a:ext>
            </a:extLst>
          </p:cNvPr>
          <p:cNvPicPr>
            <a:picLocks noChangeAspect="1"/>
          </p:cNvPicPr>
          <p:nvPr/>
        </p:nvPicPr>
        <p:blipFill>
          <a:blip r:embed="rId2"/>
          <a:stretch>
            <a:fillRect/>
          </a:stretch>
        </p:blipFill>
        <p:spPr>
          <a:xfrm>
            <a:off x="9382735" y="2614075"/>
            <a:ext cx="1454958" cy="2334213"/>
          </a:xfrm>
          <a:prstGeom prst="rect">
            <a:avLst/>
          </a:prstGeom>
        </p:spPr>
      </p:pic>
      <p:pic>
        <p:nvPicPr>
          <p:cNvPr id="4" name="Image 3">
            <a:extLst>
              <a:ext uri="{FF2B5EF4-FFF2-40B4-BE49-F238E27FC236}">
                <a16:creationId xmlns:a16="http://schemas.microsoft.com/office/drawing/2014/main" id="{DAF11099-3541-C340-99FA-AC62ECE81EF5}"/>
              </a:ext>
            </a:extLst>
          </p:cNvPr>
          <p:cNvPicPr>
            <a:picLocks noChangeAspect="1"/>
          </p:cNvPicPr>
          <p:nvPr/>
        </p:nvPicPr>
        <p:blipFill rotWithShape="1">
          <a:blip r:embed="rId3"/>
          <a:srcRect l="24891" r="27271"/>
          <a:stretch/>
        </p:blipFill>
        <p:spPr>
          <a:xfrm>
            <a:off x="6387419" y="2076489"/>
            <a:ext cx="1352887" cy="2828066"/>
          </a:xfrm>
          <a:prstGeom prst="rect">
            <a:avLst/>
          </a:prstGeom>
        </p:spPr>
      </p:pic>
      <p:sp>
        <p:nvSpPr>
          <p:cNvPr id="22" name="ZoneTexte 21">
            <a:extLst>
              <a:ext uri="{FF2B5EF4-FFF2-40B4-BE49-F238E27FC236}">
                <a16:creationId xmlns:a16="http://schemas.microsoft.com/office/drawing/2014/main" id="{47CBFDA1-8059-7B4B-80A2-C4BA2C45315F}"/>
              </a:ext>
            </a:extLst>
          </p:cNvPr>
          <p:cNvSpPr txBox="1"/>
          <p:nvPr/>
        </p:nvSpPr>
        <p:spPr>
          <a:xfrm>
            <a:off x="1673853" y="5125162"/>
            <a:ext cx="3392806" cy="1477328"/>
          </a:xfrm>
          <a:prstGeom prst="rect">
            <a:avLst/>
          </a:prstGeom>
          <a:noFill/>
        </p:spPr>
        <p:txBody>
          <a:bodyPr wrap="square" rtlCol="0">
            <a:spAutoFit/>
          </a:bodyPr>
          <a:lstStyle/>
          <a:p>
            <a:pPr algn="ctr"/>
            <a:r>
              <a:rPr lang="fr-FR" dirty="0"/>
              <a:t>Smartphone ou Tablette sous Android avec connexion à l’Internet Mobile et port Bluetooth pour la connexion au récepteur G200</a:t>
            </a:r>
          </a:p>
        </p:txBody>
      </p:sp>
      <p:pic>
        <p:nvPicPr>
          <p:cNvPr id="2050" name="Picture 2" descr="Galaxy Tab Active2 (8.0, 4G) | SM-T395 | Samsung">
            <a:extLst>
              <a:ext uri="{FF2B5EF4-FFF2-40B4-BE49-F238E27FC236}">
                <a16:creationId xmlns:a16="http://schemas.microsoft.com/office/drawing/2014/main" id="{AABEC6AD-2037-4546-A1FB-58FF85BF2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5832" y="2091104"/>
            <a:ext cx="4342306" cy="2894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artphone Samsung GALAXY J5 OR - GALAXY J5 GOLD | Darty">
            <a:extLst>
              <a:ext uri="{FF2B5EF4-FFF2-40B4-BE49-F238E27FC236}">
                <a16:creationId xmlns:a16="http://schemas.microsoft.com/office/drawing/2014/main" id="{1EEAB352-6057-B04A-9CF6-A794F20AC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711" y="2614075"/>
            <a:ext cx="1562725" cy="234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648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25ACC2-9B88-9543-A00E-9F484DEC3BDB}"/>
              </a:ext>
            </a:extLst>
          </p:cNvPr>
          <p:cNvSpPr>
            <a:spLocks noGrp="1"/>
          </p:cNvSpPr>
          <p:nvPr>
            <p:ph type="title"/>
          </p:nvPr>
        </p:nvSpPr>
        <p:spPr/>
        <p:txBody>
          <a:bodyPr/>
          <a:lstStyle/>
          <a:p>
            <a:r>
              <a:rPr lang="en-GB" dirty="0"/>
              <a:t>SURVEY MASTER sous Android</a:t>
            </a:r>
          </a:p>
        </p:txBody>
      </p:sp>
      <p:pic>
        <p:nvPicPr>
          <p:cNvPr id="5" name="Image 4">
            <a:extLst>
              <a:ext uri="{FF2B5EF4-FFF2-40B4-BE49-F238E27FC236}">
                <a16:creationId xmlns:a16="http://schemas.microsoft.com/office/drawing/2014/main" id="{5A8405B4-7DAC-1349-B891-7B020B20A567}"/>
              </a:ext>
            </a:extLst>
          </p:cNvPr>
          <p:cNvPicPr>
            <a:picLocks noChangeAspect="1"/>
          </p:cNvPicPr>
          <p:nvPr/>
        </p:nvPicPr>
        <p:blipFill>
          <a:blip r:embed="rId2"/>
          <a:stretch>
            <a:fillRect/>
          </a:stretch>
        </p:blipFill>
        <p:spPr>
          <a:xfrm>
            <a:off x="774211" y="1690688"/>
            <a:ext cx="2352583" cy="4182370"/>
          </a:xfrm>
          <a:prstGeom prst="rect">
            <a:avLst/>
          </a:prstGeom>
        </p:spPr>
      </p:pic>
      <p:pic>
        <p:nvPicPr>
          <p:cNvPr id="7" name="Image 6">
            <a:extLst>
              <a:ext uri="{FF2B5EF4-FFF2-40B4-BE49-F238E27FC236}">
                <a16:creationId xmlns:a16="http://schemas.microsoft.com/office/drawing/2014/main" id="{5CB3973E-933D-2647-AD6A-C8BFA95CAA79}"/>
              </a:ext>
            </a:extLst>
          </p:cNvPr>
          <p:cNvPicPr>
            <a:picLocks noChangeAspect="1"/>
          </p:cNvPicPr>
          <p:nvPr/>
        </p:nvPicPr>
        <p:blipFill>
          <a:blip r:embed="rId3"/>
          <a:stretch>
            <a:fillRect/>
          </a:stretch>
        </p:blipFill>
        <p:spPr>
          <a:xfrm>
            <a:off x="3467534" y="1690688"/>
            <a:ext cx="2352583" cy="4182370"/>
          </a:xfrm>
          <a:prstGeom prst="rect">
            <a:avLst/>
          </a:prstGeom>
        </p:spPr>
      </p:pic>
      <p:pic>
        <p:nvPicPr>
          <p:cNvPr id="9" name="Image 8">
            <a:extLst>
              <a:ext uri="{FF2B5EF4-FFF2-40B4-BE49-F238E27FC236}">
                <a16:creationId xmlns:a16="http://schemas.microsoft.com/office/drawing/2014/main" id="{7BD5D804-4314-294E-B2DC-D69C5375DC3F}"/>
              </a:ext>
            </a:extLst>
          </p:cNvPr>
          <p:cNvPicPr>
            <a:picLocks noChangeAspect="1"/>
          </p:cNvPicPr>
          <p:nvPr/>
        </p:nvPicPr>
        <p:blipFill>
          <a:blip r:embed="rId4"/>
          <a:stretch>
            <a:fillRect/>
          </a:stretch>
        </p:blipFill>
        <p:spPr>
          <a:xfrm>
            <a:off x="6160857" y="1690688"/>
            <a:ext cx="2352583" cy="4182370"/>
          </a:xfrm>
          <a:prstGeom prst="rect">
            <a:avLst/>
          </a:prstGeom>
        </p:spPr>
      </p:pic>
      <p:pic>
        <p:nvPicPr>
          <p:cNvPr id="11" name="Image 10">
            <a:extLst>
              <a:ext uri="{FF2B5EF4-FFF2-40B4-BE49-F238E27FC236}">
                <a16:creationId xmlns:a16="http://schemas.microsoft.com/office/drawing/2014/main" id="{B38CCFFC-8898-5C4C-B0D2-272BF747A5BB}"/>
              </a:ext>
            </a:extLst>
          </p:cNvPr>
          <p:cNvPicPr>
            <a:picLocks noChangeAspect="1"/>
          </p:cNvPicPr>
          <p:nvPr/>
        </p:nvPicPr>
        <p:blipFill>
          <a:blip r:embed="rId5"/>
          <a:stretch>
            <a:fillRect/>
          </a:stretch>
        </p:blipFill>
        <p:spPr>
          <a:xfrm>
            <a:off x="8854180" y="1690688"/>
            <a:ext cx="2359532" cy="4194723"/>
          </a:xfrm>
          <a:prstGeom prst="rect">
            <a:avLst/>
          </a:prstGeom>
        </p:spPr>
      </p:pic>
      <p:sp>
        <p:nvSpPr>
          <p:cNvPr id="12" name="ZoneTexte 11">
            <a:extLst>
              <a:ext uri="{FF2B5EF4-FFF2-40B4-BE49-F238E27FC236}">
                <a16:creationId xmlns:a16="http://schemas.microsoft.com/office/drawing/2014/main" id="{FEAE5375-BEB4-F644-BF3D-05062C2A5C66}"/>
              </a:ext>
            </a:extLst>
          </p:cNvPr>
          <p:cNvSpPr txBox="1"/>
          <p:nvPr/>
        </p:nvSpPr>
        <p:spPr>
          <a:xfrm>
            <a:off x="166255" y="6001789"/>
            <a:ext cx="11820698" cy="646331"/>
          </a:xfrm>
          <a:prstGeom prst="rect">
            <a:avLst/>
          </a:prstGeom>
          <a:noFill/>
        </p:spPr>
        <p:txBody>
          <a:bodyPr wrap="square" rtlCol="0">
            <a:spAutoFit/>
          </a:bodyPr>
          <a:lstStyle/>
          <a:p>
            <a:pPr algn="ctr"/>
            <a:r>
              <a:rPr lang="fr-FR">
                <a:solidFill>
                  <a:srgbClr val="0070C0"/>
                </a:solidFill>
              </a:rPr>
              <a:t>Véritable logiciel de saisie et d’implantation topographique, SURVEY MASTER permet également outre les modes RTK, PPK et STATIC, de configure les trames NMEA à envoyer par la porte Bluetooth … </a:t>
            </a:r>
          </a:p>
        </p:txBody>
      </p:sp>
    </p:spTree>
    <p:extLst>
      <p:ext uri="{BB962C8B-B14F-4D97-AF65-F5344CB8AC3E}">
        <p14:creationId xmlns:p14="http://schemas.microsoft.com/office/powerpoint/2010/main" val="3887617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Connecteur droit 19">
            <a:extLst>
              <a:ext uri="{FF2B5EF4-FFF2-40B4-BE49-F238E27FC236}">
                <a16:creationId xmlns:a16="http://schemas.microsoft.com/office/drawing/2014/main" id="{DDEEB556-CD91-8A45-8403-AB94C7E2D252}"/>
              </a:ext>
            </a:extLst>
          </p:cNvPr>
          <p:cNvCxnSpPr>
            <a:cxnSpLocks/>
            <a:endCxn id="17" idx="0"/>
          </p:cNvCxnSpPr>
          <p:nvPr/>
        </p:nvCxnSpPr>
        <p:spPr>
          <a:xfrm>
            <a:off x="6096000" y="1528387"/>
            <a:ext cx="0" cy="4306930"/>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1AC2F9C1-D132-6C42-A29C-387FFA42E28A}"/>
              </a:ext>
            </a:extLst>
          </p:cNvPr>
          <p:cNvCxnSpPr>
            <a:cxnSpLocks/>
          </p:cNvCxnSpPr>
          <p:nvPr/>
        </p:nvCxnSpPr>
        <p:spPr>
          <a:xfrm>
            <a:off x="2266950" y="2069431"/>
            <a:ext cx="76570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844B023-3B77-1542-9A31-E27317E67D85}"/>
              </a:ext>
            </a:extLst>
          </p:cNvPr>
          <p:cNvCxnSpPr>
            <a:cxnSpLocks/>
            <a:endCxn id="10" idx="0"/>
          </p:cNvCxnSpPr>
          <p:nvPr/>
        </p:nvCxnSpPr>
        <p:spPr>
          <a:xfrm>
            <a:off x="2267953" y="2069431"/>
            <a:ext cx="0" cy="1584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5E2BCC2D-C0E4-E84A-A62B-E76EC7EF28E3}"/>
              </a:ext>
            </a:extLst>
          </p:cNvPr>
          <p:cNvCxnSpPr>
            <a:cxnSpLocks/>
            <a:endCxn id="12" idx="0"/>
          </p:cNvCxnSpPr>
          <p:nvPr/>
        </p:nvCxnSpPr>
        <p:spPr>
          <a:xfrm>
            <a:off x="9925049" y="2069431"/>
            <a:ext cx="0" cy="1584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5A3D0285-4112-DC44-9FA9-FB6912E3013F}"/>
              </a:ext>
            </a:extLst>
          </p:cNvPr>
          <p:cNvCxnSpPr/>
          <p:nvPr/>
        </p:nvCxnSpPr>
        <p:spPr>
          <a:xfrm>
            <a:off x="1491916" y="4435641"/>
            <a:ext cx="0" cy="308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BE3BC9CE-0980-A54B-8DBF-87D35F384A70}"/>
              </a:ext>
            </a:extLst>
          </p:cNvPr>
          <p:cNvCxnSpPr>
            <a:cxnSpLocks/>
          </p:cNvCxnSpPr>
          <p:nvPr/>
        </p:nvCxnSpPr>
        <p:spPr>
          <a:xfrm>
            <a:off x="3158791" y="4435641"/>
            <a:ext cx="0" cy="17907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8963F187-04E9-7E45-B686-545AA747E573}"/>
              </a:ext>
            </a:extLst>
          </p:cNvPr>
          <p:cNvCxnSpPr>
            <a:cxnSpLocks/>
            <a:endCxn id="15" idx="0"/>
          </p:cNvCxnSpPr>
          <p:nvPr/>
        </p:nvCxnSpPr>
        <p:spPr>
          <a:xfrm>
            <a:off x="756485" y="5526505"/>
            <a:ext cx="1" cy="308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A2541297-182D-2043-BBD2-94892356BA34}"/>
              </a:ext>
            </a:extLst>
          </p:cNvPr>
          <p:cNvCxnSpPr>
            <a:endCxn id="16" idx="0"/>
          </p:cNvCxnSpPr>
          <p:nvPr/>
        </p:nvCxnSpPr>
        <p:spPr>
          <a:xfrm>
            <a:off x="1668379" y="5526505"/>
            <a:ext cx="2508" cy="308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5DCE0CF4-1EB5-484F-8CB2-50614076D301}"/>
              </a:ext>
            </a:extLst>
          </p:cNvPr>
          <p:cNvCxnSpPr>
            <a:cxnSpLocks/>
            <a:stCxn id="16" idx="3"/>
            <a:endCxn id="17" idx="1"/>
          </p:cNvCxnSpPr>
          <p:nvPr/>
        </p:nvCxnSpPr>
        <p:spPr>
          <a:xfrm>
            <a:off x="2105527" y="6226343"/>
            <a:ext cx="279433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9D3619B-AABE-FC46-97E9-F33FAFB63CC5}"/>
              </a:ext>
            </a:extLst>
          </p:cNvPr>
          <p:cNvCxnSpPr>
            <a:stCxn id="12" idx="2"/>
          </p:cNvCxnSpPr>
          <p:nvPr/>
        </p:nvCxnSpPr>
        <p:spPr>
          <a:xfrm flipH="1">
            <a:off x="9924047" y="4435641"/>
            <a:ext cx="1002" cy="17907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EE0B9A12-72B9-6F46-B14D-FE89798DAED4}"/>
              </a:ext>
            </a:extLst>
          </p:cNvPr>
          <p:cNvCxnSpPr>
            <a:endCxn id="17" idx="3"/>
          </p:cNvCxnSpPr>
          <p:nvPr/>
        </p:nvCxnSpPr>
        <p:spPr>
          <a:xfrm flipH="1">
            <a:off x="7292139" y="6226343"/>
            <a:ext cx="263190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à coins arrondis 6">
            <a:extLst>
              <a:ext uri="{FF2B5EF4-FFF2-40B4-BE49-F238E27FC236}">
                <a16:creationId xmlns:a16="http://schemas.microsoft.com/office/drawing/2014/main" id="{D3DF2B2B-76DD-7648-A327-FA5AE0BC6C8C}"/>
              </a:ext>
            </a:extLst>
          </p:cNvPr>
          <p:cNvSpPr/>
          <p:nvPr/>
        </p:nvSpPr>
        <p:spPr>
          <a:xfrm>
            <a:off x="1070810" y="3181350"/>
            <a:ext cx="2392279" cy="35894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err="1"/>
              <a:t>Raw</a:t>
            </a:r>
            <a:r>
              <a:rPr lang="fr-FR" dirty="0"/>
              <a:t> Data </a:t>
            </a:r>
            <a:r>
              <a:rPr lang="fr-FR" dirty="0">
                <a:solidFill>
                  <a:srgbClr val="FFFF00"/>
                </a:solidFill>
              </a:rPr>
              <a:t>CNB</a:t>
            </a:r>
          </a:p>
        </p:txBody>
      </p:sp>
      <p:sp>
        <p:nvSpPr>
          <p:cNvPr id="8" name="Rectangle à coins arrondis 7">
            <a:extLst>
              <a:ext uri="{FF2B5EF4-FFF2-40B4-BE49-F238E27FC236}">
                <a16:creationId xmlns:a16="http://schemas.microsoft.com/office/drawing/2014/main" id="{92C6913A-6CB8-FB4B-A358-704E2BAD3AE0}"/>
              </a:ext>
            </a:extLst>
          </p:cNvPr>
          <p:cNvSpPr/>
          <p:nvPr/>
        </p:nvSpPr>
        <p:spPr>
          <a:xfrm>
            <a:off x="4898858" y="2346157"/>
            <a:ext cx="2392279" cy="78205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R200 </a:t>
            </a:r>
            <a:r>
              <a:rPr lang="fr-FR" dirty="0" err="1"/>
              <a:t>FieldGenius</a:t>
            </a:r>
            <a:endParaRPr lang="fr-FR" dirty="0"/>
          </a:p>
          <a:p>
            <a:pPr algn="ctr"/>
            <a:r>
              <a:rPr lang="fr-FR" dirty="0"/>
              <a:t>Windows Mobile</a:t>
            </a:r>
          </a:p>
        </p:txBody>
      </p:sp>
      <p:sp>
        <p:nvSpPr>
          <p:cNvPr id="9" name="Rectangle à coins arrondis 8">
            <a:extLst>
              <a:ext uri="{FF2B5EF4-FFF2-40B4-BE49-F238E27FC236}">
                <a16:creationId xmlns:a16="http://schemas.microsoft.com/office/drawing/2014/main" id="{9CBB443A-8527-1242-A4E4-89D81E2EA3B9}"/>
              </a:ext>
            </a:extLst>
          </p:cNvPr>
          <p:cNvSpPr/>
          <p:nvPr/>
        </p:nvSpPr>
        <p:spPr>
          <a:xfrm>
            <a:off x="8726905" y="2346158"/>
            <a:ext cx="2394284" cy="78205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R550 Survey Master</a:t>
            </a:r>
          </a:p>
          <a:p>
            <a:pPr algn="ctr"/>
            <a:r>
              <a:rPr lang="fr-FR" dirty="0"/>
              <a:t>Android</a:t>
            </a:r>
          </a:p>
        </p:txBody>
      </p:sp>
      <p:sp>
        <p:nvSpPr>
          <p:cNvPr id="10" name="Rectangle à coins arrondis 9">
            <a:extLst>
              <a:ext uri="{FF2B5EF4-FFF2-40B4-BE49-F238E27FC236}">
                <a16:creationId xmlns:a16="http://schemas.microsoft.com/office/drawing/2014/main" id="{1A16AA6E-09B0-E14C-85CC-29A59420074C}"/>
              </a:ext>
            </a:extLst>
          </p:cNvPr>
          <p:cNvSpPr/>
          <p:nvPr/>
        </p:nvSpPr>
        <p:spPr>
          <a:xfrm>
            <a:off x="1071813" y="3653589"/>
            <a:ext cx="2392279" cy="78205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r-FR" dirty="0"/>
              <a:t>USB &gt; PC </a:t>
            </a:r>
            <a:r>
              <a:rPr lang="fr-FR" dirty="0">
                <a:solidFill>
                  <a:srgbClr val="FFFF00"/>
                </a:solidFill>
              </a:rPr>
              <a:t>CNB</a:t>
            </a:r>
          </a:p>
        </p:txBody>
      </p:sp>
      <p:sp>
        <p:nvSpPr>
          <p:cNvPr id="11" name="Rectangle à coins arrondis 10">
            <a:extLst>
              <a:ext uri="{FF2B5EF4-FFF2-40B4-BE49-F238E27FC236}">
                <a16:creationId xmlns:a16="http://schemas.microsoft.com/office/drawing/2014/main" id="{460820BF-5543-1C41-A5A8-ECB1224A0EDF}"/>
              </a:ext>
            </a:extLst>
          </p:cNvPr>
          <p:cNvSpPr/>
          <p:nvPr/>
        </p:nvSpPr>
        <p:spPr>
          <a:xfrm>
            <a:off x="4899860" y="3653588"/>
            <a:ext cx="2392279" cy="78205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dirty="0"/>
              <a:t>USB &gt; PC </a:t>
            </a:r>
            <a:r>
              <a:rPr lang="fr-FR" dirty="0">
                <a:solidFill>
                  <a:srgbClr val="FFFF00"/>
                </a:solidFill>
              </a:rPr>
              <a:t>XYZ</a:t>
            </a:r>
          </a:p>
        </p:txBody>
      </p:sp>
      <p:sp>
        <p:nvSpPr>
          <p:cNvPr id="12" name="Rectangle à coins arrondis 11">
            <a:extLst>
              <a:ext uri="{FF2B5EF4-FFF2-40B4-BE49-F238E27FC236}">
                <a16:creationId xmlns:a16="http://schemas.microsoft.com/office/drawing/2014/main" id="{3069FF30-6776-D646-AA03-7413C1281D23}"/>
              </a:ext>
            </a:extLst>
          </p:cNvPr>
          <p:cNvSpPr/>
          <p:nvPr/>
        </p:nvSpPr>
        <p:spPr>
          <a:xfrm>
            <a:off x="8727907" y="3653589"/>
            <a:ext cx="2394284" cy="78205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dirty="0"/>
              <a:t>USB &gt; PC </a:t>
            </a:r>
            <a:r>
              <a:rPr lang="fr-FR" dirty="0">
                <a:solidFill>
                  <a:srgbClr val="FFFF00"/>
                </a:solidFill>
              </a:rPr>
              <a:t>XYZ</a:t>
            </a:r>
          </a:p>
          <a:p>
            <a:pPr algn="ctr"/>
            <a:r>
              <a:rPr lang="fr-FR" dirty="0"/>
              <a:t>E-mail/FTP</a:t>
            </a:r>
          </a:p>
        </p:txBody>
      </p:sp>
      <p:sp>
        <p:nvSpPr>
          <p:cNvPr id="13" name="Rectangle à coins arrondis 12">
            <a:extLst>
              <a:ext uri="{FF2B5EF4-FFF2-40B4-BE49-F238E27FC236}">
                <a16:creationId xmlns:a16="http://schemas.microsoft.com/office/drawing/2014/main" id="{CA42AE80-DE07-C846-AFE3-87CD4B5F952C}"/>
              </a:ext>
            </a:extLst>
          </p:cNvPr>
          <p:cNvSpPr/>
          <p:nvPr/>
        </p:nvSpPr>
        <p:spPr>
          <a:xfrm>
            <a:off x="321845" y="4744453"/>
            <a:ext cx="1783682" cy="78205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dirty="0">
                <a:solidFill>
                  <a:schemeClr val="bg1"/>
                </a:solidFill>
              </a:rPr>
              <a:t>CRU.EXE</a:t>
            </a:r>
          </a:p>
          <a:p>
            <a:pPr algn="ctr"/>
            <a:r>
              <a:rPr lang="fr-FR" dirty="0">
                <a:solidFill>
                  <a:srgbClr val="FFFF00"/>
                </a:solidFill>
              </a:rPr>
              <a:t>CNB</a:t>
            </a:r>
            <a:r>
              <a:rPr lang="fr-FR" dirty="0"/>
              <a:t> &gt; </a:t>
            </a:r>
            <a:r>
              <a:rPr lang="fr-FR" dirty="0">
                <a:solidFill>
                  <a:srgbClr val="0070C0"/>
                </a:solidFill>
              </a:rPr>
              <a:t>RINEX</a:t>
            </a:r>
          </a:p>
        </p:txBody>
      </p:sp>
      <p:sp>
        <p:nvSpPr>
          <p:cNvPr id="15" name="Rectangle à coins arrondis 14">
            <a:extLst>
              <a:ext uri="{FF2B5EF4-FFF2-40B4-BE49-F238E27FC236}">
                <a16:creationId xmlns:a16="http://schemas.microsoft.com/office/drawing/2014/main" id="{EB4CBC8D-60D7-784E-858D-2D556B037B3B}"/>
              </a:ext>
            </a:extLst>
          </p:cNvPr>
          <p:cNvSpPr/>
          <p:nvPr/>
        </p:nvSpPr>
        <p:spPr>
          <a:xfrm>
            <a:off x="321845" y="5835317"/>
            <a:ext cx="869281" cy="78205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dirty="0"/>
              <a:t>CP</a:t>
            </a:r>
          </a:p>
        </p:txBody>
      </p:sp>
      <p:sp>
        <p:nvSpPr>
          <p:cNvPr id="16" name="Rectangle à coins arrondis 15">
            <a:extLst>
              <a:ext uri="{FF2B5EF4-FFF2-40B4-BE49-F238E27FC236}">
                <a16:creationId xmlns:a16="http://schemas.microsoft.com/office/drawing/2014/main" id="{009992A7-AC61-CA49-9B07-3E48BCEF7EF3}"/>
              </a:ext>
            </a:extLst>
          </p:cNvPr>
          <p:cNvSpPr/>
          <p:nvPr/>
        </p:nvSpPr>
        <p:spPr>
          <a:xfrm>
            <a:off x="1236246" y="5835317"/>
            <a:ext cx="869281" cy="78205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dirty="0"/>
              <a:t>RTK LIB</a:t>
            </a:r>
          </a:p>
        </p:txBody>
      </p:sp>
      <p:sp>
        <p:nvSpPr>
          <p:cNvPr id="17" name="Rectangle à coins arrondis 16">
            <a:extLst>
              <a:ext uri="{FF2B5EF4-FFF2-40B4-BE49-F238E27FC236}">
                <a16:creationId xmlns:a16="http://schemas.microsoft.com/office/drawing/2014/main" id="{51E57FE7-33FE-834E-9CF6-326FE55DB804}"/>
              </a:ext>
            </a:extLst>
          </p:cNvPr>
          <p:cNvSpPr/>
          <p:nvPr/>
        </p:nvSpPr>
        <p:spPr>
          <a:xfrm>
            <a:off x="4899860" y="5835317"/>
            <a:ext cx="2392279" cy="78205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dirty="0"/>
              <a:t>Logiciel TOPO</a:t>
            </a:r>
          </a:p>
        </p:txBody>
      </p:sp>
      <p:sp>
        <p:nvSpPr>
          <p:cNvPr id="14" name="Rectangle à coins arrondis 13">
            <a:extLst>
              <a:ext uri="{FF2B5EF4-FFF2-40B4-BE49-F238E27FC236}">
                <a16:creationId xmlns:a16="http://schemas.microsoft.com/office/drawing/2014/main" id="{E5F140D4-5F94-A64A-A205-22EB4DF15D74}"/>
              </a:ext>
            </a:extLst>
          </p:cNvPr>
          <p:cNvSpPr/>
          <p:nvPr/>
        </p:nvSpPr>
        <p:spPr>
          <a:xfrm>
            <a:off x="2266950" y="4744453"/>
            <a:ext cx="1783682" cy="78205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dirty="0"/>
              <a:t>COMPASS.EXE</a:t>
            </a:r>
          </a:p>
        </p:txBody>
      </p:sp>
      <p:pic>
        <p:nvPicPr>
          <p:cNvPr id="51" name="Image 50">
            <a:extLst>
              <a:ext uri="{FF2B5EF4-FFF2-40B4-BE49-F238E27FC236}">
                <a16:creationId xmlns:a16="http://schemas.microsoft.com/office/drawing/2014/main" id="{E400D7B2-D5DA-5D4D-9E14-296DE825F2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43824" y="5832596"/>
            <a:ext cx="1351864" cy="914146"/>
          </a:xfrm>
          <a:prstGeom prst="rect">
            <a:avLst/>
          </a:prstGeom>
        </p:spPr>
      </p:pic>
      <p:pic>
        <p:nvPicPr>
          <p:cNvPr id="28" name="Picture 1">
            <a:extLst>
              <a:ext uri="{FF2B5EF4-FFF2-40B4-BE49-F238E27FC236}">
                <a16:creationId xmlns:a16="http://schemas.microsoft.com/office/drawing/2014/main" id="{14522580-1051-E34F-92E7-F75E88EE9AAC}"/>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989" b="95450" l="9763" r="89941">
                        <a14:foregroundMark x1="26183" y1="89456" x2="40089" y2="93008"/>
                        <a14:foregroundMark x1="40089" y1="93008" x2="53846" y2="92342"/>
                        <a14:foregroundMark x1="53846" y1="92342" x2="66716" y2="92453"/>
                        <a14:foregroundMark x1="66716" y1="92453" x2="36391" y2="90566"/>
                        <a14:foregroundMark x1="17160" y1="57270" x2="18491" y2="86016"/>
                        <a14:foregroundMark x1="18491" y1="86016" x2="26036" y2="93008"/>
                        <a14:foregroundMark x1="26036" y1="93008" x2="63018" y2="95450"/>
                        <a14:foregroundMark x1="63018" y1="95450" x2="67012" y2="94673"/>
                        <a14:foregroundMark x1="22633" y1="13762" x2="19379" y2="22863"/>
                        <a14:foregroundMark x1="19379" y1="22863" x2="19379" y2="29412"/>
                        <a14:foregroundMark x1="71006" y1="13762" x2="72189" y2="15427"/>
                        <a14:foregroundMark x1="17456" y1="16315" x2="18639" y2="18202"/>
                        <a14:foregroundMark x1="18639" y1="17869" x2="23669" y2="14095"/>
                        <a14:foregroundMark x1="22929" y1="12764" x2="18639" y2="17092"/>
                      </a14:backgroundRemoval>
                    </a14:imgEffect>
                  </a14:imgLayer>
                </a14:imgProps>
              </a:ext>
              <a:ext uri="{28A0092B-C50C-407E-A947-70E740481C1C}">
                <a14:useLocalDpi xmlns:a14="http://schemas.microsoft.com/office/drawing/2010/main"/>
              </a:ext>
            </a:extLst>
          </a:blip>
          <a:srcRect/>
          <a:stretch>
            <a:fillRect/>
          </a:stretch>
        </p:blipFill>
        <p:spPr bwMode="auto">
          <a:xfrm>
            <a:off x="5375822" y="151914"/>
            <a:ext cx="1349114" cy="1798819"/>
          </a:xfrm>
          <a:prstGeom prst="rect">
            <a:avLst/>
          </a:prstGeom>
          <a:noFill/>
          <a:ln w="9525">
            <a:noFill/>
            <a:miter lim="800000"/>
            <a:headEnd/>
            <a:tailEnd/>
          </a:ln>
          <a:effectLst/>
        </p:spPr>
      </p:pic>
      <p:sp>
        <p:nvSpPr>
          <p:cNvPr id="30" name="Rectangle à coins arrondis 7">
            <a:extLst>
              <a:ext uri="{FF2B5EF4-FFF2-40B4-BE49-F238E27FC236}">
                <a16:creationId xmlns:a16="http://schemas.microsoft.com/office/drawing/2014/main" id="{9B1B6D2A-0CE3-B241-A528-1C6429A4FB9C}"/>
              </a:ext>
            </a:extLst>
          </p:cNvPr>
          <p:cNvSpPr/>
          <p:nvPr/>
        </p:nvSpPr>
        <p:spPr>
          <a:xfrm>
            <a:off x="1069809" y="1369593"/>
            <a:ext cx="2392279" cy="78205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R200 </a:t>
            </a:r>
            <a:r>
              <a:rPr lang="fr-FR" dirty="0" err="1"/>
              <a:t>FieldGenius</a:t>
            </a:r>
            <a:endParaRPr lang="fr-FR" dirty="0"/>
          </a:p>
          <a:p>
            <a:pPr algn="ctr"/>
            <a:r>
              <a:rPr lang="fr-FR" dirty="0"/>
              <a:t>Windows Mobile</a:t>
            </a:r>
          </a:p>
        </p:txBody>
      </p:sp>
      <p:sp>
        <p:nvSpPr>
          <p:cNvPr id="31" name="Rectangle à coins arrondis 8">
            <a:extLst>
              <a:ext uri="{FF2B5EF4-FFF2-40B4-BE49-F238E27FC236}">
                <a16:creationId xmlns:a16="http://schemas.microsoft.com/office/drawing/2014/main" id="{748B090D-EC71-AE4D-922D-3EA3AE2927A8}"/>
              </a:ext>
            </a:extLst>
          </p:cNvPr>
          <p:cNvSpPr/>
          <p:nvPr/>
        </p:nvSpPr>
        <p:spPr>
          <a:xfrm>
            <a:off x="1067804" y="2262970"/>
            <a:ext cx="2394284" cy="78205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R550 Survey Master</a:t>
            </a:r>
          </a:p>
          <a:p>
            <a:pPr algn="ctr"/>
            <a:r>
              <a:rPr lang="fr-FR" dirty="0"/>
              <a:t>Android</a:t>
            </a:r>
          </a:p>
        </p:txBody>
      </p:sp>
    </p:spTree>
    <p:extLst>
      <p:ext uri="{BB962C8B-B14F-4D97-AF65-F5344CB8AC3E}">
        <p14:creationId xmlns:p14="http://schemas.microsoft.com/office/powerpoint/2010/main" val="238886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3CB0D6-FAB2-534E-8F24-DDCD6636189E}"/>
              </a:ext>
            </a:extLst>
          </p:cNvPr>
          <p:cNvSpPr/>
          <p:nvPr/>
        </p:nvSpPr>
        <p:spPr>
          <a:xfrm>
            <a:off x="2610450" y="5713796"/>
            <a:ext cx="3184270" cy="369332"/>
          </a:xfrm>
          <a:prstGeom prst="rect">
            <a:avLst/>
          </a:prstGeom>
        </p:spPr>
        <p:txBody>
          <a:bodyPr wrap="none">
            <a:spAutoFit/>
          </a:bodyPr>
          <a:lstStyle/>
          <a:p>
            <a:r>
              <a:rPr lang="fr-FR" dirty="0">
                <a:hlinkClick r:id="rId3"/>
              </a:rPr>
              <a:t>https://</a:t>
            </a:r>
            <a:r>
              <a:rPr lang="fr-FR" dirty="0" err="1">
                <a:hlinkClick r:id="rId3"/>
              </a:rPr>
              <a:t>youtu.be</a:t>
            </a:r>
            <a:r>
              <a:rPr lang="fr-FR" dirty="0">
                <a:hlinkClick r:id="rId3"/>
              </a:rPr>
              <a:t>/P1ZgUBUg9A8</a:t>
            </a:r>
            <a:endParaRPr lang="fr-FR" dirty="0"/>
          </a:p>
        </p:txBody>
      </p:sp>
      <p:sp>
        <p:nvSpPr>
          <p:cNvPr id="5" name="ZoneTexte 4">
            <a:extLst>
              <a:ext uri="{FF2B5EF4-FFF2-40B4-BE49-F238E27FC236}">
                <a16:creationId xmlns:a16="http://schemas.microsoft.com/office/drawing/2014/main" id="{8E5813CD-95C1-854A-A084-B89ACACF2DC3}"/>
              </a:ext>
            </a:extLst>
          </p:cNvPr>
          <p:cNvSpPr txBox="1"/>
          <p:nvPr/>
        </p:nvSpPr>
        <p:spPr>
          <a:xfrm>
            <a:off x="7981627" y="2433234"/>
            <a:ext cx="3425126" cy="1477328"/>
          </a:xfrm>
          <a:prstGeom prst="rect">
            <a:avLst/>
          </a:prstGeom>
          <a:noFill/>
        </p:spPr>
        <p:txBody>
          <a:bodyPr wrap="square" rtlCol="0">
            <a:spAutoFit/>
          </a:bodyPr>
          <a:lstStyle/>
          <a:p>
            <a:r>
              <a:rPr lang="fr-FR" dirty="0" err="1"/>
              <a:t>ComNav</a:t>
            </a:r>
            <a:r>
              <a:rPr lang="fr-FR" dirty="0"/>
              <a:t> </a:t>
            </a:r>
            <a:r>
              <a:rPr lang="fr-FR" dirty="0" err="1"/>
              <a:t>Technology</a:t>
            </a:r>
            <a:r>
              <a:rPr lang="fr-FR" dirty="0"/>
              <a:t> Ltd. a mis en ligne sous </a:t>
            </a:r>
            <a:r>
              <a:rPr lang="fr-FR" dirty="0" err="1"/>
              <a:t>Youtube</a:t>
            </a:r>
            <a:r>
              <a:rPr lang="fr-FR" dirty="0"/>
              <a:t> une série de vidéos illustrant les différents configurations et la mise en œuvre de ses récepteurs.</a:t>
            </a:r>
          </a:p>
        </p:txBody>
      </p:sp>
      <p:pic>
        <p:nvPicPr>
          <p:cNvPr id="6" name="Image 5">
            <a:extLst>
              <a:ext uri="{FF2B5EF4-FFF2-40B4-BE49-F238E27FC236}">
                <a16:creationId xmlns:a16="http://schemas.microsoft.com/office/drawing/2014/main" id="{7A7CE599-EDF0-FE4D-A089-B3CE9541278F}"/>
              </a:ext>
            </a:extLst>
          </p:cNvPr>
          <p:cNvPicPr>
            <a:picLocks noChangeAspect="1"/>
          </p:cNvPicPr>
          <p:nvPr/>
        </p:nvPicPr>
        <p:blipFill>
          <a:blip r:embed="rId4"/>
          <a:stretch>
            <a:fillRect/>
          </a:stretch>
        </p:blipFill>
        <p:spPr>
          <a:xfrm>
            <a:off x="172157" y="1278089"/>
            <a:ext cx="7657393" cy="4315877"/>
          </a:xfrm>
          <a:prstGeom prst="rect">
            <a:avLst/>
          </a:prstGeom>
        </p:spPr>
      </p:pic>
    </p:spTree>
    <p:extLst>
      <p:ext uri="{BB962C8B-B14F-4D97-AF65-F5344CB8AC3E}">
        <p14:creationId xmlns:p14="http://schemas.microsoft.com/office/powerpoint/2010/main" val="287391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AE8987-713B-DE4D-AB59-FE1A24697772}"/>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E90E400C-D561-2C41-A083-9312101FD4EF}"/>
              </a:ext>
            </a:extLst>
          </p:cNvPr>
          <p:cNvPicPr>
            <a:picLocks noChangeAspect="1"/>
          </p:cNvPicPr>
          <p:nvPr/>
        </p:nvPicPr>
        <p:blipFill>
          <a:blip r:embed="rId3"/>
          <a:stretch>
            <a:fillRect/>
          </a:stretch>
        </p:blipFill>
        <p:spPr>
          <a:xfrm>
            <a:off x="4094459" y="425880"/>
            <a:ext cx="3848100" cy="5448300"/>
          </a:xfrm>
          <a:prstGeom prst="rect">
            <a:avLst/>
          </a:prstGeom>
          <a:ln>
            <a:solidFill>
              <a:schemeClr val="tx1"/>
            </a:solidFill>
          </a:ln>
        </p:spPr>
      </p:pic>
      <p:pic>
        <p:nvPicPr>
          <p:cNvPr id="7" name="Image 6">
            <a:extLst>
              <a:ext uri="{FF2B5EF4-FFF2-40B4-BE49-F238E27FC236}">
                <a16:creationId xmlns:a16="http://schemas.microsoft.com/office/drawing/2014/main" id="{3197BA6E-3960-2343-B5FE-2A2D4510CA99}"/>
              </a:ext>
            </a:extLst>
          </p:cNvPr>
          <p:cNvPicPr>
            <a:picLocks noChangeAspect="1"/>
          </p:cNvPicPr>
          <p:nvPr/>
        </p:nvPicPr>
        <p:blipFill>
          <a:blip r:embed="rId4"/>
          <a:stretch>
            <a:fillRect/>
          </a:stretch>
        </p:blipFill>
        <p:spPr>
          <a:xfrm>
            <a:off x="8095820" y="425880"/>
            <a:ext cx="3873500" cy="5461000"/>
          </a:xfrm>
          <a:prstGeom prst="rect">
            <a:avLst/>
          </a:prstGeom>
          <a:ln>
            <a:solidFill>
              <a:schemeClr val="tx1"/>
            </a:solidFill>
          </a:ln>
        </p:spPr>
      </p:pic>
    </p:spTree>
    <p:extLst>
      <p:ext uri="{BB962C8B-B14F-4D97-AF65-F5344CB8AC3E}">
        <p14:creationId xmlns:p14="http://schemas.microsoft.com/office/powerpoint/2010/main" val="274741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6F581A-35C6-B349-A934-5F8F047FE18F}"/>
              </a:ext>
            </a:extLst>
          </p:cNvPr>
          <p:cNvPicPr>
            <a:picLocks noChangeAspect="1"/>
          </p:cNvPicPr>
          <p:nvPr/>
        </p:nvPicPr>
        <p:blipFill>
          <a:blip r:embed="rId2"/>
          <a:stretch>
            <a:fillRect/>
          </a:stretch>
        </p:blipFill>
        <p:spPr>
          <a:xfrm>
            <a:off x="373694" y="867903"/>
            <a:ext cx="2689440" cy="4781227"/>
          </a:xfrm>
          <a:prstGeom prst="rect">
            <a:avLst/>
          </a:prstGeom>
          <a:effectLst>
            <a:outerShdw blurRad="304800" dist="38100" dir="8100000" algn="tr" rotWithShape="0">
              <a:prstClr val="black">
                <a:alpha val="40000"/>
              </a:prstClr>
            </a:outerShdw>
          </a:effectLst>
        </p:spPr>
      </p:pic>
      <p:pic>
        <p:nvPicPr>
          <p:cNvPr id="5" name="Image 4">
            <a:extLst>
              <a:ext uri="{FF2B5EF4-FFF2-40B4-BE49-F238E27FC236}">
                <a16:creationId xmlns:a16="http://schemas.microsoft.com/office/drawing/2014/main" id="{C75B8A60-06BA-1548-A714-55DE1E32FFBD}"/>
              </a:ext>
            </a:extLst>
          </p:cNvPr>
          <p:cNvPicPr>
            <a:picLocks noChangeAspect="1"/>
          </p:cNvPicPr>
          <p:nvPr/>
        </p:nvPicPr>
        <p:blipFill>
          <a:blip r:embed="rId3"/>
          <a:stretch>
            <a:fillRect/>
          </a:stretch>
        </p:blipFill>
        <p:spPr>
          <a:xfrm>
            <a:off x="3248671" y="867905"/>
            <a:ext cx="2689440" cy="4781227"/>
          </a:xfrm>
          <a:prstGeom prst="rect">
            <a:avLst/>
          </a:prstGeom>
          <a:effectLst>
            <a:outerShdw blurRad="304800" dist="38100" dir="8100000" algn="tr" rotWithShape="0">
              <a:prstClr val="black">
                <a:alpha val="40000"/>
              </a:prstClr>
            </a:outerShdw>
          </a:effectLst>
        </p:spPr>
      </p:pic>
      <p:pic>
        <p:nvPicPr>
          <p:cNvPr id="7" name="Image 6">
            <a:extLst>
              <a:ext uri="{FF2B5EF4-FFF2-40B4-BE49-F238E27FC236}">
                <a16:creationId xmlns:a16="http://schemas.microsoft.com/office/drawing/2014/main" id="{D357B058-A875-BC46-B196-0217BF563D8D}"/>
              </a:ext>
            </a:extLst>
          </p:cNvPr>
          <p:cNvPicPr>
            <a:picLocks noChangeAspect="1"/>
          </p:cNvPicPr>
          <p:nvPr/>
        </p:nvPicPr>
        <p:blipFill>
          <a:blip r:embed="rId4"/>
          <a:stretch>
            <a:fillRect/>
          </a:stretch>
        </p:blipFill>
        <p:spPr>
          <a:xfrm>
            <a:off x="6096000" y="867905"/>
            <a:ext cx="2689440" cy="4781227"/>
          </a:xfrm>
          <a:prstGeom prst="rect">
            <a:avLst/>
          </a:prstGeom>
          <a:effectLst>
            <a:outerShdw blurRad="304800" dist="38100" dir="8100000" algn="tr" rotWithShape="0">
              <a:prstClr val="black">
                <a:alpha val="40000"/>
              </a:prstClr>
            </a:outerShdw>
          </a:effectLst>
        </p:spPr>
      </p:pic>
      <p:pic>
        <p:nvPicPr>
          <p:cNvPr id="9" name="Image 8">
            <a:extLst>
              <a:ext uri="{FF2B5EF4-FFF2-40B4-BE49-F238E27FC236}">
                <a16:creationId xmlns:a16="http://schemas.microsoft.com/office/drawing/2014/main" id="{9886F4F6-26FD-074E-9D3A-6CFF8584BE7E}"/>
              </a:ext>
            </a:extLst>
          </p:cNvPr>
          <p:cNvPicPr>
            <a:picLocks noChangeAspect="1"/>
          </p:cNvPicPr>
          <p:nvPr/>
        </p:nvPicPr>
        <p:blipFill>
          <a:blip r:embed="rId5"/>
          <a:stretch>
            <a:fillRect/>
          </a:stretch>
        </p:blipFill>
        <p:spPr>
          <a:xfrm>
            <a:off x="8943328" y="867904"/>
            <a:ext cx="2689441" cy="4781227"/>
          </a:xfrm>
          <a:prstGeom prst="rect">
            <a:avLst/>
          </a:prstGeom>
          <a:effectLst>
            <a:outerShdw blurRad="304800" dist="38100" dir="8100000" algn="tr" rotWithShape="0">
              <a:prstClr val="black">
                <a:alpha val="40000"/>
              </a:prstClr>
            </a:outerShdw>
          </a:effectLst>
        </p:spPr>
      </p:pic>
      <p:sp>
        <p:nvSpPr>
          <p:cNvPr id="10" name="Ellipse 9">
            <a:extLst>
              <a:ext uri="{FF2B5EF4-FFF2-40B4-BE49-F238E27FC236}">
                <a16:creationId xmlns:a16="http://schemas.microsoft.com/office/drawing/2014/main" id="{46E0AE92-B6AC-294A-9764-B0E92C8DCC55}"/>
              </a:ext>
            </a:extLst>
          </p:cNvPr>
          <p:cNvSpPr/>
          <p:nvPr/>
        </p:nvSpPr>
        <p:spPr>
          <a:xfrm>
            <a:off x="1487055" y="1403926"/>
            <a:ext cx="452581" cy="45258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EEDD904-81F4-0D4D-A5E5-DA835E2889AC}"/>
              </a:ext>
            </a:extLst>
          </p:cNvPr>
          <p:cNvSpPr/>
          <p:nvPr/>
        </p:nvSpPr>
        <p:spPr>
          <a:xfrm>
            <a:off x="2382982" y="1403926"/>
            <a:ext cx="472664" cy="45258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96EBBD3-5DA3-D844-9119-BFC9397F599D}"/>
              </a:ext>
            </a:extLst>
          </p:cNvPr>
          <p:cNvSpPr/>
          <p:nvPr/>
        </p:nvSpPr>
        <p:spPr>
          <a:xfrm>
            <a:off x="1487055" y="2290618"/>
            <a:ext cx="452582" cy="45258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30AF4DC0-4704-7C4E-AAB8-4806A2271280}"/>
              </a:ext>
            </a:extLst>
          </p:cNvPr>
          <p:cNvSpPr/>
          <p:nvPr/>
        </p:nvSpPr>
        <p:spPr>
          <a:xfrm>
            <a:off x="6271491" y="1403925"/>
            <a:ext cx="480291" cy="45258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2C709BF-9ACA-2E42-BFFE-A61ABDA9A072}"/>
              </a:ext>
            </a:extLst>
          </p:cNvPr>
          <p:cNvSpPr/>
          <p:nvPr/>
        </p:nvSpPr>
        <p:spPr>
          <a:xfrm>
            <a:off x="3435927" y="1403926"/>
            <a:ext cx="512997" cy="45258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06927538-78AE-9643-AD39-FABA5B2508A4}"/>
              </a:ext>
            </a:extLst>
          </p:cNvPr>
          <p:cNvSpPr/>
          <p:nvPr/>
        </p:nvSpPr>
        <p:spPr>
          <a:xfrm>
            <a:off x="9134764" y="3140362"/>
            <a:ext cx="480292" cy="45258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80325211-4324-C645-B1D1-45B5FACA298F}"/>
              </a:ext>
            </a:extLst>
          </p:cNvPr>
          <p:cNvSpPr/>
          <p:nvPr/>
        </p:nvSpPr>
        <p:spPr>
          <a:xfrm>
            <a:off x="4359564" y="1403925"/>
            <a:ext cx="434109" cy="45258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024239CF-8D79-B542-8BB2-DA262D3D3A06}"/>
              </a:ext>
            </a:extLst>
          </p:cNvPr>
          <p:cNvSpPr/>
          <p:nvPr/>
        </p:nvSpPr>
        <p:spPr>
          <a:xfrm>
            <a:off x="4359564" y="2290617"/>
            <a:ext cx="434109" cy="45258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55BCF8E-296A-484E-B8CF-323E6A1C6F38}"/>
              </a:ext>
            </a:extLst>
          </p:cNvPr>
          <p:cNvSpPr/>
          <p:nvPr/>
        </p:nvSpPr>
        <p:spPr>
          <a:xfrm>
            <a:off x="5255491" y="2290616"/>
            <a:ext cx="434109" cy="45258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EF7896D-060D-0E46-9CA1-EB073DABFC94}"/>
              </a:ext>
            </a:extLst>
          </p:cNvPr>
          <p:cNvSpPr/>
          <p:nvPr/>
        </p:nvSpPr>
        <p:spPr>
          <a:xfrm>
            <a:off x="1487053" y="3140362"/>
            <a:ext cx="452583" cy="45258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54CCD544-A69A-A942-8099-D965E55CAA4F}"/>
              </a:ext>
            </a:extLst>
          </p:cNvPr>
          <p:cNvSpPr/>
          <p:nvPr/>
        </p:nvSpPr>
        <p:spPr>
          <a:xfrm>
            <a:off x="6271491" y="2290616"/>
            <a:ext cx="480292" cy="45258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F0DB9D92-CE96-3042-A42D-DF291A472599}"/>
              </a:ext>
            </a:extLst>
          </p:cNvPr>
          <p:cNvSpPr/>
          <p:nvPr/>
        </p:nvSpPr>
        <p:spPr>
          <a:xfrm>
            <a:off x="9134764" y="2290616"/>
            <a:ext cx="480291" cy="45258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B39CA9D3-C1DB-2B4A-9A2A-6946F97863E8}"/>
              </a:ext>
            </a:extLst>
          </p:cNvPr>
          <p:cNvSpPr txBox="1"/>
          <p:nvPr/>
        </p:nvSpPr>
        <p:spPr>
          <a:xfrm>
            <a:off x="997527" y="6056416"/>
            <a:ext cx="10117777" cy="369332"/>
          </a:xfrm>
          <a:prstGeom prst="rect">
            <a:avLst/>
          </a:prstGeom>
          <a:noFill/>
        </p:spPr>
        <p:txBody>
          <a:bodyPr wrap="square" rtlCol="0">
            <a:spAutoFit/>
          </a:bodyPr>
          <a:lstStyle/>
          <a:p>
            <a:pPr algn="ctr"/>
            <a:r>
              <a:rPr lang="fr-FR" dirty="0"/>
              <a:t>On passe de l’un à l’autre en glissant son doigt sur la fenêtre active ou en sélectionnant l’icone en bas ! </a:t>
            </a:r>
          </a:p>
        </p:txBody>
      </p:sp>
      <p:sp>
        <p:nvSpPr>
          <p:cNvPr id="22" name="ZoneTexte 21">
            <a:extLst>
              <a:ext uri="{FF2B5EF4-FFF2-40B4-BE49-F238E27FC236}">
                <a16:creationId xmlns:a16="http://schemas.microsoft.com/office/drawing/2014/main" id="{E62E7DB2-6429-F248-AE79-04B750913F25}"/>
              </a:ext>
            </a:extLst>
          </p:cNvPr>
          <p:cNvSpPr txBox="1"/>
          <p:nvPr/>
        </p:nvSpPr>
        <p:spPr>
          <a:xfrm>
            <a:off x="1037111" y="247586"/>
            <a:ext cx="10117777" cy="369332"/>
          </a:xfrm>
          <a:prstGeom prst="rect">
            <a:avLst/>
          </a:prstGeom>
          <a:noFill/>
        </p:spPr>
        <p:txBody>
          <a:bodyPr wrap="square" rtlCol="0">
            <a:spAutoFit/>
          </a:bodyPr>
          <a:lstStyle/>
          <a:p>
            <a:pPr algn="ctr"/>
            <a:r>
              <a:rPr lang="fr-FR" dirty="0"/>
              <a:t>LES SEQUENCES PRINCIPALES DE SURVEY MASTER </a:t>
            </a:r>
          </a:p>
        </p:txBody>
      </p:sp>
    </p:spTree>
    <p:extLst>
      <p:ext uri="{BB962C8B-B14F-4D97-AF65-F5344CB8AC3E}">
        <p14:creationId xmlns:p14="http://schemas.microsoft.com/office/powerpoint/2010/main" val="2421525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dissolve">
                                      <p:cBhvr>
                                        <p:cTn id="5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dissolve">
                                      <p:cBhvr>
                                        <p:cTn id="6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AEBD6F-B932-D44F-B4B4-F3873741354F}"/>
              </a:ext>
            </a:extLst>
          </p:cNvPr>
          <p:cNvPicPr>
            <a:picLocks noChangeAspect="1"/>
          </p:cNvPicPr>
          <p:nvPr/>
        </p:nvPicPr>
        <p:blipFill>
          <a:blip r:embed="rId2"/>
          <a:stretch>
            <a:fillRect/>
          </a:stretch>
        </p:blipFill>
        <p:spPr>
          <a:xfrm>
            <a:off x="12071" y="0"/>
            <a:ext cx="12167857" cy="6858000"/>
          </a:xfrm>
          <a:prstGeom prst="rect">
            <a:avLst/>
          </a:prstGeom>
        </p:spPr>
      </p:pic>
      <p:sp>
        <p:nvSpPr>
          <p:cNvPr id="2" name="ZoneTexte 1">
            <a:extLst>
              <a:ext uri="{FF2B5EF4-FFF2-40B4-BE49-F238E27FC236}">
                <a16:creationId xmlns:a16="http://schemas.microsoft.com/office/drawing/2014/main" id="{2F815130-45B0-1246-A4C5-76383F7F1276}"/>
              </a:ext>
            </a:extLst>
          </p:cNvPr>
          <p:cNvSpPr txBox="1"/>
          <p:nvPr/>
        </p:nvSpPr>
        <p:spPr>
          <a:xfrm>
            <a:off x="4807670" y="424206"/>
            <a:ext cx="3846136" cy="369332"/>
          </a:xfrm>
          <a:prstGeom prst="rect">
            <a:avLst/>
          </a:prstGeom>
          <a:noFill/>
        </p:spPr>
        <p:txBody>
          <a:bodyPr wrap="square" rtlCol="0">
            <a:spAutoFit/>
          </a:bodyPr>
          <a:lstStyle/>
          <a:p>
            <a:r>
              <a:rPr lang="fr-FR" dirty="0">
                <a:hlinkClick r:id="rId3"/>
              </a:rPr>
              <a:t>Visitez : www.cgeos.be</a:t>
            </a:r>
            <a:endParaRPr lang="fr-FR" dirty="0"/>
          </a:p>
        </p:txBody>
      </p:sp>
    </p:spTree>
    <p:extLst>
      <p:ext uri="{BB962C8B-B14F-4D97-AF65-F5344CB8AC3E}">
        <p14:creationId xmlns:p14="http://schemas.microsoft.com/office/powerpoint/2010/main" val="2689700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448536-1663-5F4E-ACC1-F96D688AE4EA}"/>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73369798-DB58-BA4F-B2AA-5C99EECEC11B}"/>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3B4051DC-7C43-D94C-9884-0B0B2C734FCB}"/>
              </a:ext>
            </a:extLst>
          </p:cNvPr>
          <p:cNvPicPr>
            <a:picLocks noChangeAspect="1"/>
          </p:cNvPicPr>
          <p:nvPr/>
        </p:nvPicPr>
        <p:blipFill>
          <a:blip r:embed="rId4"/>
          <a:stretch>
            <a:fillRect/>
          </a:stretch>
        </p:blipFill>
        <p:spPr>
          <a:xfrm>
            <a:off x="8334375" y="0"/>
            <a:ext cx="3857625" cy="6858000"/>
          </a:xfrm>
          <a:prstGeom prst="rect">
            <a:avLst/>
          </a:prstGeom>
        </p:spPr>
      </p:pic>
      <p:sp>
        <p:nvSpPr>
          <p:cNvPr id="2" name="ZoneTexte 1">
            <a:extLst>
              <a:ext uri="{FF2B5EF4-FFF2-40B4-BE49-F238E27FC236}">
                <a16:creationId xmlns:a16="http://schemas.microsoft.com/office/drawing/2014/main" id="{D87848D0-6DC4-6E45-89FD-EB6C7EE47701}"/>
              </a:ext>
            </a:extLst>
          </p:cNvPr>
          <p:cNvSpPr txBox="1"/>
          <p:nvPr/>
        </p:nvSpPr>
        <p:spPr>
          <a:xfrm>
            <a:off x="75414" y="4072379"/>
            <a:ext cx="3782211" cy="2031325"/>
          </a:xfrm>
          <a:prstGeom prst="rect">
            <a:avLst/>
          </a:prstGeom>
          <a:noFill/>
        </p:spPr>
        <p:txBody>
          <a:bodyPr wrap="square" rtlCol="0">
            <a:spAutoFit/>
          </a:bodyPr>
          <a:lstStyle/>
          <a:p>
            <a:pPr algn="r"/>
            <a:r>
              <a:rPr lang="fr-FR" dirty="0">
                <a:solidFill>
                  <a:srgbClr val="FF0000"/>
                </a:solidFill>
              </a:rPr>
              <a:t>La toute première opération consiste à créer un PROJET </a:t>
            </a:r>
            <a:r>
              <a:rPr lang="fr-FR" b="1" dirty="0">
                <a:solidFill>
                  <a:srgbClr val="FF0000"/>
                </a:solidFill>
              </a:rPr>
              <a:t>en lui associant un système de coordonnée </a:t>
            </a:r>
            <a:r>
              <a:rPr lang="fr-FR" dirty="0">
                <a:solidFill>
                  <a:srgbClr val="FF0000"/>
                </a:solidFill>
              </a:rPr>
              <a:t>!</a:t>
            </a:r>
          </a:p>
          <a:p>
            <a:pPr algn="r"/>
            <a:r>
              <a:rPr lang="fr-FR" dirty="0">
                <a:solidFill>
                  <a:srgbClr val="FF0000"/>
                </a:solidFill>
              </a:rPr>
              <a:t> </a:t>
            </a:r>
          </a:p>
          <a:p>
            <a:r>
              <a:rPr lang="fr-FR" dirty="0">
                <a:solidFill>
                  <a:srgbClr val="FF0000"/>
                </a:solidFill>
              </a:rPr>
              <a:t>Par défaut, le nom de projet est basé sur la date et l’heure … et peut être modifié.</a:t>
            </a:r>
          </a:p>
        </p:txBody>
      </p:sp>
      <p:sp>
        <p:nvSpPr>
          <p:cNvPr id="6" name="Rectangle 5">
            <a:extLst>
              <a:ext uri="{FF2B5EF4-FFF2-40B4-BE49-F238E27FC236}">
                <a16:creationId xmlns:a16="http://schemas.microsoft.com/office/drawing/2014/main" id="{0E80AE60-1D87-3A48-9593-3D73F1BDCB5E}"/>
              </a:ext>
            </a:extLst>
          </p:cNvPr>
          <p:cNvSpPr/>
          <p:nvPr/>
        </p:nvSpPr>
        <p:spPr>
          <a:xfrm>
            <a:off x="8334374" y="1161064"/>
            <a:ext cx="3857626" cy="50442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165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DB2B69-034E-5B46-AD7F-8AD1E8C32583}"/>
              </a:ext>
            </a:extLst>
          </p:cNvPr>
          <p:cNvPicPr>
            <a:picLocks noChangeAspect="1"/>
          </p:cNvPicPr>
          <p:nvPr/>
        </p:nvPicPr>
        <p:blipFill>
          <a:blip r:embed="rId2"/>
          <a:stretch>
            <a:fillRect/>
          </a:stretch>
        </p:blipFill>
        <p:spPr>
          <a:xfrm>
            <a:off x="0" y="0"/>
            <a:ext cx="3857625" cy="6858000"/>
          </a:xfrm>
          <a:prstGeom prst="rect">
            <a:avLst/>
          </a:prstGeom>
        </p:spPr>
      </p:pic>
      <p:sp>
        <p:nvSpPr>
          <p:cNvPr id="4" name="Ellipse 3">
            <a:extLst>
              <a:ext uri="{FF2B5EF4-FFF2-40B4-BE49-F238E27FC236}">
                <a16:creationId xmlns:a16="http://schemas.microsoft.com/office/drawing/2014/main" id="{FB3DAA5C-2D22-6C4E-BAD4-61AE8E23A206}"/>
              </a:ext>
            </a:extLst>
          </p:cNvPr>
          <p:cNvSpPr/>
          <p:nvPr/>
        </p:nvSpPr>
        <p:spPr>
          <a:xfrm>
            <a:off x="2976749" y="1012040"/>
            <a:ext cx="472664" cy="45258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70B246D7-E07B-2643-AE6D-A6CE62328DFC}"/>
              </a:ext>
            </a:extLst>
          </p:cNvPr>
          <p:cNvPicPr>
            <a:picLocks noChangeAspect="1"/>
          </p:cNvPicPr>
          <p:nvPr/>
        </p:nvPicPr>
        <p:blipFill>
          <a:blip r:embed="rId3"/>
          <a:stretch>
            <a:fillRect/>
          </a:stretch>
        </p:blipFill>
        <p:spPr>
          <a:xfrm>
            <a:off x="4167187" y="0"/>
            <a:ext cx="3857625" cy="6858000"/>
          </a:xfrm>
          <a:prstGeom prst="rect">
            <a:avLst/>
          </a:prstGeom>
        </p:spPr>
      </p:pic>
      <p:sp>
        <p:nvSpPr>
          <p:cNvPr id="7" name="Rectangle 6">
            <a:extLst>
              <a:ext uri="{FF2B5EF4-FFF2-40B4-BE49-F238E27FC236}">
                <a16:creationId xmlns:a16="http://schemas.microsoft.com/office/drawing/2014/main" id="{EE02B903-9802-1042-84C3-FD609E922DD8}"/>
              </a:ext>
            </a:extLst>
          </p:cNvPr>
          <p:cNvSpPr/>
          <p:nvPr/>
        </p:nvSpPr>
        <p:spPr>
          <a:xfrm>
            <a:off x="6834375" y="623736"/>
            <a:ext cx="1190438" cy="50442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AF0804C6-F04F-C746-8A41-34AAB9B49D47}"/>
              </a:ext>
            </a:extLst>
          </p:cNvPr>
          <p:cNvPicPr>
            <a:picLocks noChangeAspect="1"/>
          </p:cNvPicPr>
          <p:nvPr/>
        </p:nvPicPr>
        <p:blipFill>
          <a:blip r:embed="rId4"/>
          <a:stretch>
            <a:fillRect/>
          </a:stretch>
        </p:blipFill>
        <p:spPr>
          <a:xfrm>
            <a:off x="8334375" y="0"/>
            <a:ext cx="3857625" cy="6858000"/>
          </a:xfrm>
          <a:prstGeom prst="rect">
            <a:avLst/>
          </a:prstGeom>
        </p:spPr>
      </p:pic>
      <p:sp>
        <p:nvSpPr>
          <p:cNvPr id="10" name="Rectangle 9">
            <a:extLst>
              <a:ext uri="{FF2B5EF4-FFF2-40B4-BE49-F238E27FC236}">
                <a16:creationId xmlns:a16="http://schemas.microsoft.com/office/drawing/2014/main" id="{F2794F4F-BF5E-7645-BCEE-EAECB8E3AC66}"/>
              </a:ext>
            </a:extLst>
          </p:cNvPr>
          <p:cNvSpPr/>
          <p:nvPr/>
        </p:nvSpPr>
        <p:spPr>
          <a:xfrm>
            <a:off x="8334374" y="5751897"/>
            <a:ext cx="1190438" cy="60140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853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CCED4E-7CA2-5E4B-AD11-1411BA79F8B7}"/>
              </a:ext>
            </a:extLst>
          </p:cNvPr>
          <p:cNvPicPr>
            <a:picLocks noChangeAspect="1"/>
          </p:cNvPicPr>
          <p:nvPr/>
        </p:nvPicPr>
        <p:blipFill>
          <a:blip r:embed="rId2"/>
          <a:stretch>
            <a:fillRect/>
          </a:stretch>
        </p:blipFill>
        <p:spPr>
          <a:xfrm>
            <a:off x="4251366" y="0"/>
            <a:ext cx="3857625" cy="6858000"/>
          </a:xfrm>
          <a:prstGeom prst="rect">
            <a:avLst/>
          </a:prstGeom>
        </p:spPr>
      </p:pic>
      <p:pic>
        <p:nvPicPr>
          <p:cNvPr id="5" name="Image 4">
            <a:extLst>
              <a:ext uri="{FF2B5EF4-FFF2-40B4-BE49-F238E27FC236}">
                <a16:creationId xmlns:a16="http://schemas.microsoft.com/office/drawing/2014/main" id="{89B59759-E20C-774D-97CD-83F2D32CDE33}"/>
              </a:ext>
            </a:extLst>
          </p:cNvPr>
          <p:cNvPicPr>
            <a:picLocks noChangeAspect="1"/>
          </p:cNvPicPr>
          <p:nvPr/>
        </p:nvPicPr>
        <p:blipFill>
          <a:blip r:embed="rId3"/>
          <a:stretch>
            <a:fillRect/>
          </a:stretch>
        </p:blipFill>
        <p:spPr>
          <a:xfrm>
            <a:off x="8334377" y="0"/>
            <a:ext cx="3857625" cy="6858000"/>
          </a:xfrm>
          <a:prstGeom prst="rect">
            <a:avLst/>
          </a:prstGeom>
        </p:spPr>
      </p:pic>
      <p:pic>
        <p:nvPicPr>
          <p:cNvPr id="7" name="Image 6">
            <a:extLst>
              <a:ext uri="{FF2B5EF4-FFF2-40B4-BE49-F238E27FC236}">
                <a16:creationId xmlns:a16="http://schemas.microsoft.com/office/drawing/2014/main" id="{7DA68DE8-C4AF-0749-926C-EEC857F501E2}"/>
              </a:ext>
            </a:extLst>
          </p:cNvPr>
          <p:cNvPicPr>
            <a:picLocks noChangeAspect="1"/>
          </p:cNvPicPr>
          <p:nvPr/>
        </p:nvPicPr>
        <p:blipFill>
          <a:blip r:embed="rId4"/>
          <a:stretch>
            <a:fillRect/>
          </a:stretch>
        </p:blipFill>
        <p:spPr>
          <a:xfrm>
            <a:off x="0" y="0"/>
            <a:ext cx="3857625" cy="6858000"/>
          </a:xfrm>
          <a:prstGeom prst="rect">
            <a:avLst/>
          </a:prstGeom>
        </p:spPr>
      </p:pic>
      <p:sp>
        <p:nvSpPr>
          <p:cNvPr id="8" name="Rectangle 7">
            <a:extLst>
              <a:ext uri="{FF2B5EF4-FFF2-40B4-BE49-F238E27FC236}">
                <a16:creationId xmlns:a16="http://schemas.microsoft.com/office/drawing/2014/main" id="{78AF95A5-AF8A-0A45-AEEE-C9BBF8E96BE3}"/>
              </a:ext>
            </a:extLst>
          </p:cNvPr>
          <p:cNvSpPr/>
          <p:nvPr/>
        </p:nvSpPr>
        <p:spPr>
          <a:xfrm>
            <a:off x="1333593" y="564359"/>
            <a:ext cx="2524032" cy="50442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8502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AFD7D3-9C9A-1641-980B-E6250F693237}"/>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2D25F89B-E196-B54B-939D-CE9F874A6B67}"/>
              </a:ext>
            </a:extLst>
          </p:cNvPr>
          <p:cNvPicPr>
            <a:picLocks noChangeAspect="1"/>
          </p:cNvPicPr>
          <p:nvPr/>
        </p:nvPicPr>
        <p:blipFill>
          <a:blip r:embed="rId3"/>
          <a:stretch>
            <a:fillRect/>
          </a:stretch>
        </p:blipFill>
        <p:spPr>
          <a:xfrm>
            <a:off x="4167187" y="0"/>
            <a:ext cx="3857625" cy="6858000"/>
          </a:xfrm>
          <a:prstGeom prst="rect">
            <a:avLst/>
          </a:prstGeom>
        </p:spPr>
      </p:pic>
      <p:sp>
        <p:nvSpPr>
          <p:cNvPr id="6" name="Rectangle 5">
            <a:extLst>
              <a:ext uri="{FF2B5EF4-FFF2-40B4-BE49-F238E27FC236}">
                <a16:creationId xmlns:a16="http://schemas.microsoft.com/office/drawing/2014/main" id="{55CD8D62-0FBD-B844-837E-73B626C6560B}"/>
              </a:ext>
            </a:extLst>
          </p:cNvPr>
          <p:cNvSpPr/>
          <p:nvPr/>
        </p:nvSpPr>
        <p:spPr>
          <a:xfrm>
            <a:off x="4167186" y="4574336"/>
            <a:ext cx="3857625" cy="614596"/>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AAAE78E-B90D-2340-AA38-9B01D0128743}"/>
              </a:ext>
            </a:extLst>
          </p:cNvPr>
          <p:cNvSpPr/>
          <p:nvPr/>
        </p:nvSpPr>
        <p:spPr>
          <a:xfrm>
            <a:off x="0" y="1270238"/>
            <a:ext cx="3857625" cy="614596"/>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06E1873D-0A01-5C4C-9636-E608CDABA3AF}"/>
              </a:ext>
            </a:extLst>
          </p:cNvPr>
          <p:cNvPicPr>
            <a:picLocks noChangeAspect="1"/>
          </p:cNvPicPr>
          <p:nvPr/>
        </p:nvPicPr>
        <p:blipFill>
          <a:blip r:embed="rId4"/>
          <a:stretch>
            <a:fillRect/>
          </a:stretch>
        </p:blipFill>
        <p:spPr>
          <a:xfrm>
            <a:off x="8953504" y="1551742"/>
            <a:ext cx="2984771" cy="5306258"/>
          </a:xfrm>
          <a:prstGeom prst="rect">
            <a:avLst/>
          </a:prstGeom>
        </p:spPr>
      </p:pic>
      <p:sp>
        <p:nvSpPr>
          <p:cNvPr id="9" name="ZoneTexte 8">
            <a:extLst>
              <a:ext uri="{FF2B5EF4-FFF2-40B4-BE49-F238E27FC236}">
                <a16:creationId xmlns:a16="http://schemas.microsoft.com/office/drawing/2014/main" id="{6933D4FB-B57C-AF46-8362-39718B35395C}"/>
              </a:ext>
            </a:extLst>
          </p:cNvPr>
          <p:cNvSpPr txBox="1"/>
          <p:nvPr/>
        </p:nvSpPr>
        <p:spPr>
          <a:xfrm>
            <a:off x="8953504" y="0"/>
            <a:ext cx="2984771" cy="1477328"/>
          </a:xfrm>
          <a:prstGeom prst="rect">
            <a:avLst/>
          </a:prstGeom>
          <a:noFill/>
        </p:spPr>
        <p:txBody>
          <a:bodyPr wrap="square" rtlCol="0">
            <a:spAutoFit/>
          </a:bodyPr>
          <a:lstStyle/>
          <a:p>
            <a:r>
              <a:rPr lang="fr-FR" dirty="0"/>
              <a:t>Le fichier hBG18.GGF doit être présent dans le Smartphone … Voir sur le site </a:t>
            </a:r>
            <a:r>
              <a:rPr lang="fr-FR" dirty="0">
                <a:hlinkClick r:id="rId5"/>
              </a:rPr>
              <a:t>www.cgeos.be</a:t>
            </a:r>
            <a:endParaRPr lang="fr-FR" dirty="0"/>
          </a:p>
          <a:p>
            <a:endParaRPr lang="fr-FR" dirty="0"/>
          </a:p>
        </p:txBody>
      </p:sp>
    </p:spTree>
    <p:extLst>
      <p:ext uri="{BB962C8B-B14F-4D97-AF65-F5344CB8AC3E}">
        <p14:creationId xmlns:p14="http://schemas.microsoft.com/office/powerpoint/2010/main" val="2286830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344C6E-5EC7-CB44-BD34-19DE803CF013}"/>
              </a:ext>
            </a:extLst>
          </p:cNvPr>
          <p:cNvPicPr>
            <a:picLocks noChangeAspect="1"/>
          </p:cNvPicPr>
          <p:nvPr/>
        </p:nvPicPr>
        <p:blipFill>
          <a:blip r:embed="rId2"/>
          <a:stretch>
            <a:fillRect/>
          </a:stretch>
        </p:blipFill>
        <p:spPr>
          <a:xfrm>
            <a:off x="0" y="0"/>
            <a:ext cx="3857625" cy="6858000"/>
          </a:xfrm>
          <a:prstGeom prst="rect">
            <a:avLst/>
          </a:prstGeom>
        </p:spPr>
      </p:pic>
      <p:sp>
        <p:nvSpPr>
          <p:cNvPr id="4" name="Rectangle 3">
            <a:extLst>
              <a:ext uri="{FF2B5EF4-FFF2-40B4-BE49-F238E27FC236}">
                <a16:creationId xmlns:a16="http://schemas.microsoft.com/office/drawing/2014/main" id="{58072FEC-9192-FF4D-918F-BD6BC2A15DD1}"/>
              </a:ext>
            </a:extLst>
          </p:cNvPr>
          <p:cNvSpPr/>
          <p:nvPr/>
        </p:nvSpPr>
        <p:spPr>
          <a:xfrm>
            <a:off x="0" y="5251230"/>
            <a:ext cx="3857625" cy="614596"/>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47FF7E49-5C46-A542-93EA-86C5CBCE4127}"/>
              </a:ext>
            </a:extLst>
          </p:cNvPr>
          <p:cNvPicPr>
            <a:picLocks noChangeAspect="1"/>
          </p:cNvPicPr>
          <p:nvPr/>
        </p:nvPicPr>
        <p:blipFill>
          <a:blip r:embed="rId3"/>
          <a:stretch>
            <a:fillRect/>
          </a:stretch>
        </p:blipFill>
        <p:spPr>
          <a:xfrm>
            <a:off x="4167187" y="0"/>
            <a:ext cx="3857625" cy="6858000"/>
          </a:xfrm>
          <a:prstGeom prst="rect">
            <a:avLst/>
          </a:prstGeom>
        </p:spPr>
      </p:pic>
      <p:sp>
        <p:nvSpPr>
          <p:cNvPr id="9" name="Rectangle 8">
            <a:extLst>
              <a:ext uri="{FF2B5EF4-FFF2-40B4-BE49-F238E27FC236}">
                <a16:creationId xmlns:a16="http://schemas.microsoft.com/office/drawing/2014/main" id="{07DCC8A4-CA59-EC40-95C0-351E50D2FCAA}"/>
              </a:ext>
            </a:extLst>
          </p:cNvPr>
          <p:cNvSpPr/>
          <p:nvPr/>
        </p:nvSpPr>
        <p:spPr>
          <a:xfrm>
            <a:off x="5306291" y="1651026"/>
            <a:ext cx="2718521" cy="1484059"/>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729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05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9144000" cy="6858000"/>
          </a:xfrm>
          <a:prstGeom prst="rect">
            <a:avLst/>
          </a:prstGeom>
        </p:spPr>
      </p:pic>
      <p:pic>
        <p:nvPicPr>
          <p:cNvPr id="3" name="Image 2" descr="Capture d’écran 2016-02-18 à 12.38.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938" y="247972"/>
            <a:ext cx="3186138" cy="48122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a:contourClr>
              <a:srgbClr val="C0C0C0"/>
            </a:contourClr>
          </a:sp3d>
        </p:spPr>
      </p:pic>
      <p:sp>
        <p:nvSpPr>
          <p:cNvPr id="4" name="ZoneTexte 3"/>
          <p:cNvSpPr txBox="1"/>
          <p:nvPr/>
        </p:nvSpPr>
        <p:spPr>
          <a:xfrm>
            <a:off x="2059529" y="4867676"/>
            <a:ext cx="5982954" cy="186512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FR" sz="2880" b="1" dirty="0">
                <a:solidFill>
                  <a:schemeClr val="bg1">
                    <a:lumMod val="95000"/>
                  </a:schemeClr>
                </a:solidFill>
              </a:rPr>
              <a:t>IL EST RECOMMANDE DE STATIONNER UN POINT DE L’IGN POUR VERIFIER QUE LES PARAMETRES INTRODUITS LE SOIENT CORRECTEMENT.</a:t>
            </a:r>
          </a:p>
        </p:txBody>
      </p:sp>
    </p:spTree>
    <p:extLst>
      <p:ext uri="{BB962C8B-B14F-4D97-AF65-F5344CB8AC3E}">
        <p14:creationId xmlns:p14="http://schemas.microsoft.com/office/powerpoint/2010/main" val="2513866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AF1278-49EC-B64D-ABE9-A9D84C7EAB36}"/>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A0A88042-8CD9-CC4E-91E7-A794011F9174}"/>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3D198232-6D96-4E46-B44C-8B95A437FBF5}"/>
              </a:ext>
            </a:extLst>
          </p:cNvPr>
          <p:cNvPicPr>
            <a:picLocks noChangeAspect="1"/>
          </p:cNvPicPr>
          <p:nvPr/>
        </p:nvPicPr>
        <p:blipFill>
          <a:blip r:embed="rId4"/>
          <a:stretch>
            <a:fillRect/>
          </a:stretch>
        </p:blipFill>
        <p:spPr>
          <a:xfrm>
            <a:off x="8334375" y="0"/>
            <a:ext cx="3857625" cy="6858000"/>
          </a:xfrm>
          <a:prstGeom prst="rect">
            <a:avLst/>
          </a:prstGeom>
        </p:spPr>
      </p:pic>
      <p:sp>
        <p:nvSpPr>
          <p:cNvPr id="6" name="Rectangle 5">
            <a:extLst>
              <a:ext uri="{FF2B5EF4-FFF2-40B4-BE49-F238E27FC236}">
                <a16:creationId xmlns:a16="http://schemas.microsoft.com/office/drawing/2014/main" id="{E1EF04E5-37CD-3348-BEDD-C52BBB01AAB8}"/>
              </a:ext>
            </a:extLst>
          </p:cNvPr>
          <p:cNvSpPr/>
          <p:nvPr/>
        </p:nvSpPr>
        <p:spPr>
          <a:xfrm>
            <a:off x="8334375" y="2771480"/>
            <a:ext cx="3857625" cy="541346"/>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3A63125-B268-0348-98EF-4E8EC88FA245}"/>
              </a:ext>
            </a:extLst>
          </p:cNvPr>
          <p:cNvSpPr txBox="1"/>
          <p:nvPr/>
        </p:nvSpPr>
        <p:spPr>
          <a:xfrm>
            <a:off x="0" y="3972393"/>
            <a:ext cx="3857624" cy="2031325"/>
          </a:xfrm>
          <a:prstGeom prst="rect">
            <a:avLst/>
          </a:prstGeom>
          <a:noFill/>
        </p:spPr>
        <p:txBody>
          <a:bodyPr wrap="square" rtlCol="0">
            <a:spAutoFit/>
          </a:bodyPr>
          <a:lstStyle/>
          <a:p>
            <a:r>
              <a:rPr lang="fr-FR" dirty="0"/>
              <a:t>La fonction CODE recouvre toutes les possibilités d’encodage d’information dans le mode LEVE depuis le simple code jusqu’au levé de points, lignes et surfaces. Cette codification doit être préparée en fonction des besoins et de la thématique envisagée …</a:t>
            </a:r>
          </a:p>
        </p:txBody>
      </p:sp>
      <p:sp>
        <p:nvSpPr>
          <p:cNvPr id="8" name="Rectangle 7">
            <a:extLst>
              <a:ext uri="{FF2B5EF4-FFF2-40B4-BE49-F238E27FC236}">
                <a16:creationId xmlns:a16="http://schemas.microsoft.com/office/drawing/2014/main" id="{BCC413CC-4F8F-F94F-8CDC-F68468C63590}"/>
              </a:ext>
            </a:extLst>
          </p:cNvPr>
          <p:cNvSpPr/>
          <p:nvPr/>
        </p:nvSpPr>
        <p:spPr>
          <a:xfrm>
            <a:off x="4167186" y="3121702"/>
            <a:ext cx="3857625" cy="479337"/>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85631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05E9E-C90F-B743-B862-94BEF2CFF82C}"/>
              </a:ext>
            </a:extLst>
          </p:cNvPr>
          <p:cNvSpPr>
            <a:spLocks noGrp="1"/>
          </p:cNvSpPr>
          <p:nvPr>
            <p:ph type="title"/>
          </p:nvPr>
        </p:nvSpPr>
        <p:spPr/>
        <p:txBody>
          <a:bodyPr/>
          <a:lstStyle/>
          <a:p>
            <a:r>
              <a:rPr lang="fr-FR" dirty="0"/>
              <a:t>Bienvenue dans ce Tutorial </a:t>
            </a:r>
            <a:r>
              <a:rPr lang="fr-FR" dirty="0" err="1"/>
              <a:t>SinoGNSS</a:t>
            </a:r>
            <a:r>
              <a:rPr lang="fr-FR" dirty="0"/>
              <a:t> G200</a:t>
            </a:r>
          </a:p>
        </p:txBody>
      </p:sp>
      <p:sp>
        <p:nvSpPr>
          <p:cNvPr id="3" name="Espace réservé du contenu 2">
            <a:extLst>
              <a:ext uri="{FF2B5EF4-FFF2-40B4-BE49-F238E27FC236}">
                <a16:creationId xmlns:a16="http://schemas.microsoft.com/office/drawing/2014/main" id="{700591EC-FBAB-A64B-B7E6-2681754227D9}"/>
              </a:ext>
            </a:extLst>
          </p:cNvPr>
          <p:cNvSpPr>
            <a:spLocks noGrp="1"/>
          </p:cNvSpPr>
          <p:nvPr>
            <p:ph idx="1"/>
          </p:nvPr>
        </p:nvSpPr>
        <p:spPr/>
        <p:txBody>
          <a:bodyPr>
            <a:normAutofit fontScale="85000" lnSpcReduction="20000"/>
          </a:bodyPr>
          <a:lstStyle/>
          <a:p>
            <a:r>
              <a:rPr lang="fr-FR" dirty="0"/>
              <a:t>Rappel des « basiques » sur le GNSS RTK</a:t>
            </a:r>
          </a:p>
          <a:p>
            <a:r>
              <a:rPr lang="fr-FR" dirty="0"/>
              <a:t>Architecture du </a:t>
            </a:r>
            <a:r>
              <a:rPr lang="fr-FR" dirty="0" err="1"/>
              <a:t>SinoGNSS</a:t>
            </a:r>
            <a:r>
              <a:rPr lang="fr-FR" dirty="0"/>
              <a:t> G200 RTK</a:t>
            </a:r>
          </a:p>
          <a:p>
            <a:r>
              <a:rPr lang="fr-FR" dirty="0"/>
              <a:t>L’application SURVEY MASTER</a:t>
            </a:r>
          </a:p>
          <a:p>
            <a:r>
              <a:rPr lang="fr-FR" dirty="0"/>
              <a:t>Exercice 1 – Lever des points sur le terrain </a:t>
            </a:r>
          </a:p>
          <a:p>
            <a:pPr lvl="1"/>
            <a:r>
              <a:rPr lang="fr-FR" dirty="0"/>
              <a:t>Créer un nouveau projet (Lambert 72, hGB18 )</a:t>
            </a:r>
          </a:p>
          <a:p>
            <a:pPr lvl="1"/>
            <a:r>
              <a:rPr lang="fr-FR" dirty="0"/>
              <a:t>Connexion via Bluetooth au G200</a:t>
            </a:r>
          </a:p>
          <a:p>
            <a:pPr lvl="1"/>
            <a:r>
              <a:rPr lang="fr-FR" dirty="0"/>
              <a:t>Connexion sur le réseau PREMIUM POSITIONING</a:t>
            </a:r>
          </a:p>
          <a:p>
            <a:pPr lvl="1"/>
            <a:r>
              <a:rPr lang="fr-FR" dirty="0"/>
              <a:t>Lever des points …</a:t>
            </a:r>
          </a:p>
          <a:p>
            <a:r>
              <a:rPr lang="fr-FR" dirty="0"/>
              <a:t>Exercice 2 – Implantation de points sur le terrain</a:t>
            </a:r>
          </a:p>
          <a:p>
            <a:r>
              <a:rPr lang="fr-FR" dirty="0"/>
              <a:t>Exercice 3 – Export/Import des données </a:t>
            </a:r>
          </a:p>
          <a:p>
            <a:r>
              <a:rPr lang="fr-FR" dirty="0"/>
              <a:t>Exercice 4 – Envoyer des données par mail</a:t>
            </a:r>
          </a:p>
          <a:p>
            <a:r>
              <a:rPr lang="fr-FR" dirty="0"/>
              <a:t>Exercice 5 – Autres fonctions</a:t>
            </a:r>
          </a:p>
          <a:p>
            <a:endParaRPr lang="fr-FR" dirty="0"/>
          </a:p>
          <a:p>
            <a:endParaRPr lang="fr-FR" dirty="0"/>
          </a:p>
          <a:p>
            <a:endParaRPr lang="fr-FR" dirty="0"/>
          </a:p>
        </p:txBody>
      </p:sp>
    </p:spTree>
    <p:extLst>
      <p:ext uri="{BB962C8B-B14F-4D97-AF65-F5344CB8AC3E}">
        <p14:creationId xmlns:p14="http://schemas.microsoft.com/office/powerpoint/2010/main" val="34905081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612BA8C-F2D2-6543-8EBB-01E316DA2B6A}"/>
              </a:ext>
            </a:extLst>
          </p:cNvPr>
          <p:cNvPicPr>
            <a:picLocks noChangeAspect="1"/>
          </p:cNvPicPr>
          <p:nvPr/>
        </p:nvPicPr>
        <p:blipFill>
          <a:blip r:embed="rId2"/>
          <a:stretch>
            <a:fillRect/>
          </a:stretch>
        </p:blipFill>
        <p:spPr>
          <a:xfrm>
            <a:off x="4167187" y="0"/>
            <a:ext cx="3857625" cy="6858000"/>
          </a:xfrm>
          <a:prstGeom prst="rect">
            <a:avLst/>
          </a:prstGeom>
        </p:spPr>
      </p:pic>
      <p:pic>
        <p:nvPicPr>
          <p:cNvPr id="4" name="Image 3">
            <a:extLst>
              <a:ext uri="{FF2B5EF4-FFF2-40B4-BE49-F238E27FC236}">
                <a16:creationId xmlns:a16="http://schemas.microsoft.com/office/drawing/2014/main" id="{A35A9A6A-77E5-2B46-B14C-F4B99F70756C}"/>
              </a:ext>
            </a:extLst>
          </p:cNvPr>
          <p:cNvPicPr>
            <a:picLocks noChangeAspect="1"/>
          </p:cNvPicPr>
          <p:nvPr/>
        </p:nvPicPr>
        <p:blipFill>
          <a:blip r:embed="rId3"/>
          <a:stretch>
            <a:fillRect/>
          </a:stretch>
        </p:blipFill>
        <p:spPr>
          <a:xfrm>
            <a:off x="0" y="0"/>
            <a:ext cx="3857625" cy="6858000"/>
          </a:xfrm>
          <a:prstGeom prst="rect">
            <a:avLst/>
          </a:prstGeom>
        </p:spPr>
      </p:pic>
      <p:pic>
        <p:nvPicPr>
          <p:cNvPr id="6" name="Image 5">
            <a:extLst>
              <a:ext uri="{FF2B5EF4-FFF2-40B4-BE49-F238E27FC236}">
                <a16:creationId xmlns:a16="http://schemas.microsoft.com/office/drawing/2014/main" id="{6734AEE5-63BD-8445-8FDB-96A5391ACD61}"/>
              </a:ext>
            </a:extLst>
          </p:cNvPr>
          <p:cNvPicPr>
            <a:picLocks noChangeAspect="1"/>
          </p:cNvPicPr>
          <p:nvPr/>
        </p:nvPicPr>
        <p:blipFill>
          <a:blip r:embed="rId4"/>
          <a:stretch>
            <a:fillRect/>
          </a:stretch>
        </p:blipFill>
        <p:spPr>
          <a:xfrm>
            <a:off x="8334375" y="0"/>
            <a:ext cx="3857625" cy="6858000"/>
          </a:xfrm>
          <a:prstGeom prst="rect">
            <a:avLst/>
          </a:prstGeom>
        </p:spPr>
      </p:pic>
      <p:sp>
        <p:nvSpPr>
          <p:cNvPr id="5" name="Rectangle 4">
            <a:extLst>
              <a:ext uri="{FF2B5EF4-FFF2-40B4-BE49-F238E27FC236}">
                <a16:creationId xmlns:a16="http://schemas.microsoft.com/office/drawing/2014/main" id="{0CE1763D-0F81-844A-989D-1F671F8BD548}"/>
              </a:ext>
            </a:extLst>
          </p:cNvPr>
          <p:cNvSpPr/>
          <p:nvPr/>
        </p:nvSpPr>
        <p:spPr>
          <a:xfrm>
            <a:off x="4167187" y="554637"/>
            <a:ext cx="3857625" cy="614596"/>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DB0716D-00A0-094B-B638-3D94917D843E}"/>
              </a:ext>
            </a:extLst>
          </p:cNvPr>
          <p:cNvSpPr txBox="1"/>
          <p:nvPr/>
        </p:nvSpPr>
        <p:spPr>
          <a:xfrm>
            <a:off x="4167187" y="1397675"/>
            <a:ext cx="3857624" cy="923330"/>
          </a:xfrm>
          <a:prstGeom prst="rect">
            <a:avLst/>
          </a:prstGeom>
          <a:noFill/>
        </p:spPr>
        <p:txBody>
          <a:bodyPr wrap="square" rtlCol="0">
            <a:spAutoFit/>
          </a:bodyPr>
          <a:lstStyle/>
          <a:p>
            <a:r>
              <a:rPr lang="fr-FR" dirty="0"/>
              <a:t>Il s’agit d’afficher les </a:t>
            </a:r>
            <a:r>
              <a:rPr lang="fr-FR" dirty="0" err="1"/>
              <a:t>Easting</a:t>
            </a:r>
            <a:r>
              <a:rPr lang="fr-FR" dirty="0"/>
              <a:t>, </a:t>
            </a:r>
            <a:r>
              <a:rPr lang="fr-FR" dirty="0" err="1"/>
              <a:t>Northing</a:t>
            </a:r>
            <a:r>
              <a:rPr lang="fr-FR" dirty="0"/>
              <a:t> dans cet ordre pour avoir les X 72 et Y 72 correctement affichés …</a:t>
            </a:r>
          </a:p>
        </p:txBody>
      </p:sp>
      <p:sp>
        <p:nvSpPr>
          <p:cNvPr id="8" name="ZoneTexte 7">
            <a:extLst>
              <a:ext uri="{FF2B5EF4-FFF2-40B4-BE49-F238E27FC236}">
                <a16:creationId xmlns:a16="http://schemas.microsoft.com/office/drawing/2014/main" id="{D7847F0F-44C7-FC42-A088-7F7532BF0CAA}"/>
              </a:ext>
            </a:extLst>
          </p:cNvPr>
          <p:cNvSpPr txBox="1"/>
          <p:nvPr/>
        </p:nvSpPr>
        <p:spPr>
          <a:xfrm>
            <a:off x="8334376" y="1859340"/>
            <a:ext cx="3857624" cy="646331"/>
          </a:xfrm>
          <a:prstGeom prst="rect">
            <a:avLst/>
          </a:prstGeom>
          <a:noFill/>
        </p:spPr>
        <p:txBody>
          <a:bodyPr wrap="square" rtlCol="0">
            <a:spAutoFit/>
          </a:bodyPr>
          <a:lstStyle/>
          <a:p>
            <a:r>
              <a:rPr lang="fr-FR" dirty="0"/>
              <a:t>Une charmante voix pour vous guider … en Anglais ! </a:t>
            </a:r>
          </a:p>
        </p:txBody>
      </p:sp>
      <p:sp>
        <p:nvSpPr>
          <p:cNvPr id="9" name="Rectangle 8">
            <a:extLst>
              <a:ext uri="{FF2B5EF4-FFF2-40B4-BE49-F238E27FC236}">
                <a16:creationId xmlns:a16="http://schemas.microsoft.com/office/drawing/2014/main" id="{E6AAF516-2D46-E449-ABE3-D0586463AFC3}"/>
              </a:ext>
            </a:extLst>
          </p:cNvPr>
          <p:cNvSpPr/>
          <p:nvPr/>
        </p:nvSpPr>
        <p:spPr>
          <a:xfrm>
            <a:off x="0" y="2013707"/>
            <a:ext cx="3857625" cy="614596"/>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99663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6E69398-B35B-FB4B-AAF4-44C0A3822CC9}"/>
              </a:ext>
            </a:extLst>
          </p:cNvPr>
          <p:cNvPicPr>
            <a:picLocks noChangeAspect="1"/>
          </p:cNvPicPr>
          <p:nvPr/>
        </p:nvPicPr>
        <p:blipFill>
          <a:blip r:embed="rId2"/>
          <a:stretch>
            <a:fillRect/>
          </a:stretch>
        </p:blipFill>
        <p:spPr>
          <a:xfrm>
            <a:off x="308109" y="0"/>
            <a:ext cx="3857625" cy="6858000"/>
          </a:xfrm>
          <a:prstGeom prst="rect">
            <a:avLst/>
          </a:prstGeom>
        </p:spPr>
      </p:pic>
      <p:sp>
        <p:nvSpPr>
          <p:cNvPr id="4" name="Rectangle 3">
            <a:extLst>
              <a:ext uri="{FF2B5EF4-FFF2-40B4-BE49-F238E27FC236}">
                <a16:creationId xmlns:a16="http://schemas.microsoft.com/office/drawing/2014/main" id="{741CF5D0-1680-2145-A0B3-D9168FA57EC5}"/>
              </a:ext>
            </a:extLst>
          </p:cNvPr>
          <p:cNvSpPr/>
          <p:nvPr/>
        </p:nvSpPr>
        <p:spPr>
          <a:xfrm>
            <a:off x="405352" y="3817855"/>
            <a:ext cx="3667027" cy="433633"/>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25676CC-0959-F44D-926E-F842A84597B1}"/>
              </a:ext>
            </a:extLst>
          </p:cNvPr>
          <p:cNvSpPr txBox="1"/>
          <p:nvPr/>
        </p:nvSpPr>
        <p:spPr>
          <a:xfrm>
            <a:off x="308110" y="4470659"/>
            <a:ext cx="3857624" cy="1200329"/>
          </a:xfrm>
          <a:prstGeom prst="rect">
            <a:avLst/>
          </a:prstGeom>
          <a:noFill/>
        </p:spPr>
        <p:txBody>
          <a:bodyPr wrap="square" rtlCol="0">
            <a:spAutoFit/>
          </a:bodyPr>
          <a:lstStyle/>
          <a:p>
            <a:r>
              <a:rPr lang="fr-FR" dirty="0"/>
              <a:t>Vérifie si la version utilisée est la dernière version … vous n’êtes pas obligé de mettre à jour la version actuelle. </a:t>
            </a:r>
          </a:p>
        </p:txBody>
      </p:sp>
    </p:spTree>
    <p:extLst>
      <p:ext uri="{BB962C8B-B14F-4D97-AF65-F5344CB8AC3E}">
        <p14:creationId xmlns:p14="http://schemas.microsoft.com/office/powerpoint/2010/main" val="360362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B6AC75-F619-8C4F-A544-B378810B8CD6}"/>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E588D336-FE24-F440-AD5B-DA52396B6C34}"/>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2F3B8C19-732F-6647-A936-70DD8C88310E}"/>
              </a:ext>
            </a:extLst>
          </p:cNvPr>
          <p:cNvPicPr>
            <a:picLocks noChangeAspect="1"/>
          </p:cNvPicPr>
          <p:nvPr/>
        </p:nvPicPr>
        <p:blipFill>
          <a:blip r:embed="rId4"/>
          <a:stretch>
            <a:fillRect/>
          </a:stretch>
        </p:blipFill>
        <p:spPr>
          <a:xfrm>
            <a:off x="8334374" y="0"/>
            <a:ext cx="3857625" cy="6858000"/>
          </a:xfrm>
          <a:prstGeom prst="rect">
            <a:avLst/>
          </a:prstGeom>
        </p:spPr>
      </p:pic>
      <p:sp>
        <p:nvSpPr>
          <p:cNvPr id="2" name="ZoneTexte 1">
            <a:extLst>
              <a:ext uri="{FF2B5EF4-FFF2-40B4-BE49-F238E27FC236}">
                <a16:creationId xmlns:a16="http://schemas.microsoft.com/office/drawing/2014/main" id="{2A7E8B5C-857A-EC4D-8E03-F36A1EE85A63}"/>
              </a:ext>
            </a:extLst>
          </p:cNvPr>
          <p:cNvSpPr txBox="1"/>
          <p:nvPr/>
        </p:nvSpPr>
        <p:spPr>
          <a:xfrm>
            <a:off x="8443356" y="2660073"/>
            <a:ext cx="3633849" cy="1200329"/>
          </a:xfrm>
          <a:prstGeom prst="rect">
            <a:avLst/>
          </a:prstGeom>
          <a:noFill/>
        </p:spPr>
        <p:txBody>
          <a:bodyPr wrap="square" rtlCol="0">
            <a:spAutoFit/>
          </a:bodyPr>
          <a:lstStyle/>
          <a:p>
            <a:pPr algn="ctr"/>
            <a:r>
              <a:rPr lang="fr-FR" dirty="0">
                <a:solidFill>
                  <a:srgbClr val="FF0000"/>
                </a:solidFill>
              </a:rPr>
              <a:t>Le périphérique  indiqué dans la liste des périphériques BT reprend le numéro de série du récepteur GNSS comme identifiant</a:t>
            </a:r>
          </a:p>
        </p:txBody>
      </p:sp>
    </p:spTree>
    <p:extLst>
      <p:ext uri="{BB962C8B-B14F-4D97-AF65-F5344CB8AC3E}">
        <p14:creationId xmlns:p14="http://schemas.microsoft.com/office/powerpoint/2010/main" val="3153505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CC9799-F2CA-A945-BD5F-886F0C24C00C}"/>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BBA5F00F-B208-6445-A3EB-D560D854D747}"/>
              </a:ext>
            </a:extLst>
          </p:cNvPr>
          <p:cNvPicPr>
            <a:picLocks noChangeAspect="1"/>
          </p:cNvPicPr>
          <p:nvPr/>
        </p:nvPicPr>
        <p:blipFill>
          <a:blip r:embed="rId3"/>
          <a:stretch>
            <a:fillRect/>
          </a:stretch>
        </p:blipFill>
        <p:spPr>
          <a:xfrm>
            <a:off x="8334377" y="0"/>
            <a:ext cx="3857625" cy="6858000"/>
          </a:xfrm>
          <a:prstGeom prst="rect">
            <a:avLst/>
          </a:prstGeom>
        </p:spPr>
      </p:pic>
      <p:pic>
        <p:nvPicPr>
          <p:cNvPr id="7" name="Image 6">
            <a:extLst>
              <a:ext uri="{FF2B5EF4-FFF2-40B4-BE49-F238E27FC236}">
                <a16:creationId xmlns:a16="http://schemas.microsoft.com/office/drawing/2014/main" id="{5829EA01-9341-7141-BEEC-14386BA46D94}"/>
              </a:ext>
            </a:extLst>
          </p:cNvPr>
          <p:cNvPicPr>
            <a:picLocks noChangeAspect="1"/>
          </p:cNvPicPr>
          <p:nvPr/>
        </p:nvPicPr>
        <p:blipFill>
          <a:blip r:embed="rId4"/>
          <a:stretch>
            <a:fillRect/>
          </a:stretch>
        </p:blipFill>
        <p:spPr>
          <a:xfrm>
            <a:off x="4167188" y="0"/>
            <a:ext cx="3857625" cy="6858000"/>
          </a:xfrm>
          <a:prstGeom prst="rect">
            <a:avLst/>
          </a:prstGeom>
        </p:spPr>
      </p:pic>
      <p:sp>
        <p:nvSpPr>
          <p:cNvPr id="6" name="Rectangle 5">
            <a:extLst>
              <a:ext uri="{FF2B5EF4-FFF2-40B4-BE49-F238E27FC236}">
                <a16:creationId xmlns:a16="http://schemas.microsoft.com/office/drawing/2014/main" id="{E9BE76BA-E792-744B-A8C1-6AA686A8B60A}"/>
              </a:ext>
            </a:extLst>
          </p:cNvPr>
          <p:cNvSpPr/>
          <p:nvPr/>
        </p:nvSpPr>
        <p:spPr>
          <a:xfrm>
            <a:off x="5500781" y="635611"/>
            <a:ext cx="1190438" cy="1098185"/>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3BC08B5F-E0BD-D84C-97D6-69CD0B1FEEFA}"/>
              </a:ext>
            </a:extLst>
          </p:cNvPr>
          <p:cNvSpPr txBox="1"/>
          <p:nvPr/>
        </p:nvSpPr>
        <p:spPr>
          <a:xfrm>
            <a:off x="4920343" y="1769242"/>
            <a:ext cx="2351314" cy="1200329"/>
          </a:xfrm>
          <a:prstGeom prst="rect">
            <a:avLst/>
          </a:prstGeom>
          <a:solidFill>
            <a:schemeClr val="bg2"/>
          </a:solidFill>
        </p:spPr>
        <p:txBody>
          <a:bodyPr wrap="square" rtlCol="0">
            <a:spAutoFit/>
          </a:bodyPr>
          <a:lstStyle/>
          <a:p>
            <a:pPr algn="ctr"/>
            <a:r>
              <a:rPr lang="fr-FR" dirty="0">
                <a:solidFill>
                  <a:srgbClr val="FF0000"/>
                </a:solidFill>
              </a:rPr>
              <a:t>Permet de se connecter sur un réseau GNSS RTK comme WALCORS ! </a:t>
            </a:r>
          </a:p>
        </p:txBody>
      </p:sp>
      <p:sp>
        <p:nvSpPr>
          <p:cNvPr id="11" name="Rectangle 10">
            <a:extLst>
              <a:ext uri="{FF2B5EF4-FFF2-40B4-BE49-F238E27FC236}">
                <a16:creationId xmlns:a16="http://schemas.microsoft.com/office/drawing/2014/main" id="{743925F7-1582-7740-9C0D-6905749AC72D}"/>
              </a:ext>
            </a:extLst>
          </p:cNvPr>
          <p:cNvSpPr/>
          <p:nvPr/>
        </p:nvSpPr>
        <p:spPr>
          <a:xfrm>
            <a:off x="3414033" y="9609551"/>
            <a:ext cx="1928812" cy="538619"/>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285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28A661C-18BA-6B4F-9D56-4F787C41B313}"/>
              </a:ext>
            </a:extLst>
          </p:cNvPr>
          <p:cNvPicPr>
            <a:picLocks noChangeAspect="1"/>
          </p:cNvPicPr>
          <p:nvPr/>
        </p:nvPicPr>
        <p:blipFill>
          <a:blip r:embed="rId2"/>
          <a:stretch>
            <a:fillRect/>
          </a:stretch>
        </p:blipFill>
        <p:spPr>
          <a:xfrm>
            <a:off x="0" y="0"/>
            <a:ext cx="3857625" cy="6858000"/>
          </a:xfrm>
          <a:prstGeom prst="rect">
            <a:avLst/>
          </a:prstGeom>
        </p:spPr>
      </p:pic>
      <p:sp>
        <p:nvSpPr>
          <p:cNvPr id="3" name="Rectangle 2">
            <a:extLst>
              <a:ext uri="{FF2B5EF4-FFF2-40B4-BE49-F238E27FC236}">
                <a16:creationId xmlns:a16="http://schemas.microsoft.com/office/drawing/2014/main" id="{723D3D05-002D-8D46-9959-B6BF4EC05801}"/>
              </a:ext>
            </a:extLst>
          </p:cNvPr>
          <p:cNvSpPr/>
          <p:nvPr/>
        </p:nvSpPr>
        <p:spPr>
          <a:xfrm>
            <a:off x="1" y="5810964"/>
            <a:ext cx="1928812" cy="538619"/>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962DE462-0EB4-0947-AAB4-D6A25113FF5E}"/>
              </a:ext>
            </a:extLst>
          </p:cNvPr>
          <p:cNvSpPr txBox="1"/>
          <p:nvPr/>
        </p:nvSpPr>
        <p:spPr>
          <a:xfrm>
            <a:off x="3857625" y="5380672"/>
            <a:ext cx="3695178" cy="1477328"/>
          </a:xfrm>
          <a:prstGeom prst="rect">
            <a:avLst/>
          </a:prstGeom>
          <a:noFill/>
        </p:spPr>
        <p:txBody>
          <a:bodyPr wrap="square" rtlCol="0">
            <a:spAutoFit/>
          </a:bodyPr>
          <a:lstStyle/>
          <a:p>
            <a:r>
              <a:rPr lang="fr-FR" dirty="0"/>
              <a:t>Il faut créer une nouvelle entrée (seulement au départ, car après ce sera par défaut et dans la liste des points NTRIP, en sélectionnant le mode PDA CORS</a:t>
            </a:r>
          </a:p>
        </p:txBody>
      </p:sp>
      <p:pic>
        <p:nvPicPr>
          <p:cNvPr id="6" name="Image 5">
            <a:extLst>
              <a:ext uri="{FF2B5EF4-FFF2-40B4-BE49-F238E27FC236}">
                <a16:creationId xmlns:a16="http://schemas.microsoft.com/office/drawing/2014/main" id="{0E17D836-4A7A-F849-A449-B39D0CBF44D0}"/>
              </a:ext>
            </a:extLst>
          </p:cNvPr>
          <p:cNvPicPr>
            <a:picLocks noChangeAspect="1"/>
          </p:cNvPicPr>
          <p:nvPr/>
        </p:nvPicPr>
        <p:blipFill>
          <a:blip r:embed="rId3"/>
          <a:stretch>
            <a:fillRect/>
          </a:stretch>
        </p:blipFill>
        <p:spPr>
          <a:xfrm>
            <a:off x="5204136" y="537149"/>
            <a:ext cx="2667246" cy="4741771"/>
          </a:xfrm>
          <a:prstGeom prst="rect">
            <a:avLst/>
          </a:prstGeom>
        </p:spPr>
      </p:pic>
      <p:pic>
        <p:nvPicPr>
          <p:cNvPr id="8" name="Image 7">
            <a:extLst>
              <a:ext uri="{FF2B5EF4-FFF2-40B4-BE49-F238E27FC236}">
                <a16:creationId xmlns:a16="http://schemas.microsoft.com/office/drawing/2014/main" id="{93459708-5593-B442-B4A0-C4A5EB65340B}"/>
              </a:ext>
            </a:extLst>
          </p:cNvPr>
          <p:cNvPicPr>
            <a:picLocks noChangeAspect="1"/>
          </p:cNvPicPr>
          <p:nvPr/>
        </p:nvPicPr>
        <p:blipFill>
          <a:blip r:embed="rId4"/>
          <a:stretch>
            <a:fillRect/>
          </a:stretch>
        </p:blipFill>
        <p:spPr>
          <a:xfrm>
            <a:off x="8075106" y="537149"/>
            <a:ext cx="2654040" cy="4718293"/>
          </a:xfrm>
          <a:prstGeom prst="rect">
            <a:avLst/>
          </a:prstGeom>
        </p:spPr>
      </p:pic>
      <p:sp>
        <p:nvSpPr>
          <p:cNvPr id="9" name="Rectangle 8">
            <a:extLst>
              <a:ext uri="{FF2B5EF4-FFF2-40B4-BE49-F238E27FC236}">
                <a16:creationId xmlns:a16="http://schemas.microsoft.com/office/drawing/2014/main" id="{99DDEA4C-CC32-104F-AEAF-FFB8801FBF2A}"/>
              </a:ext>
            </a:extLst>
          </p:cNvPr>
          <p:cNvSpPr/>
          <p:nvPr/>
        </p:nvSpPr>
        <p:spPr>
          <a:xfrm>
            <a:off x="8075105" y="2357676"/>
            <a:ext cx="2654039" cy="706035"/>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C1CFDC3-766D-4C48-946D-AA9F3E5A601D}"/>
              </a:ext>
            </a:extLst>
          </p:cNvPr>
          <p:cNvSpPr/>
          <p:nvPr/>
        </p:nvSpPr>
        <p:spPr>
          <a:xfrm>
            <a:off x="8075105" y="3429000"/>
            <a:ext cx="2654039" cy="706035"/>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16357C7-6720-6943-BDE9-FE30571CF0A4}"/>
              </a:ext>
            </a:extLst>
          </p:cNvPr>
          <p:cNvSpPr txBox="1"/>
          <p:nvPr/>
        </p:nvSpPr>
        <p:spPr>
          <a:xfrm>
            <a:off x="10729144" y="2515224"/>
            <a:ext cx="1187777" cy="369332"/>
          </a:xfrm>
          <a:prstGeom prst="rect">
            <a:avLst/>
          </a:prstGeom>
          <a:noFill/>
        </p:spPr>
        <p:txBody>
          <a:bodyPr wrap="square" rtlCol="0">
            <a:spAutoFit/>
          </a:bodyPr>
          <a:lstStyle/>
          <a:p>
            <a:r>
              <a:rPr lang="en-GB" dirty="0"/>
              <a:t>WALCORS</a:t>
            </a:r>
          </a:p>
        </p:txBody>
      </p:sp>
      <p:sp>
        <p:nvSpPr>
          <p:cNvPr id="12" name="ZoneTexte 11">
            <a:extLst>
              <a:ext uri="{FF2B5EF4-FFF2-40B4-BE49-F238E27FC236}">
                <a16:creationId xmlns:a16="http://schemas.microsoft.com/office/drawing/2014/main" id="{4BBC18A3-AF48-CD43-A220-5E2F8D494E17}"/>
              </a:ext>
            </a:extLst>
          </p:cNvPr>
          <p:cNvSpPr txBox="1"/>
          <p:nvPr/>
        </p:nvSpPr>
        <p:spPr>
          <a:xfrm>
            <a:off x="10729143" y="3597351"/>
            <a:ext cx="1187777" cy="369332"/>
          </a:xfrm>
          <a:prstGeom prst="rect">
            <a:avLst/>
          </a:prstGeom>
          <a:noFill/>
        </p:spPr>
        <p:txBody>
          <a:bodyPr wrap="square" rtlCol="0">
            <a:spAutoFit/>
          </a:bodyPr>
          <a:lstStyle/>
          <a:p>
            <a:r>
              <a:rPr lang="en-GB" dirty="0"/>
              <a:t>user</a:t>
            </a:r>
          </a:p>
        </p:txBody>
      </p:sp>
      <p:sp>
        <p:nvSpPr>
          <p:cNvPr id="13" name="ZoneTexte 12">
            <a:extLst>
              <a:ext uri="{FF2B5EF4-FFF2-40B4-BE49-F238E27FC236}">
                <a16:creationId xmlns:a16="http://schemas.microsoft.com/office/drawing/2014/main" id="{7D64D398-A7E0-434B-BCAA-6D872618334F}"/>
              </a:ext>
            </a:extLst>
          </p:cNvPr>
          <p:cNvSpPr txBox="1"/>
          <p:nvPr/>
        </p:nvSpPr>
        <p:spPr>
          <a:xfrm>
            <a:off x="5331902" y="3059668"/>
            <a:ext cx="2743201" cy="369332"/>
          </a:xfrm>
          <a:prstGeom prst="rect">
            <a:avLst/>
          </a:prstGeom>
          <a:noFill/>
        </p:spPr>
        <p:txBody>
          <a:bodyPr wrap="square" rtlCol="0">
            <a:spAutoFit/>
          </a:bodyPr>
          <a:lstStyle/>
          <a:p>
            <a:r>
              <a:rPr lang="en-GB" dirty="0">
                <a:solidFill>
                  <a:srgbClr val="00B050"/>
                </a:solidFill>
              </a:rPr>
              <a:t>Point de montage NTRIP</a:t>
            </a:r>
          </a:p>
        </p:txBody>
      </p:sp>
      <p:sp>
        <p:nvSpPr>
          <p:cNvPr id="14" name="Rectangle 13">
            <a:extLst>
              <a:ext uri="{FF2B5EF4-FFF2-40B4-BE49-F238E27FC236}">
                <a16:creationId xmlns:a16="http://schemas.microsoft.com/office/drawing/2014/main" id="{093E6684-2CCA-0F45-A8EE-D72F9BE3EE32}"/>
              </a:ext>
            </a:extLst>
          </p:cNvPr>
          <p:cNvSpPr/>
          <p:nvPr/>
        </p:nvSpPr>
        <p:spPr>
          <a:xfrm>
            <a:off x="10235935" y="2970633"/>
            <a:ext cx="604889" cy="554992"/>
          </a:xfrm>
          <a:prstGeom prst="rect">
            <a:avLst/>
          </a:prstGeom>
          <a:noFill/>
          <a:ln w="603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442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FA3E41-68AB-284A-B023-291C73A58ADB}"/>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4EF5E287-3EAB-C244-822A-7EEB020E13E8}"/>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275C215F-B7CE-DA43-9442-6F47809BC675}"/>
              </a:ext>
            </a:extLst>
          </p:cNvPr>
          <p:cNvPicPr>
            <a:picLocks noChangeAspect="1"/>
          </p:cNvPicPr>
          <p:nvPr/>
        </p:nvPicPr>
        <p:blipFill>
          <a:blip r:embed="rId4"/>
          <a:stretch>
            <a:fillRect/>
          </a:stretch>
        </p:blipFill>
        <p:spPr>
          <a:xfrm>
            <a:off x="8334374" y="0"/>
            <a:ext cx="3857625" cy="6858000"/>
          </a:xfrm>
          <a:prstGeom prst="rect">
            <a:avLst/>
          </a:prstGeom>
        </p:spPr>
      </p:pic>
      <p:sp>
        <p:nvSpPr>
          <p:cNvPr id="6" name="Rectangle 5">
            <a:extLst>
              <a:ext uri="{FF2B5EF4-FFF2-40B4-BE49-F238E27FC236}">
                <a16:creationId xmlns:a16="http://schemas.microsoft.com/office/drawing/2014/main" id="{2675727F-5CE3-094B-AC49-3ADD4EA2EE23}"/>
              </a:ext>
            </a:extLst>
          </p:cNvPr>
          <p:cNvSpPr/>
          <p:nvPr/>
        </p:nvSpPr>
        <p:spPr>
          <a:xfrm>
            <a:off x="8334375" y="602836"/>
            <a:ext cx="1205552" cy="10751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4601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703CF1-10B3-A342-A8E3-DE8E38487D0C}"/>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DC49FDE1-CF33-3E43-9A9E-E84746EC586B}"/>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3C0E498F-509E-C241-BC07-A413A3AA8121}"/>
              </a:ext>
            </a:extLst>
          </p:cNvPr>
          <p:cNvPicPr>
            <a:picLocks noChangeAspect="1"/>
          </p:cNvPicPr>
          <p:nvPr/>
        </p:nvPicPr>
        <p:blipFill>
          <a:blip r:embed="rId4"/>
          <a:stretch>
            <a:fillRect/>
          </a:stretch>
        </p:blipFill>
        <p:spPr>
          <a:xfrm>
            <a:off x="8334375" y="0"/>
            <a:ext cx="3857625" cy="6858000"/>
          </a:xfrm>
          <a:prstGeom prst="rect">
            <a:avLst/>
          </a:prstGeom>
        </p:spPr>
      </p:pic>
      <p:sp>
        <p:nvSpPr>
          <p:cNvPr id="8" name="Rectangle à coins arrondis 7">
            <a:extLst>
              <a:ext uri="{FF2B5EF4-FFF2-40B4-BE49-F238E27FC236}">
                <a16:creationId xmlns:a16="http://schemas.microsoft.com/office/drawing/2014/main" id="{BB922E6E-D866-B34D-9CAA-91FED880F861}"/>
              </a:ext>
            </a:extLst>
          </p:cNvPr>
          <p:cNvSpPr/>
          <p:nvPr/>
        </p:nvSpPr>
        <p:spPr>
          <a:xfrm>
            <a:off x="3394129" y="1115878"/>
            <a:ext cx="463496" cy="495946"/>
          </a:xfrm>
          <a:prstGeom prst="roundRect">
            <a:avLst/>
          </a:prstGeom>
          <a:noFill/>
          <a:ln w="984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BBDEB1F-1C4B-284D-A665-00E24DB11969}"/>
              </a:ext>
            </a:extLst>
          </p:cNvPr>
          <p:cNvSpPr txBox="1"/>
          <p:nvPr/>
        </p:nvSpPr>
        <p:spPr>
          <a:xfrm>
            <a:off x="961098" y="1100380"/>
            <a:ext cx="2278250" cy="1754326"/>
          </a:xfrm>
          <a:prstGeom prst="rect">
            <a:avLst/>
          </a:prstGeom>
          <a:solidFill>
            <a:srgbClr val="FFFF00">
              <a:alpha val="9000"/>
            </a:srgbClr>
          </a:solidFill>
        </p:spPr>
        <p:txBody>
          <a:bodyPr wrap="square" rtlCol="0">
            <a:spAutoFit/>
          </a:bodyPr>
          <a:lstStyle/>
          <a:p>
            <a:pPr algn="r"/>
            <a:r>
              <a:rPr lang="fr-FR" dirty="0"/>
              <a:t>Les paramètres du levé sont très importants pour éviter d’enregistrer des points non qualifiés.</a:t>
            </a:r>
          </a:p>
        </p:txBody>
      </p:sp>
      <p:sp>
        <p:nvSpPr>
          <p:cNvPr id="10" name="Rectangle 9">
            <a:extLst>
              <a:ext uri="{FF2B5EF4-FFF2-40B4-BE49-F238E27FC236}">
                <a16:creationId xmlns:a16="http://schemas.microsoft.com/office/drawing/2014/main" id="{6F8588A3-A01B-DC4C-9582-9C6A9F1C16C9}"/>
              </a:ext>
            </a:extLst>
          </p:cNvPr>
          <p:cNvSpPr/>
          <p:nvPr/>
        </p:nvSpPr>
        <p:spPr>
          <a:xfrm>
            <a:off x="8334375" y="1097824"/>
            <a:ext cx="3857625" cy="49594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CFB74A02-7CF2-9345-8A6B-013019DB7521}"/>
              </a:ext>
            </a:extLst>
          </p:cNvPr>
          <p:cNvSpPr/>
          <p:nvPr/>
        </p:nvSpPr>
        <p:spPr>
          <a:xfrm>
            <a:off x="8334374" y="3107304"/>
            <a:ext cx="3857625" cy="26528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8641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9ECC096-CCA6-3A41-AB2D-67E25845EBB2}"/>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B875B051-9419-5A4C-9702-564C90F3D2CB}"/>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9C297B2D-2D79-A241-8296-C398536C2BB2}"/>
              </a:ext>
            </a:extLst>
          </p:cNvPr>
          <p:cNvPicPr>
            <a:picLocks noChangeAspect="1"/>
          </p:cNvPicPr>
          <p:nvPr/>
        </p:nvPicPr>
        <p:blipFill>
          <a:blip r:embed="rId4"/>
          <a:stretch>
            <a:fillRect/>
          </a:stretch>
        </p:blipFill>
        <p:spPr>
          <a:xfrm>
            <a:off x="8334375" y="0"/>
            <a:ext cx="3857625" cy="6858000"/>
          </a:xfrm>
          <a:prstGeom prst="rect">
            <a:avLst/>
          </a:prstGeom>
        </p:spPr>
      </p:pic>
    </p:spTree>
    <p:extLst>
      <p:ext uri="{BB962C8B-B14F-4D97-AF65-F5344CB8AC3E}">
        <p14:creationId xmlns:p14="http://schemas.microsoft.com/office/powerpoint/2010/main" val="346931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C77718A-A10A-3648-9F9A-2F9111AA8CEE}"/>
              </a:ext>
            </a:extLst>
          </p:cNvPr>
          <p:cNvPicPr>
            <a:picLocks noChangeAspect="1"/>
          </p:cNvPicPr>
          <p:nvPr/>
        </p:nvPicPr>
        <p:blipFill>
          <a:blip r:embed="rId2"/>
          <a:stretch>
            <a:fillRect/>
          </a:stretch>
        </p:blipFill>
        <p:spPr>
          <a:xfrm>
            <a:off x="8334375" y="0"/>
            <a:ext cx="3857625" cy="6858000"/>
          </a:xfrm>
          <a:prstGeom prst="rect">
            <a:avLst/>
          </a:prstGeom>
        </p:spPr>
      </p:pic>
      <p:pic>
        <p:nvPicPr>
          <p:cNvPr id="4" name="Image 3">
            <a:extLst>
              <a:ext uri="{FF2B5EF4-FFF2-40B4-BE49-F238E27FC236}">
                <a16:creationId xmlns:a16="http://schemas.microsoft.com/office/drawing/2014/main" id="{26904448-9241-C243-8F3C-6A3B0DF8F1D3}"/>
              </a:ext>
            </a:extLst>
          </p:cNvPr>
          <p:cNvPicPr>
            <a:picLocks noChangeAspect="1"/>
          </p:cNvPicPr>
          <p:nvPr/>
        </p:nvPicPr>
        <p:blipFill>
          <a:blip r:embed="rId3"/>
          <a:stretch>
            <a:fillRect/>
          </a:stretch>
        </p:blipFill>
        <p:spPr>
          <a:xfrm>
            <a:off x="0" y="0"/>
            <a:ext cx="3857625" cy="6858000"/>
          </a:xfrm>
          <a:prstGeom prst="rect">
            <a:avLst/>
          </a:prstGeom>
        </p:spPr>
      </p:pic>
      <p:pic>
        <p:nvPicPr>
          <p:cNvPr id="6" name="Image 5">
            <a:extLst>
              <a:ext uri="{FF2B5EF4-FFF2-40B4-BE49-F238E27FC236}">
                <a16:creationId xmlns:a16="http://schemas.microsoft.com/office/drawing/2014/main" id="{D42748A9-81DE-F042-B151-DC4095245476}"/>
              </a:ext>
            </a:extLst>
          </p:cNvPr>
          <p:cNvPicPr>
            <a:picLocks noChangeAspect="1"/>
          </p:cNvPicPr>
          <p:nvPr/>
        </p:nvPicPr>
        <p:blipFill>
          <a:blip r:embed="rId4"/>
          <a:stretch>
            <a:fillRect/>
          </a:stretch>
        </p:blipFill>
        <p:spPr>
          <a:xfrm>
            <a:off x="4167187" y="0"/>
            <a:ext cx="3857625" cy="6858000"/>
          </a:xfrm>
          <a:prstGeom prst="rect">
            <a:avLst/>
          </a:prstGeom>
        </p:spPr>
      </p:pic>
    </p:spTree>
    <p:extLst>
      <p:ext uri="{BB962C8B-B14F-4D97-AF65-F5344CB8AC3E}">
        <p14:creationId xmlns:p14="http://schemas.microsoft.com/office/powerpoint/2010/main" val="3927849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C2E38D9-C0F0-3640-A4F6-29A3A376ECE4}"/>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BD99642F-34F2-AF48-AA74-893F9CEA3ACD}"/>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4BAEFBAE-79D8-064E-9679-227AE0FBDA09}"/>
              </a:ext>
            </a:extLst>
          </p:cNvPr>
          <p:cNvPicPr>
            <a:picLocks noChangeAspect="1"/>
          </p:cNvPicPr>
          <p:nvPr/>
        </p:nvPicPr>
        <p:blipFill>
          <a:blip r:embed="rId4"/>
          <a:stretch>
            <a:fillRect/>
          </a:stretch>
        </p:blipFill>
        <p:spPr>
          <a:xfrm>
            <a:off x="8334374" y="0"/>
            <a:ext cx="3857625" cy="6858000"/>
          </a:xfrm>
          <a:prstGeom prst="rect">
            <a:avLst/>
          </a:prstGeom>
        </p:spPr>
      </p:pic>
    </p:spTree>
    <p:extLst>
      <p:ext uri="{BB962C8B-B14F-4D97-AF65-F5344CB8AC3E}">
        <p14:creationId xmlns:p14="http://schemas.microsoft.com/office/powerpoint/2010/main" val="89503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20B5591E-E81E-7C48-BC79-8ACE57F6F3E3}" type="slidenum">
              <a:rPr lang="fr-FR" smtClean="0"/>
              <a:t>4</a:t>
            </a:fld>
            <a:endParaRPr lang="fr-FR"/>
          </a:p>
        </p:txBody>
      </p:sp>
      <p:sp>
        <p:nvSpPr>
          <p:cNvPr id="8" name="ZoneTexte 7"/>
          <p:cNvSpPr txBox="1"/>
          <p:nvPr/>
        </p:nvSpPr>
        <p:spPr>
          <a:xfrm>
            <a:off x="5938958" y="5817526"/>
            <a:ext cx="2846236" cy="424732"/>
          </a:xfrm>
          <a:prstGeom prst="rect">
            <a:avLst/>
          </a:prstGeom>
          <a:noFill/>
          <a:effectLst>
            <a:outerShdw blurRad="50800" dist="38100" dir="8100000" algn="tr" rotWithShape="0">
              <a:prstClr val="black">
                <a:alpha val="40000"/>
              </a:prstClr>
            </a:outerShdw>
          </a:effectLst>
        </p:spPr>
        <p:txBody>
          <a:bodyPr wrap="square" rtlCol="0">
            <a:spAutoFit/>
          </a:bodyPr>
          <a:lstStyle/>
          <a:p>
            <a:r>
              <a:rPr lang="fr-FR" sz="2160" dirty="0"/>
              <a:t>Station de base locale</a:t>
            </a:r>
          </a:p>
        </p:txBody>
      </p:sp>
      <p:sp>
        <p:nvSpPr>
          <p:cNvPr id="9" name="ZoneTexte 8"/>
          <p:cNvSpPr txBox="1"/>
          <p:nvPr/>
        </p:nvSpPr>
        <p:spPr>
          <a:xfrm>
            <a:off x="2619071" y="5817526"/>
            <a:ext cx="2846236" cy="424732"/>
          </a:xfrm>
          <a:prstGeom prst="rect">
            <a:avLst/>
          </a:prstGeom>
          <a:noFill/>
          <a:effectLst>
            <a:outerShdw blurRad="50800" dist="38100" dir="8100000" algn="tr" rotWithShape="0">
              <a:prstClr val="black">
                <a:alpha val="40000"/>
              </a:prstClr>
            </a:outerShdw>
          </a:effectLst>
        </p:spPr>
        <p:txBody>
          <a:bodyPr wrap="square" rtlCol="0">
            <a:spAutoFit/>
          </a:bodyPr>
          <a:lstStyle/>
          <a:p>
            <a:pPr algn="r"/>
            <a:r>
              <a:rPr lang="fr-FR" sz="2160" dirty="0"/>
              <a:t>Récepteur Itinérant</a:t>
            </a:r>
          </a:p>
        </p:txBody>
      </p:sp>
      <p:cxnSp>
        <p:nvCxnSpPr>
          <p:cNvPr id="17" name="Connecteur droit 16"/>
          <p:cNvCxnSpPr/>
          <p:nvPr/>
        </p:nvCxnSpPr>
        <p:spPr>
          <a:xfrm>
            <a:off x="3007096" y="1020183"/>
            <a:ext cx="2255058" cy="11887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necteur droit 18"/>
          <p:cNvCxnSpPr>
            <a:stCxn id="12" idx="2"/>
          </p:cNvCxnSpPr>
          <p:nvPr/>
        </p:nvCxnSpPr>
        <p:spPr>
          <a:xfrm>
            <a:off x="5160058" y="387649"/>
            <a:ext cx="102091" cy="18212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H="1">
            <a:off x="5262154" y="1020183"/>
            <a:ext cx="676804" cy="11887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H="1">
            <a:off x="5262149" y="1020183"/>
            <a:ext cx="1923425" cy="11887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flipH="1">
            <a:off x="5262154" y="779598"/>
            <a:ext cx="4098292" cy="1429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3007091" y="1020180"/>
            <a:ext cx="3087005" cy="225042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necteur droit 28"/>
          <p:cNvCxnSpPr>
            <a:stCxn id="12" idx="2"/>
          </p:cNvCxnSpPr>
          <p:nvPr/>
        </p:nvCxnSpPr>
        <p:spPr>
          <a:xfrm>
            <a:off x="5160063" y="387645"/>
            <a:ext cx="934038" cy="28829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5938953" y="1020180"/>
            <a:ext cx="155143" cy="22504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nvCxnSpPr>
        <p:spPr>
          <a:xfrm flipH="1">
            <a:off x="6094101" y="1020180"/>
            <a:ext cx="1091478" cy="22504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flipH="1">
            <a:off x="6094096" y="779601"/>
            <a:ext cx="3266345" cy="2491009"/>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Image 9"/>
          <p:cNvPicPr>
            <a:picLocks noChangeAspect="1"/>
          </p:cNvPicPr>
          <p:nvPr/>
        </p:nvPicPr>
        <p:blipFill>
          <a:blip r:embed="rId2"/>
          <a:stretch>
            <a:fillRect/>
          </a:stretch>
        </p:blipFill>
        <p:spPr>
          <a:xfrm rot="15054661">
            <a:off x="6581336" y="719930"/>
            <a:ext cx="1056186" cy="721120"/>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2"/>
          <a:stretch>
            <a:fillRect/>
          </a:stretch>
        </p:blipFill>
        <p:spPr>
          <a:xfrm rot="5046801">
            <a:off x="9109238" y="571093"/>
            <a:ext cx="513977" cy="350922"/>
          </a:xfrm>
          <a:prstGeom prst="rect">
            <a:avLst/>
          </a:prstGeom>
          <a:ln>
            <a:noFill/>
          </a:ln>
          <a:effectLst>
            <a:outerShdw blurRad="292100" dist="139700" dir="2700000" algn="tl" rotWithShape="0">
              <a:srgbClr val="333333">
                <a:alpha val="65000"/>
              </a:srgbClr>
            </a:outerShdw>
          </a:effectLst>
        </p:spPr>
      </p:pic>
      <p:pic>
        <p:nvPicPr>
          <p:cNvPr id="12" name="Image 11"/>
          <p:cNvPicPr>
            <a:picLocks noChangeAspect="1"/>
          </p:cNvPicPr>
          <p:nvPr/>
        </p:nvPicPr>
        <p:blipFill>
          <a:blip r:embed="rId2"/>
          <a:stretch>
            <a:fillRect/>
          </a:stretch>
        </p:blipFill>
        <p:spPr>
          <a:xfrm rot="17541314">
            <a:off x="4722159" y="134681"/>
            <a:ext cx="536826" cy="366523"/>
          </a:xfrm>
          <a:prstGeom prst="rect">
            <a:avLst/>
          </a:prstGeom>
          <a:ln>
            <a:noFill/>
          </a:ln>
          <a:effectLst>
            <a:outerShdw blurRad="292100" dist="139700" dir="2700000" algn="tl" rotWithShape="0">
              <a:srgbClr val="333333">
                <a:alpha val="65000"/>
              </a:srgbClr>
            </a:outerShdw>
          </a:effectLst>
        </p:spPr>
      </p:pic>
      <p:pic>
        <p:nvPicPr>
          <p:cNvPr id="13" name="Image 12"/>
          <p:cNvPicPr>
            <a:picLocks noChangeAspect="1"/>
          </p:cNvPicPr>
          <p:nvPr/>
        </p:nvPicPr>
        <p:blipFill>
          <a:blip r:embed="rId2"/>
          <a:stretch>
            <a:fillRect/>
          </a:stretch>
        </p:blipFill>
        <p:spPr>
          <a:xfrm>
            <a:off x="5537131" y="779601"/>
            <a:ext cx="803642" cy="548694"/>
          </a:xfrm>
          <a:prstGeom prst="rect">
            <a:avLst/>
          </a:prstGeom>
          <a:ln>
            <a:noFill/>
          </a:ln>
          <a:effectLst>
            <a:outerShdw blurRad="292100" dist="139700" dir="2700000" algn="tl" rotWithShape="0">
              <a:srgbClr val="333333">
                <a:alpha val="65000"/>
              </a:srgbClr>
            </a:outerShdw>
          </a:effectLst>
        </p:spPr>
      </p:pic>
      <p:pic>
        <p:nvPicPr>
          <p:cNvPr id="14" name="Image 13"/>
          <p:cNvPicPr>
            <a:picLocks noChangeAspect="1"/>
          </p:cNvPicPr>
          <p:nvPr/>
        </p:nvPicPr>
        <p:blipFill>
          <a:blip r:embed="rId2"/>
          <a:stretch>
            <a:fillRect/>
          </a:stretch>
        </p:blipFill>
        <p:spPr>
          <a:xfrm rot="5046801">
            <a:off x="2661274" y="735947"/>
            <a:ext cx="832600" cy="568464"/>
          </a:xfrm>
          <a:prstGeom prst="rect">
            <a:avLst/>
          </a:prstGeom>
          <a:ln>
            <a:noFill/>
          </a:ln>
          <a:effectLst>
            <a:outerShdw blurRad="292100" dist="139700" dir="2700000" algn="tl" rotWithShape="0">
              <a:srgbClr val="333333">
                <a:alpha val="65000"/>
              </a:srgbClr>
            </a:outerShdw>
          </a:effectLst>
        </p:spPr>
      </p:pic>
      <p:pic>
        <p:nvPicPr>
          <p:cNvPr id="15" name="Image 14" descr="IMG_7320 copie.jpg"/>
          <p:cNvPicPr>
            <a:picLocks noChangeAspect="1"/>
          </p:cNvPicPr>
          <p:nvPr/>
        </p:nvPicPr>
        <p:blipFill>
          <a:blip r:embed="rId3">
            <a:extLst>
              <a:ext uri="{BEBA8EAE-BF5A-486C-A8C5-ECC9F3942E4B}">
                <a14:imgProps xmlns:a14="http://schemas.microsoft.com/office/drawing/2010/main">
                  <a14:imgLayer r:embed="rId4">
                    <a14:imgEffect>
                      <a14:backgroundRemoval t="1609" b="100000" l="2173" r="97291">
                        <a14:backgroundMark x1="31744" y1="42464" x2="31744" y2="42464"/>
                        <a14:backgroundMark x1="46275" y1="67824" x2="46275" y2="67824"/>
                        <a14:backgroundMark x1="56321" y1="60288" x2="56321" y2="60288"/>
                      </a14:backgroundRemoval>
                    </a14:imgEffect>
                  </a14:imgLayer>
                </a14:imgProps>
              </a:ext>
              <a:ext uri="{28A0092B-C50C-407E-A947-70E740481C1C}">
                <a14:useLocalDpi xmlns:a14="http://schemas.microsoft.com/office/drawing/2010/main" val="0"/>
              </a:ext>
            </a:extLst>
          </a:blip>
          <a:stretch>
            <a:fillRect/>
          </a:stretch>
        </p:blipFill>
        <p:spPr>
          <a:xfrm>
            <a:off x="3403007" y="2008814"/>
            <a:ext cx="5382186" cy="3587112"/>
          </a:xfrm>
          <a:prstGeom prst="rect">
            <a:avLst/>
          </a:prstGeom>
          <a:ln>
            <a:noFill/>
          </a:ln>
          <a:effectLst>
            <a:outerShdw blurRad="292100" dist="139700" dir="2700000" algn="tl" rotWithShape="0">
              <a:srgbClr val="333333">
                <a:alpha val="65000"/>
              </a:srgbClr>
            </a:outerShdw>
          </a:effectLst>
        </p:spPr>
      </p:pic>
      <p:sp>
        <p:nvSpPr>
          <p:cNvPr id="36" name="ZoneTexte 35"/>
          <p:cNvSpPr txBox="1"/>
          <p:nvPr/>
        </p:nvSpPr>
        <p:spPr>
          <a:xfrm>
            <a:off x="862193" y="2493542"/>
            <a:ext cx="2856367" cy="3416320"/>
          </a:xfrm>
          <a:prstGeom prst="rect">
            <a:avLst/>
          </a:prstGeom>
          <a:noFill/>
          <a:effectLst>
            <a:outerShdw blurRad="50800" dist="38100" dir="8100000" algn="tr" rotWithShape="0">
              <a:prstClr val="black">
                <a:alpha val="40000"/>
              </a:prstClr>
            </a:outerShdw>
          </a:effectLst>
        </p:spPr>
        <p:txBody>
          <a:bodyPr wrap="square" rtlCol="0">
            <a:spAutoFit/>
          </a:bodyPr>
          <a:lstStyle/>
          <a:p>
            <a:pPr algn="r"/>
            <a:r>
              <a:rPr lang="fr-FR" sz="2160" dirty="0"/>
              <a:t>Une </a:t>
            </a:r>
            <a:r>
              <a:rPr lang="fr-FR" sz="2160" dirty="0">
                <a:solidFill>
                  <a:srgbClr val="0070C0"/>
                </a:solidFill>
              </a:rPr>
              <a:t>station de base </a:t>
            </a:r>
            <a:r>
              <a:rPr lang="fr-FR" sz="2160" dirty="0"/>
              <a:t>est placée sur un point connu en XYZ et transmet les observations corrigées à un (ou plusieurs) </a:t>
            </a:r>
            <a:r>
              <a:rPr lang="fr-FR" sz="2160" dirty="0">
                <a:solidFill>
                  <a:srgbClr val="0070C0"/>
                </a:solidFill>
              </a:rPr>
              <a:t>récepteur itinérant</a:t>
            </a:r>
            <a:r>
              <a:rPr lang="fr-FR" sz="2160" dirty="0"/>
              <a:t>. Il s’agit d’un positionnement « relatif »</a:t>
            </a:r>
          </a:p>
        </p:txBody>
      </p:sp>
      <p:sp>
        <p:nvSpPr>
          <p:cNvPr id="37" name="ZoneTexte 36"/>
          <p:cNvSpPr txBox="1"/>
          <p:nvPr/>
        </p:nvSpPr>
        <p:spPr>
          <a:xfrm>
            <a:off x="8405125" y="3109243"/>
            <a:ext cx="2856367" cy="2086725"/>
          </a:xfrm>
          <a:prstGeom prst="rect">
            <a:avLst/>
          </a:prstGeom>
          <a:noFill/>
          <a:effectLst>
            <a:outerShdw blurRad="50800" dist="38100" dir="8100000" algn="tr" rotWithShape="0">
              <a:prstClr val="black">
                <a:alpha val="40000"/>
              </a:prstClr>
            </a:outerShdw>
          </a:effectLst>
        </p:spPr>
        <p:txBody>
          <a:bodyPr wrap="square" rtlCol="0">
            <a:spAutoFit/>
          </a:bodyPr>
          <a:lstStyle/>
          <a:p>
            <a:r>
              <a:rPr lang="fr-FR" sz="2160" dirty="0"/>
              <a:t>Pour un positionnement au « cm » il faut donc toujours au moins 2 x équipements. L’un fixe et l’autre mobile ... </a:t>
            </a:r>
          </a:p>
        </p:txBody>
      </p:sp>
    </p:spTree>
    <p:extLst>
      <p:ext uri="{BB962C8B-B14F-4D97-AF65-F5344CB8AC3E}">
        <p14:creationId xmlns:p14="http://schemas.microsoft.com/office/powerpoint/2010/main" val="21875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C2E38D9-C0F0-3640-A4F6-29A3A376ECE4}"/>
              </a:ext>
            </a:extLst>
          </p:cNvPr>
          <p:cNvPicPr>
            <a:picLocks noChangeAspect="1"/>
          </p:cNvPicPr>
          <p:nvPr/>
        </p:nvPicPr>
        <p:blipFill>
          <a:blip r:embed="rId2"/>
          <a:stretch>
            <a:fillRect/>
          </a:stretch>
        </p:blipFill>
        <p:spPr>
          <a:xfrm>
            <a:off x="0" y="0"/>
            <a:ext cx="3857625" cy="6858000"/>
          </a:xfrm>
          <a:prstGeom prst="rect">
            <a:avLst/>
          </a:prstGeom>
        </p:spPr>
      </p:pic>
      <p:pic>
        <p:nvPicPr>
          <p:cNvPr id="4" name="Image 3">
            <a:extLst>
              <a:ext uri="{FF2B5EF4-FFF2-40B4-BE49-F238E27FC236}">
                <a16:creationId xmlns:a16="http://schemas.microsoft.com/office/drawing/2014/main" id="{B7B75D9C-09C1-5C45-A89C-BF4E7C2A3337}"/>
              </a:ext>
            </a:extLst>
          </p:cNvPr>
          <p:cNvPicPr>
            <a:picLocks noChangeAspect="1"/>
          </p:cNvPicPr>
          <p:nvPr/>
        </p:nvPicPr>
        <p:blipFill>
          <a:blip r:embed="rId3"/>
          <a:stretch>
            <a:fillRect/>
          </a:stretch>
        </p:blipFill>
        <p:spPr>
          <a:xfrm>
            <a:off x="4043201" y="325463"/>
            <a:ext cx="2218679" cy="3944319"/>
          </a:xfrm>
          <a:prstGeom prst="rect">
            <a:avLst/>
          </a:prstGeom>
          <a:effectLst>
            <a:outerShdw blurRad="266700" dist="38100" dir="8100000" algn="tr" rotWithShape="0">
              <a:prstClr val="black">
                <a:alpha val="40000"/>
              </a:prstClr>
            </a:outerShdw>
          </a:effectLst>
        </p:spPr>
      </p:pic>
      <p:pic>
        <p:nvPicPr>
          <p:cNvPr id="8" name="Image 7">
            <a:extLst>
              <a:ext uri="{FF2B5EF4-FFF2-40B4-BE49-F238E27FC236}">
                <a16:creationId xmlns:a16="http://schemas.microsoft.com/office/drawing/2014/main" id="{2E2F109C-597D-8F43-9A22-D1DA2E30C948}"/>
              </a:ext>
            </a:extLst>
          </p:cNvPr>
          <p:cNvPicPr>
            <a:picLocks noChangeAspect="1"/>
          </p:cNvPicPr>
          <p:nvPr/>
        </p:nvPicPr>
        <p:blipFill>
          <a:blip r:embed="rId4"/>
          <a:stretch>
            <a:fillRect/>
          </a:stretch>
        </p:blipFill>
        <p:spPr>
          <a:xfrm>
            <a:off x="6447456" y="1177870"/>
            <a:ext cx="2218679" cy="3944319"/>
          </a:xfrm>
          <a:prstGeom prst="rect">
            <a:avLst/>
          </a:prstGeom>
          <a:effectLst>
            <a:outerShdw blurRad="266700" dist="38100" dir="8100000" algn="tr" rotWithShape="0">
              <a:prstClr val="black">
                <a:alpha val="40000"/>
              </a:prstClr>
            </a:outerShdw>
          </a:effectLst>
        </p:spPr>
      </p:pic>
      <p:pic>
        <p:nvPicPr>
          <p:cNvPr id="9" name="Image 8">
            <a:extLst>
              <a:ext uri="{FF2B5EF4-FFF2-40B4-BE49-F238E27FC236}">
                <a16:creationId xmlns:a16="http://schemas.microsoft.com/office/drawing/2014/main" id="{5806CFA9-6505-5941-AE5B-410F2ACBD71A}"/>
              </a:ext>
            </a:extLst>
          </p:cNvPr>
          <p:cNvPicPr>
            <a:picLocks noChangeAspect="1"/>
          </p:cNvPicPr>
          <p:nvPr/>
        </p:nvPicPr>
        <p:blipFill>
          <a:blip r:embed="rId5"/>
          <a:stretch>
            <a:fillRect/>
          </a:stretch>
        </p:blipFill>
        <p:spPr>
          <a:xfrm>
            <a:off x="8934488" y="2154264"/>
            <a:ext cx="2229577" cy="3963692"/>
          </a:xfrm>
          <a:prstGeom prst="rect">
            <a:avLst/>
          </a:prstGeom>
          <a:effectLst>
            <a:outerShdw blurRad="266700" dist="38100" dir="8100000" algn="tr" rotWithShape="0">
              <a:prstClr val="black">
                <a:alpha val="40000"/>
              </a:prstClr>
            </a:outerShdw>
          </a:effectLst>
        </p:spPr>
      </p:pic>
    </p:spTree>
    <p:extLst>
      <p:ext uri="{BB962C8B-B14F-4D97-AF65-F5344CB8AC3E}">
        <p14:creationId xmlns:p14="http://schemas.microsoft.com/office/powerpoint/2010/main" val="1450828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5C8EFFC-8ABB-3643-8D56-523390D265C6}"/>
              </a:ext>
            </a:extLst>
          </p:cNvPr>
          <p:cNvPicPr>
            <a:picLocks noChangeAspect="1"/>
          </p:cNvPicPr>
          <p:nvPr/>
        </p:nvPicPr>
        <p:blipFill>
          <a:blip r:embed="rId2"/>
          <a:stretch>
            <a:fillRect/>
          </a:stretch>
        </p:blipFill>
        <p:spPr>
          <a:xfrm>
            <a:off x="0" y="0"/>
            <a:ext cx="3857625" cy="6858000"/>
          </a:xfrm>
          <a:prstGeom prst="rect">
            <a:avLst/>
          </a:prstGeom>
        </p:spPr>
      </p:pic>
      <p:pic>
        <p:nvPicPr>
          <p:cNvPr id="6" name="Image 5">
            <a:extLst>
              <a:ext uri="{FF2B5EF4-FFF2-40B4-BE49-F238E27FC236}">
                <a16:creationId xmlns:a16="http://schemas.microsoft.com/office/drawing/2014/main" id="{DD64F9F6-9C4C-0548-A792-AB3816641DBA}"/>
              </a:ext>
            </a:extLst>
          </p:cNvPr>
          <p:cNvPicPr>
            <a:picLocks noChangeAspect="1"/>
          </p:cNvPicPr>
          <p:nvPr/>
        </p:nvPicPr>
        <p:blipFill>
          <a:blip r:embed="rId3"/>
          <a:stretch>
            <a:fillRect/>
          </a:stretch>
        </p:blipFill>
        <p:spPr>
          <a:xfrm>
            <a:off x="4167187" y="0"/>
            <a:ext cx="3857625" cy="6858000"/>
          </a:xfrm>
          <a:prstGeom prst="rect">
            <a:avLst/>
          </a:prstGeom>
        </p:spPr>
      </p:pic>
      <p:pic>
        <p:nvPicPr>
          <p:cNvPr id="8" name="Image 7">
            <a:extLst>
              <a:ext uri="{FF2B5EF4-FFF2-40B4-BE49-F238E27FC236}">
                <a16:creationId xmlns:a16="http://schemas.microsoft.com/office/drawing/2014/main" id="{8CFFAF58-B546-694D-B4E5-5A66D1A195C2}"/>
              </a:ext>
            </a:extLst>
          </p:cNvPr>
          <p:cNvPicPr>
            <a:picLocks noChangeAspect="1"/>
          </p:cNvPicPr>
          <p:nvPr/>
        </p:nvPicPr>
        <p:blipFill>
          <a:blip r:embed="rId4"/>
          <a:stretch>
            <a:fillRect/>
          </a:stretch>
        </p:blipFill>
        <p:spPr>
          <a:xfrm>
            <a:off x="8334374" y="0"/>
            <a:ext cx="3857625" cy="6858000"/>
          </a:xfrm>
          <a:prstGeom prst="rect">
            <a:avLst/>
          </a:prstGeom>
        </p:spPr>
      </p:pic>
    </p:spTree>
    <p:extLst>
      <p:ext uri="{BB962C8B-B14F-4D97-AF65-F5344CB8AC3E}">
        <p14:creationId xmlns:p14="http://schemas.microsoft.com/office/powerpoint/2010/main" val="2951491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CFFAF58-B546-694D-B4E5-5A66D1A195C2}"/>
              </a:ext>
            </a:extLst>
          </p:cNvPr>
          <p:cNvPicPr>
            <a:picLocks noChangeAspect="1"/>
          </p:cNvPicPr>
          <p:nvPr/>
        </p:nvPicPr>
        <p:blipFill>
          <a:blip r:embed="rId2"/>
          <a:stretch>
            <a:fillRect/>
          </a:stretch>
        </p:blipFill>
        <p:spPr>
          <a:xfrm>
            <a:off x="3328421" y="0"/>
            <a:ext cx="3857625" cy="6858000"/>
          </a:xfrm>
          <a:prstGeom prst="rect">
            <a:avLst/>
          </a:prstGeom>
        </p:spPr>
      </p:pic>
      <p:pic>
        <p:nvPicPr>
          <p:cNvPr id="5" name="Image 4">
            <a:extLst>
              <a:ext uri="{FF2B5EF4-FFF2-40B4-BE49-F238E27FC236}">
                <a16:creationId xmlns:a16="http://schemas.microsoft.com/office/drawing/2014/main" id="{2F2492BF-7270-E746-A5D4-A43685BE30D8}"/>
              </a:ext>
            </a:extLst>
          </p:cNvPr>
          <p:cNvPicPr>
            <a:picLocks noChangeAspect="1"/>
          </p:cNvPicPr>
          <p:nvPr/>
        </p:nvPicPr>
        <p:blipFill>
          <a:blip r:embed="rId3"/>
          <a:stretch>
            <a:fillRect/>
          </a:stretch>
        </p:blipFill>
        <p:spPr>
          <a:xfrm>
            <a:off x="373694" y="867903"/>
            <a:ext cx="2689440" cy="4781227"/>
          </a:xfrm>
          <a:prstGeom prst="rect">
            <a:avLst/>
          </a:prstGeom>
          <a:effectLst>
            <a:outerShdw blurRad="304800" dist="38100" dir="8100000" algn="tr" rotWithShape="0">
              <a:prstClr val="black">
                <a:alpha val="40000"/>
              </a:prstClr>
            </a:outerShdw>
          </a:effectLst>
        </p:spPr>
      </p:pic>
      <p:pic>
        <p:nvPicPr>
          <p:cNvPr id="3" name="Image 2">
            <a:extLst>
              <a:ext uri="{FF2B5EF4-FFF2-40B4-BE49-F238E27FC236}">
                <a16:creationId xmlns:a16="http://schemas.microsoft.com/office/drawing/2014/main" id="{043449AF-F9E7-2546-9310-6050ADC42486}"/>
              </a:ext>
            </a:extLst>
          </p:cNvPr>
          <p:cNvPicPr>
            <a:picLocks noChangeAspect="1"/>
          </p:cNvPicPr>
          <p:nvPr/>
        </p:nvPicPr>
        <p:blipFill>
          <a:blip r:embed="rId4"/>
          <a:stretch>
            <a:fillRect/>
          </a:stretch>
        </p:blipFill>
        <p:spPr>
          <a:xfrm>
            <a:off x="7654306" y="0"/>
            <a:ext cx="3857625" cy="6858000"/>
          </a:xfrm>
          <a:prstGeom prst="rect">
            <a:avLst/>
          </a:prstGeom>
        </p:spPr>
      </p:pic>
    </p:spTree>
    <p:extLst>
      <p:ext uri="{BB962C8B-B14F-4D97-AF65-F5344CB8AC3E}">
        <p14:creationId xmlns:p14="http://schemas.microsoft.com/office/powerpoint/2010/main" val="215654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0C2457-FAF4-5947-A2EF-C91FBBABCFCC}"/>
              </a:ext>
            </a:extLst>
          </p:cNvPr>
          <p:cNvPicPr>
            <a:picLocks noChangeAspect="1"/>
          </p:cNvPicPr>
          <p:nvPr/>
        </p:nvPicPr>
        <p:blipFill>
          <a:blip r:embed="rId2"/>
          <a:stretch>
            <a:fillRect/>
          </a:stretch>
        </p:blipFill>
        <p:spPr>
          <a:xfrm>
            <a:off x="0" y="0"/>
            <a:ext cx="3857625" cy="6858000"/>
          </a:xfrm>
          <a:prstGeom prst="rect">
            <a:avLst/>
          </a:prstGeom>
        </p:spPr>
      </p:pic>
      <p:sp>
        <p:nvSpPr>
          <p:cNvPr id="4" name="Rectangle 3">
            <a:extLst>
              <a:ext uri="{FF2B5EF4-FFF2-40B4-BE49-F238E27FC236}">
                <a16:creationId xmlns:a16="http://schemas.microsoft.com/office/drawing/2014/main" id="{CA4274C1-AC5B-994B-906E-8EA3C7EB1C46}"/>
              </a:ext>
            </a:extLst>
          </p:cNvPr>
          <p:cNvSpPr/>
          <p:nvPr/>
        </p:nvSpPr>
        <p:spPr>
          <a:xfrm>
            <a:off x="0" y="588936"/>
            <a:ext cx="836908" cy="449450"/>
          </a:xfrm>
          <a:prstGeom prst="rect">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F31993D1-29BC-9040-95F9-DE91AC7487F3}"/>
              </a:ext>
            </a:extLst>
          </p:cNvPr>
          <p:cNvPicPr>
            <a:picLocks noChangeAspect="1"/>
          </p:cNvPicPr>
          <p:nvPr/>
        </p:nvPicPr>
        <p:blipFill>
          <a:blip r:embed="rId3"/>
          <a:stretch>
            <a:fillRect/>
          </a:stretch>
        </p:blipFill>
        <p:spPr>
          <a:xfrm>
            <a:off x="4167187" y="0"/>
            <a:ext cx="3857625" cy="6858000"/>
          </a:xfrm>
          <a:prstGeom prst="rect">
            <a:avLst/>
          </a:prstGeom>
        </p:spPr>
      </p:pic>
      <p:pic>
        <p:nvPicPr>
          <p:cNvPr id="8" name="Image 7">
            <a:extLst>
              <a:ext uri="{FF2B5EF4-FFF2-40B4-BE49-F238E27FC236}">
                <a16:creationId xmlns:a16="http://schemas.microsoft.com/office/drawing/2014/main" id="{60D080A0-00BE-9340-8B21-4C2210996980}"/>
              </a:ext>
            </a:extLst>
          </p:cNvPr>
          <p:cNvPicPr>
            <a:picLocks noChangeAspect="1"/>
          </p:cNvPicPr>
          <p:nvPr/>
        </p:nvPicPr>
        <p:blipFill>
          <a:blip r:embed="rId4"/>
          <a:stretch>
            <a:fillRect/>
          </a:stretch>
        </p:blipFill>
        <p:spPr>
          <a:xfrm>
            <a:off x="8334374" y="0"/>
            <a:ext cx="3857625" cy="6858000"/>
          </a:xfrm>
          <a:prstGeom prst="rect">
            <a:avLst/>
          </a:prstGeom>
        </p:spPr>
      </p:pic>
    </p:spTree>
    <p:extLst>
      <p:ext uri="{BB962C8B-B14F-4D97-AF65-F5344CB8AC3E}">
        <p14:creationId xmlns:p14="http://schemas.microsoft.com/office/powerpoint/2010/main" val="4026393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C2D835E-DA64-0744-9624-4D99C3C513B0}"/>
              </a:ext>
            </a:extLst>
          </p:cNvPr>
          <p:cNvPicPr>
            <a:picLocks noChangeAspect="1"/>
          </p:cNvPicPr>
          <p:nvPr/>
        </p:nvPicPr>
        <p:blipFill>
          <a:blip r:embed="rId2"/>
          <a:stretch>
            <a:fillRect/>
          </a:stretch>
        </p:blipFill>
        <p:spPr>
          <a:xfrm>
            <a:off x="0" y="0"/>
            <a:ext cx="3857625" cy="6858000"/>
          </a:xfrm>
          <a:prstGeom prst="rect">
            <a:avLst/>
          </a:prstGeom>
        </p:spPr>
      </p:pic>
      <p:sp>
        <p:nvSpPr>
          <p:cNvPr id="6" name="Rectangle 5">
            <a:extLst>
              <a:ext uri="{FF2B5EF4-FFF2-40B4-BE49-F238E27FC236}">
                <a16:creationId xmlns:a16="http://schemas.microsoft.com/office/drawing/2014/main" id="{CAD6A23D-5B42-8244-AFDD-08ED19D124C8}"/>
              </a:ext>
            </a:extLst>
          </p:cNvPr>
          <p:cNvSpPr/>
          <p:nvPr/>
        </p:nvSpPr>
        <p:spPr>
          <a:xfrm>
            <a:off x="1332854" y="3006671"/>
            <a:ext cx="2524771" cy="12863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33A10346-4C3B-984F-BBFA-9273EB187213}"/>
              </a:ext>
            </a:extLst>
          </p:cNvPr>
          <p:cNvPicPr>
            <a:picLocks noChangeAspect="1"/>
          </p:cNvPicPr>
          <p:nvPr/>
        </p:nvPicPr>
        <p:blipFill>
          <a:blip r:embed="rId3"/>
          <a:stretch>
            <a:fillRect/>
          </a:stretch>
        </p:blipFill>
        <p:spPr>
          <a:xfrm>
            <a:off x="4043202" y="216976"/>
            <a:ext cx="2292782" cy="4076056"/>
          </a:xfrm>
          <a:prstGeom prst="rect">
            <a:avLst/>
          </a:prstGeom>
        </p:spPr>
      </p:pic>
      <p:pic>
        <p:nvPicPr>
          <p:cNvPr id="10" name="Image 9">
            <a:extLst>
              <a:ext uri="{FF2B5EF4-FFF2-40B4-BE49-F238E27FC236}">
                <a16:creationId xmlns:a16="http://schemas.microsoft.com/office/drawing/2014/main" id="{D65997A3-02D9-664B-B788-F8D7A68580E9}"/>
              </a:ext>
            </a:extLst>
          </p:cNvPr>
          <p:cNvPicPr>
            <a:picLocks noChangeAspect="1"/>
          </p:cNvPicPr>
          <p:nvPr/>
        </p:nvPicPr>
        <p:blipFill>
          <a:blip r:embed="rId4"/>
          <a:stretch>
            <a:fillRect/>
          </a:stretch>
        </p:blipFill>
        <p:spPr>
          <a:xfrm>
            <a:off x="6521561" y="220851"/>
            <a:ext cx="2290601" cy="4072180"/>
          </a:xfrm>
          <a:prstGeom prst="rect">
            <a:avLst/>
          </a:prstGeom>
        </p:spPr>
      </p:pic>
      <p:pic>
        <p:nvPicPr>
          <p:cNvPr id="12" name="Image 11">
            <a:extLst>
              <a:ext uri="{FF2B5EF4-FFF2-40B4-BE49-F238E27FC236}">
                <a16:creationId xmlns:a16="http://schemas.microsoft.com/office/drawing/2014/main" id="{2E66BD7C-0EED-E74B-88CC-4FAE1F6C31EB}"/>
              </a:ext>
            </a:extLst>
          </p:cNvPr>
          <p:cNvPicPr>
            <a:picLocks noChangeAspect="1"/>
          </p:cNvPicPr>
          <p:nvPr/>
        </p:nvPicPr>
        <p:blipFill>
          <a:blip r:embed="rId5"/>
          <a:stretch>
            <a:fillRect/>
          </a:stretch>
        </p:blipFill>
        <p:spPr>
          <a:xfrm>
            <a:off x="8997739" y="1593749"/>
            <a:ext cx="2873963" cy="5109268"/>
          </a:xfrm>
          <a:prstGeom prst="rect">
            <a:avLst/>
          </a:prstGeom>
        </p:spPr>
      </p:pic>
    </p:spTree>
    <p:extLst>
      <p:ext uri="{BB962C8B-B14F-4D97-AF65-F5344CB8AC3E}">
        <p14:creationId xmlns:p14="http://schemas.microsoft.com/office/powerpoint/2010/main" val="356934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246F7B-B154-AF44-90C9-91B2BAC641BE}"/>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B275CCBA-CBF2-9544-87F1-0B777709E735}"/>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D4F67C56-5187-CC44-966A-F17F696414F2}"/>
              </a:ext>
            </a:extLst>
          </p:cNvPr>
          <p:cNvPicPr>
            <a:picLocks noChangeAspect="1"/>
          </p:cNvPicPr>
          <p:nvPr/>
        </p:nvPicPr>
        <p:blipFill>
          <a:blip r:embed="rId4"/>
          <a:stretch>
            <a:fillRect/>
          </a:stretch>
        </p:blipFill>
        <p:spPr>
          <a:xfrm>
            <a:off x="8334375" y="0"/>
            <a:ext cx="3857625" cy="6858000"/>
          </a:xfrm>
          <a:prstGeom prst="rect">
            <a:avLst/>
          </a:prstGeom>
        </p:spPr>
      </p:pic>
    </p:spTree>
    <p:extLst>
      <p:ext uri="{BB962C8B-B14F-4D97-AF65-F5344CB8AC3E}">
        <p14:creationId xmlns:p14="http://schemas.microsoft.com/office/powerpoint/2010/main" val="325715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99FC01-1840-9E43-8339-EB703928CB1F}"/>
              </a:ext>
            </a:extLst>
          </p:cNvPr>
          <p:cNvPicPr>
            <a:picLocks noChangeAspect="1"/>
          </p:cNvPicPr>
          <p:nvPr/>
        </p:nvPicPr>
        <p:blipFill>
          <a:blip r:embed="rId2"/>
          <a:stretch>
            <a:fillRect/>
          </a:stretch>
        </p:blipFill>
        <p:spPr>
          <a:xfrm>
            <a:off x="0" y="0"/>
            <a:ext cx="3857625" cy="6858000"/>
          </a:xfrm>
          <a:prstGeom prst="rect">
            <a:avLst/>
          </a:prstGeom>
        </p:spPr>
      </p:pic>
      <p:pic>
        <p:nvPicPr>
          <p:cNvPr id="5" name="Image 4">
            <a:extLst>
              <a:ext uri="{FF2B5EF4-FFF2-40B4-BE49-F238E27FC236}">
                <a16:creationId xmlns:a16="http://schemas.microsoft.com/office/drawing/2014/main" id="{DB13AF0E-0B3B-B94F-8B34-EFFC47D6D538}"/>
              </a:ext>
            </a:extLst>
          </p:cNvPr>
          <p:cNvPicPr>
            <a:picLocks noChangeAspect="1"/>
          </p:cNvPicPr>
          <p:nvPr/>
        </p:nvPicPr>
        <p:blipFill>
          <a:blip r:embed="rId3"/>
          <a:stretch>
            <a:fillRect/>
          </a:stretch>
        </p:blipFill>
        <p:spPr>
          <a:xfrm>
            <a:off x="4167187" y="0"/>
            <a:ext cx="3857625" cy="6858000"/>
          </a:xfrm>
          <a:prstGeom prst="rect">
            <a:avLst/>
          </a:prstGeom>
        </p:spPr>
      </p:pic>
      <p:pic>
        <p:nvPicPr>
          <p:cNvPr id="7" name="Image 6">
            <a:extLst>
              <a:ext uri="{FF2B5EF4-FFF2-40B4-BE49-F238E27FC236}">
                <a16:creationId xmlns:a16="http://schemas.microsoft.com/office/drawing/2014/main" id="{E8BCC564-2B05-1D4F-906F-B31B1CB4FD56}"/>
              </a:ext>
            </a:extLst>
          </p:cNvPr>
          <p:cNvPicPr>
            <a:picLocks noChangeAspect="1"/>
          </p:cNvPicPr>
          <p:nvPr/>
        </p:nvPicPr>
        <p:blipFill>
          <a:blip r:embed="rId4"/>
          <a:stretch>
            <a:fillRect/>
          </a:stretch>
        </p:blipFill>
        <p:spPr>
          <a:xfrm>
            <a:off x="6695268" y="4037197"/>
            <a:ext cx="5160936" cy="2016612"/>
          </a:xfrm>
          <a:prstGeom prst="rect">
            <a:avLst/>
          </a:prstGeom>
          <a:effectLst>
            <a:outerShdw blurRad="698500" dist="38100" dir="8100000" algn="tr" rotWithShape="0">
              <a:prstClr val="black">
                <a:alpha val="40000"/>
              </a:prstClr>
            </a:outerShdw>
          </a:effectLst>
        </p:spPr>
      </p:pic>
      <p:sp>
        <p:nvSpPr>
          <p:cNvPr id="6" name="Rectangle 5">
            <a:extLst>
              <a:ext uri="{FF2B5EF4-FFF2-40B4-BE49-F238E27FC236}">
                <a16:creationId xmlns:a16="http://schemas.microsoft.com/office/drawing/2014/main" id="{F8A555EE-9196-C548-B630-BE4A6683D3EF}"/>
              </a:ext>
            </a:extLst>
          </p:cNvPr>
          <p:cNvSpPr/>
          <p:nvPr/>
        </p:nvSpPr>
        <p:spPr>
          <a:xfrm>
            <a:off x="0" y="3016098"/>
            <a:ext cx="1268944" cy="12863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8327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980B60-F658-DA44-9370-1D2908660903}"/>
              </a:ext>
            </a:extLst>
          </p:cNvPr>
          <p:cNvPicPr>
            <a:picLocks noChangeAspect="1"/>
          </p:cNvPicPr>
          <p:nvPr/>
        </p:nvPicPr>
        <p:blipFill>
          <a:blip r:embed="rId2"/>
          <a:stretch>
            <a:fillRect/>
          </a:stretch>
        </p:blipFill>
        <p:spPr>
          <a:xfrm>
            <a:off x="4328547" y="220850"/>
            <a:ext cx="7698137" cy="4848063"/>
          </a:xfrm>
          <a:prstGeom prst="rect">
            <a:avLst/>
          </a:prstGeom>
        </p:spPr>
      </p:pic>
      <p:pic>
        <p:nvPicPr>
          <p:cNvPr id="5" name="Image 4">
            <a:extLst>
              <a:ext uri="{FF2B5EF4-FFF2-40B4-BE49-F238E27FC236}">
                <a16:creationId xmlns:a16="http://schemas.microsoft.com/office/drawing/2014/main" id="{0A53B6C6-2DAF-2842-AE00-ADD45DE03FA9}"/>
              </a:ext>
            </a:extLst>
          </p:cNvPr>
          <p:cNvPicPr>
            <a:picLocks noChangeAspect="1"/>
          </p:cNvPicPr>
          <p:nvPr/>
        </p:nvPicPr>
        <p:blipFill>
          <a:blip r:embed="rId3"/>
          <a:stretch>
            <a:fillRect/>
          </a:stretch>
        </p:blipFill>
        <p:spPr>
          <a:xfrm>
            <a:off x="0" y="0"/>
            <a:ext cx="3857625" cy="6858000"/>
          </a:xfrm>
          <a:prstGeom prst="rect">
            <a:avLst/>
          </a:prstGeom>
        </p:spPr>
      </p:pic>
    </p:spTree>
    <p:extLst>
      <p:ext uri="{BB962C8B-B14F-4D97-AF65-F5344CB8AC3E}">
        <p14:creationId xmlns:p14="http://schemas.microsoft.com/office/powerpoint/2010/main" val="343548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541736-6F6E-664A-8C60-E424C89EB6F4}"/>
              </a:ext>
            </a:extLst>
          </p:cNvPr>
          <p:cNvPicPr>
            <a:picLocks noChangeAspect="1"/>
          </p:cNvPicPr>
          <p:nvPr/>
        </p:nvPicPr>
        <p:blipFill>
          <a:blip r:embed="rId2"/>
          <a:stretch>
            <a:fillRect/>
          </a:stretch>
        </p:blipFill>
        <p:spPr>
          <a:xfrm>
            <a:off x="0" y="0"/>
            <a:ext cx="3857625" cy="6858000"/>
          </a:xfrm>
          <a:prstGeom prst="rect">
            <a:avLst/>
          </a:prstGeom>
        </p:spPr>
      </p:pic>
      <p:sp>
        <p:nvSpPr>
          <p:cNvPr id="4" name="ZoneTexte 3">
            <a:extLst>
              <a:ext uri="{FF2B5EF4-FFF2-40B4-BE49-F238E27FC236}">
                <a16:creationId xmlns:a16="http://schemas.microsoft.com/office/drawing/2014/main" id="{A52CB34A-AB3E-524B-A395-C64EFE7BE2C7}"/>
              </a:ext>
            </a:extLst>
          </p:cNvPr>
          <p:cNvSpPr txBox="1"/>
          <p:nvPr/>
        </p:nvSpPr>
        <p:spPr>
          <a:xfrm>
            <a:off x="3983276" y="5000055"/>
            <a:ext cx="7803715" cy="1200329"/>
          </a:xfrm>
          <a:prstGeom prst="rect">
            <a:avLst/>
          </a:prstGeom>
          <a:noFill/>
        </p:spPr>
        <p:txBody>
          <a:bodyPr wrap="square" rtlCol="0">
            <a:spAutoFit/>
          </a:bodyPr>
          <a:lstStyle/>
          <a:p>
            <a:r>
              <a:rPr lang="fr-FR" dirty="0"/>
              <a:t>Le statut </a:t>
            </a:r>
            <a:r>
              <a:rPr lang="fr-FR" dirty="0">
                <a:solidFill>
                  <a:srgbClr val="FF0000"/>
                </a:solidFill>
              </a:rPr>
              <a:t>Single</a:t>
            </a:r>
            <a:r>
              <a:rPr lang="fr-FR" dirty="0"/>
              <a:t> indique qu’il n’y a pas de correction GNSS pour obtenir une position centimétrique ! Il faut donc sélectionner le mode </a:t>
            </a:r>
            <a:r>
              <a:rPr lang="fr-FR" b="1" dirty="0"/>
              <a:t>“ROVER” et WALCORS. Le Statut DOIT être </a:t>
            </a:r>
            <a:r>
              <a:rPr lang="fr-FR" b="1" dirty="0">
                <a:solidFill>
                  <a:srgbClr val="FF0000"/>
                </a:solidFill>
              </a:rPr>
              <a:t>FIXED</a:t>
            </a:r>
            <a:r>
              <a:rPr lang="fr-FR" b="1" dirty="0"/>
              <a:t> pour obtenir la précision centimétrique.</a:t>
            </a:r>
          </a:p>
          <a:p>
            <a:endParaRPr lang="fr-FR" b="1" dirty="0"/>
          </a:p>
        </p:txBody>
      </p:sp>
      <p:sp>
        <p:nvSpPr>
          <p:cNvPr id="2" name="ZoneTexte 1">
            <a:extLst>
              <a:ext uri="{FF2B5EF4-FFF2-40B4-BE49-F238E27FC236}">
                <a16:creationId xmlns:a16="http://schemas.microsoft.com/office/drawing/2014/main" id="{EF250B19-D782-B64B-9588-AE120058F394}"/>
              </a:ext>
            </a:extLst>
          </p:cNvPr>
          <p:cNvSpPr txBox="1"/>
          <p:nvPr/>
        </p:nvSpPr>
        <p:spPr>
          <a:xfrm>
            <a:off x="3983277" y="150312"/>
            <a:ext cx="8091813" cy="1323439"/>
          </a:xfrm>
          <a:prstGeom prst="rect">
            <a:avLst/>
          </a:prstGeom>
          <a:noFill/>
        </p:spPr>
        <p:txBody>
          <a:bodyPr wrap="square" rtlCol="0">
            <a:spAutoFit/>
          </a:bodyPr>
          <a:lstStyle/>
          <a:p>
            <a:pPr algn="ctr"/>
            <a:r>
              <a:rPr lang="en-GB" sz="4000" b="1" dirty="0">
                <a:solidFill>
                  <a:srgbClr val="FF0000"/>
                </a:solidFill>
              </a:rPr>
              <a:t>IMPORTANT DE VERIFIER EN COURS DE LEVER ! </a:t>
            </a:r>
          </a:p>
        </p:txBody>
      </p:sp>
      <p:sp>
        <p:nvSpPr>
          <p:cNvPr id="5" name="ZoneTexte 4">
            <a:extLst>
              <a:ext uri="{FF2B5EF4-FFF2-40B4-BE49-F238E27FC236}">
                <a16:creationId xmlns:a16="http://schemas.microsoft.com/office/drawing/2014/main" id="{10948C78-FEBC-B441-B4BC-44CFF1CBF62E}"/>
              </a:ext>
            </a:extLst>
          </p:cNvPr>
          <p:cNvSpPr txBox="1"/>
          <p:nvPr/>
        </p:nvSpPr>
        <p:spPr>
          <a:xfrm>
            <a:off x="3983276" y="5975638"/>
            <a:ext cx="7803715" cy="1015663"/>
          </a:xfrm>
          <a:prstGeom prst="rect">
            <a:avLst/>
          </a:prstGeom>
          <a:noFill/>
        </p:spPr>
        <p:txBody>
          <a:bodyPr wrap="square" rtlCol="0">
            <a:spAutoFit/>
          </a:bodyPr>
          <a:lstStyle/>
          <a:p>
            <a:r>
              <a:rPr lang="fr-FR" sz="1400" dirty="0"/>
              <a:t>La précision est indiquée sous forme H: 0.010 V: 0.018 par exemple </a:t>
            </a:r>
          </a:p>
          <a:p>
            <a:r>
              <a:rPr lang="fr-FR" sz="1400" b="1" dirty="0">
                <a:solidFill>
                  <a:srgbClr val="FF0000"/>
                </a:solidFill>
              </a:rPr>
              <a:t>Le D: 1 signifie que les corrections arrivent à la seconde … si D:2 ou plus cela signifie qu’il y a un retard dans la réception des corrections … si davantage, le </a:t>
            </a:r>
            <a:r>
              <a:rPr lang="fr-FR" sz="1400" b="1" dirty="0" err="1">
                <a:solidFill>
                  <a:srgbClr val="FF0000"/>
                </a:solidFill>
              </a:rPr>
              <a:t>Status</a:t>
            </a:r>
            <a:r>
              <a:rPr lang="fr-FR" sz="1400" b="1" dirty="0">
                <a:solidFill>
                  <a:srgbClr val="FF0000"/>
                </a:solidFill>
              </a:rPr>
              <a:t> passera en FLOAT puis SINGLE</a:t>
            </a:r>
          </a:p>
          <a:p>
            <a:endParaRPr lang="fr-FR" b="1" dirty="0"/>
          </a:p>
        </p:txBody>
      </p:sp>
      <p:sp>
        <p:nvSpPr>
          <p:cNvPr id="6" name="Rectangle 5">
            <a:extLst>
              <a:ext uri="{FF2B5EF4-FFF2-40B4-BE49-F238E27FC236}">
                <a16:creationId xmlns:a16="http://schemas.microsoft.com/office/drawing/2014/main" id="{90AA1854-B190-504B-A222-80D03918ABE6}"/>
              </a:ext>
            </a:extLst>
          </p:cNvPr>
          <p:cNvSpPr/>
          <p:nvPr/>
        </p:nvSpPr>
        <p:spPr>
          <a:xfrm>
            <a:off x="0" y="6025020"/>
            <a:ext cx="1106269" cy="350728"/>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66E611D-FF10-EC4A-8937-36130F37344F}"/>
              </a:ext>
            </a:extLst>
          </p:cNvPr>
          <p:cNvSpPr/>
          <p:nvPr/>
        </p:nvSpPr>
        <p:spPr>
          <a:xfrm>
            <a:off x="1580367" y="4521896"/>
            <a:ext cx="1275567" cy="350728"/>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E40A123E-B023-1949-BCD3-0D1C76B7956C}"/>
              </a:ext>
            </a:extLst>
          </p:cNvPr>
          <p:cNvSpPr txBox="1"/>
          <p:nvPr/>
        </p:nvSpPr>
        <p:spPr>
          <a:xfrm>
            <a:off x="3983276" y="4050929"/>
            <a:ext cx="7803715" cy="646331"/>
          </a:xfrm>
          <a:prstGeom prst="rect">
            <a:avLst/>
          </a:prstGeom>
          <a:noFill/>
        </p:spPr>
        <p:txBody>
          <a:bodyPr wrap="square" rtlCol="0">
            <a:spAutoFit/>
          </a:bodyPr>
          <a:lstStyle/>
          <a:p>
            <a:r>
              <a:rPr lang="fr-FR" dirty="0"/>
              <a:t>La hauteur d’antenne est de 2.000 mètres</a:t>
            </a:r>
            <a:endParaRPr lang="fr-FR" b="1" dirty="0"/>
          </a:p>
          <a:p>
            <a:endParaRPr lang="fr-FR" b="1" dirty="0"/>
          </a:p>
        </p:txBody>
      </p:sp>
      <p:sp>
        <p:nvSpPr>
          <p:cNvPr id="9" name="Rectangle 8">
            <a:extLst>
              <a:ext uri="{FF2B5EF4-FFF2-40B4-BE49-F238E27FC236}">
                <a16:creationId xmlns:a16="http://schemas.microsoft.com/office/drawing/2014/main" id="{8577CC7E-9D08-2541-B003-64C5F8A8E503}"/>
              </a:ext>
            </a:extLst>
          </p:cNvPr>
          <p:cNvSpPr/>
          <p:nvPr/>
        </p:nvSpPr>
        <p:spPr>
          <a:xfrm>
            <a:off x="3345492" y="1123023"/>
            <a:ext cx="512133" cy="46778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985D6CA-F851-AE48-8B77-0AAD0AB7FEFB}"/>
              </a:ext>
            </a:extLst>
          </p:cNvPr>
          <p:cNvSpPr txBox="1"/>
          <p:nvPr/>
        </p:nvSpPr>
        <p:spPr>
          <a:xfrm>
            <a:off x="3983276" y="1168807"/>
            <a:ext cx="7803715" cy="646331"/>
          </a:xfrm>
          <a:prstGeom prst="rect">
            <a:avLst/>
          </a:prstGeom>
          <a:noFill/>
        </p:spPr>
        <p:txBody>
          <a:bodyPr wrap="square" rtlCol="0">
            <a:spAutoFit/>
          </a:bodyPr>
          <a:lstStyle/>
          <a:p>
            <a:r>
              <a:rPr lang="fr-FR" dirty="0"/>
              <a:t>Pour les configurations …</a:t>
            </a:r>
            <a:endParaRPr lang="fr-FR" b="1" dirty="0"/>
          </a:p>
          <a:p>
            <a:endParaRPr lang="fr-FR" b="1" dirty="0"/>
          </a:p>
        </p:txBody>
      </p:sp>
      <p:sp>
        <p:nvSpPr>
          <p:cNvPr id="11" name="Rectangle 10">
            <a:extLst>
              <a:ext uri="{FF2B5EF4-FFF2-40B4-BE49-F238E27FC236}">
                <a16:creationId xmlns:a16="http://schemas.microsoft.com/office/drawing/2014/main" id="{484902DF-B9E0-924E-8051-C51C079DA2B6}"/>
              </a:ext>
            </a:extLst>
          </p:cNvPr>
          <p:cNvSpPr/>
          <p:nvPr/>
        </p:nvSpPr>
        <p:spPr>
          <a:xfrm>
            <a:off x="0" y="1168807"/>
            <a:ext cx="512133" cy="46778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76E1DF7B-D7C7-3546-A4E1-3EB34C3346E1}"/>
              </a:ext>
            </a:extLst>
          </p:cNvPr>
          <p:cNvSpPr txBox="1"/>
          <p:nvPr/>
        </p:nvSpPr>
        <p:spPr>
          <a:xfrm>
            <a:off x="594790" y="1192669"/>
            <a:ext cx="7803715" cy="646331"/>
          </a:xfrm>
          <a:prstGeom prst="rect">
            <a:avLst/>
          </a:prstGeom>
          <a:noFill/>
        </p:spPr>
        <p:txBody>
          <a:bodyPr wrap="square" rtlCol="0">
            <a:spAutoFit/>
          </a:bodyPr>
          <a:lstStyle/>
          <a:p>
            <a:r>
              <a:rPr lang="fr-FR" dirty="0"/>
              <a:t>Fond de plan </a:t>
            </a:r>
            <a:endParaRPr lang="fr-FR" b="1" dirty="0"/>
          </a:p>
          <a:p>
            <a:endParaRPr lang="fr-FR" b="1" dirty="0"/>
          </a:p>
        </p:txBody>
      </p:sp>
      <p:sp>
        <p:nvSpPr>
          <p:cNvPr id="13" name="Rectangle 12">
            <a:extLst>
              <a:ext uri="{FF2B5EF4-FFF2-40B4-BE49-F238E27FC236}">
                <a16:creationId xmlns:a16="http://schemas.microsoft.com/office/drawing/2014/main" id="{DE9F08FF-8A58-4F44-9592-F3A714D4D61F}"/>
              </a:ext>
            </a:extLst>
          </p:cNvPr>
          <p:cNvSpPr/>
          <p:nvPr/>
        </p:nvSpPr>
        <p:spPr>
          <a:xfrm>
            <a:off x="3215076" y="4374094"/>
            <a:ext cx="512133" cy="46778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364CFD97-2DED-E742-B01A-81365BD478FC}"/>
              </a:ext>
            </a:extLst>
          </p:cNvPr>
          <p:cNvSpPr txBox="1"/>
          <p:nvPr/>
        </p:nvSpPr>
        <p:spPr>
          <a:xfrm>
            <a:off x="3983276" y="4378197"/>
            <a:ext cx="7803715" cy="646331"/>
          </a:xfrm>
          <a:prstGeom prst="rect">
            <a:avLst/>
          </a:prstGeom>
          <a:noFill/>
        </p:spPr>
        <p:txBody>
          <a:bodyPr wrap="square" rtlCol="0">
            <a:spAutoFit/>
          </a:bodyPr>
          <a:lstStyle/>
          <a:p>
            <a:r>
              <a:rPr lang="fr-FR" dirty="0"/>
              <a:t>Le nombre de position par point … On peut ramener cela à 1 position …</a:t>
            </a:r>
            <a:endParaRPr lang="fr-FR" b="1" dirty="0"/>
          </a:p>
          <a:p>
            <a:endParaRPr lang="fr-FR" b="1" dirty="0"/>
          </a:p>
        </p:txBody>
      </p:sp>
      <p:sp>
        <p:nvSpPr>
          <p:cNvPr id="15" name="Rectangle 14">
            <a:extLst>
              <a:ext uri="{FF2B5EF4-FFF2-40B4-BE49-F238E27FC236}">
                <a16:creationId xmlns:a16="http://schemas.microsoft.com/office/drawing/2014/main" id="{32EB4F3F-9E9A-0747-9563-4722435BC561}"/>
              </a:ext>
            </a:extLst>
          </p:cNvPr>
          <p:cNvSpPr/>
          <p:nvPr/>
        </p:nvSpPr>
        <p:spPr>
          <a:xfrm>
            <a:off x="-1" y="5513828"/>
            <a:ext cx="1580368" cy="511191"/>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655C006B-A7D1-5B45-BE97-2EDE113635E4}"/>
              </a:ext>
            </a:extLst>
          </p:cNvPr>
          <p:cNvSpPr txBox="1"/>
          <p:nvPr/>
        </p:nvSpPr>
        <p:spPr>
          <a:xfrm>
            <a:off x="3983276" y="2298633"/>
            <a:ext cx="2720405" cy="1754326"/>
          </a:xfrm>
          <a:prstGeom prst="rect">
            <a:avLst/>
          </a:prstGeom>
          <a:noFill/>
        </p:spPr>
        <p:txBody>
          <a:bodyPr wrap="square" rtlCol="0">
            <a:spAutoFit/>
          </a:bodyPr>
          <a:lstStyle/>
          <a:p>
            <a:r>
              <a:rPr lang="fr-FR" dirty="0">
                <a:solidFill>
                  <a:srgbClr val="0070C0"/>
                </a:solidFill>
              </a:rPr>
              <a:t>Vérifiez que les coordonnées affichées en E, N soient cohérentes avec le DATUM et surtout pas négatives (Belgique)</a:t>
            </a:r>
            <a:endParaRPr lang="fr-FR" b="1" dirty="0">
              <a:solidFill>
                <a:srgbClr val="0070C0"/>
              </a:solidFill>
            </a:endParaRPr>
          </a:p>
          <a:p>
            <a:endParaRPr lang="fr-FR" b="1" dirty="0"/>
          </a:p>
        </p:txBody>
      </p:sp>
    </p:spTree>
    <p:extLst>
      <p:ext uri="{BB962C8B-B14F-4D97-AF65-F5344CB8AC3E}">
        <p14:creationId xmlns:p14="http://schemas.microsoft.com/office/powerpoint/2010/main" val="465093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1187D7-3621-BC46-AD08-A0D93B3E05B7}"/>
              </a:ext>
            </a:extLst>
          </p:cNvPr>
          <p:cNvPicPr>
            <a:picLocks noChangeAspect="1"/>
          </p:cNvPicPr>
          <p:nvPr/>
        </p:nvPicPr>
        <p:blipFill>
          <a:blip r:embed="rId2"/>
          <a:stretch>
            <a:fillRect/>
          </a:stretch>
        </p:blipFill>
        <p:spPr>
          <a:xfrm>
            <a:off x="0" y="0"/>
            <a:ext cx="3857625" cy="6858000"/>
          </a:xfrm>
          <a:prstGeom prst="rect">
            <a:avLst/>
          </a:prstGeom>
        </p:spPr>
      </p:pic>
      <p:sp>
        <p:nvSpPr>
          <p:cNvPr id="4" name="Rectangle 3">
            <a:extLst>
              <a:ext uri="{FF2B5EF4-FFF2-40B4-BE49-F238E27FC236}">
                <a16:creationId xmlns:a16="http://schemas.microsoft.com/office/drawing/2014/main" id="{80EF8BC7-4E19-8449-83BC-5ED5F1C4BA66}"/>
              </a:ext>
            </a:extLst>
          </p:cNvPr>
          <p:cNvSpPr/>
          <p:nvPr/>
        </p:nvSpPr>
        <p:spPr>
          <a:xfrm>
            <a:off x="-1" y="3675601"/>
            <a:ext cx="3857625" cy="511191"/>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ADD46785-73D9-E948-AE03-3E7F6FE08F60}"/>
              </a:ext>
            </a:extLst>
          </p:cNvPr>
          <p:cNvPicPr>
            <a:picLocks noChangeAspect="1"/>
          </p:cNvPicPr>
          <p:nvPr/>
        </p:nvPicPr>
        <p:blipFill>
          <a:blip r:embed="rId3"/>
          <a:stretch>
            <a:fillRect/>
          </a:stretch>
        </p:blipFill>
        <p:spPr>
          <a:xfrm>
            <a:off x="4167187" y="980387"/>
            <a:ext cx="3115264" cy="5538247"/>
          </a:xfrm>
          <a:prstGeom prst="rect">
            <a:avLst/>
          </a:prstGeom>
        </p:spPr>
      </p:pic>
      <p:sp>
        <p:nvSpPr>
          <p:cNvPr id="7" name="Rectangle 6">
            <a:extLst>
              <a:ext uri="{FF2B5EF4-FFF2-40B4-BE49-F238E27FC236}">
                <a16:creationId xmlns:a16="http://schemas.microsoft.com/office/drawing/2014/main" id="{2A0E5EBF-43A6-9E4E-BD0F-714DB684734D}"/>
              </a:ext>
            </a:extLst>
          </p:cNvPr>
          <p:cNvSpPr/>
          <p:nvPr/>
        </p:nvSpPr>
        <p:spPr>
          <a:xfrm>
            <a:off x="4167188" y="1461873"/>
            <a:ext cx="3115264" cy="70629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8332F889-18C2-FC49-AE3C-F1D98BE5636D}"/>
              </a:ext>
            </a:extLst>
          </p:cNvPr>
          <p:cNvSpPr txBox="1"/>
          <p:nvPr/>
        </p:nvSpPr>
        <p:spPr>
          <a:xfrm>
            <a:off x="7447175" y="1461873"/>
            <a:ext cx="4524866" cy="646331"/>
          </a:xfrm>
          <a:prstGeom prst="rect">
            <a:avLst/>
          </a:prstGeom>
          <a:noFill/>
        </p:spPr>
        <p:txBody>
          <a:bodyPr wrap="square" rtlCol="0">
            <a:spAutoFit/>
          </a:bodyPr>
          <a:lstStyle/>
          <a:p>
            <a:r>
              <a:rPr lang="fr-FR" dirty="0"/>
              <a:t>Permet de déclencher les mesures à partir du bouton de volume+ du Smartphone ! </a:t>
            </a:r>
          </a:p>
        </p:txBody>
      </p:sp>
    </p:spTree>
    <p:extLst>
      <p:ext uri="{BB962C8B-B14F-4D97-AF65-F5344CB8AC3E}">
        <p14:creationId xmlns:p14="http://schemas.microsoft.com/office/powerpoint/2010/main" val="2270659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EA0D69-1775-B845-9C29-D3F23D3B36D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rotWithShape="1">
          <a:blip r:embed="rId2"/>
          <a:srcRect t="8879" b="8284"/>
          <a:stretch/>
        </p:blipFill>
        <p:spPr>
          <a:xfrm>
            <a:off x="543859" y="0"/>
            <a:ext cx="11038541" cy="6858000"/>
          </a:xfrm>
          <a:prstGeom prst="rect">
            <a:avLst/>
          </a:prstGeom>
        </p:spPr>
      </p:pic>
      <p:sp>
        <p:nvSpPr>
          <p:cNvPr id="3" name="Titre 2"/>
          <p:cNvSpPr>
            <a:spLocks noGrp="1"/>
          </p:cNvSpPr>
          <p:nvPr>
            <p:ph type="title"/>
          </p:nvPr>
        </p:nvSpPr>
        <p:spPr>
          <a:xfrm>
            <a:off x="716904" y="501341"/>
            <a:ext cx="5224631" cy="5558496"/>
          </a:xfrm>
          <a:effectLst>
            <a:outerShdw blurRad="50800" dist="38100" dir="8100000" algn="tr" rotWithShape="0">
              <a:prstClr val="black">
                <a:alpha val="40000"/>
              </a:prstClr>
            </a:outerShdw>
          </a:effectLst>
        </p:spPr>
        <p:txBody>
          <a:bodyPr>
            <a:noAutofit/>
          </a:bodyPr>
          <a:lstStyle/>
          <a:p>
            <a:pPr algn="l"/>
            <a:r>
              <a:rPr lang="fr-FR" sz="4320" dirty="0">
                <a:solidFill>
                  <a:schemeClr val="bg1">
                    <a:lumMod val="95000"/>
                  </a:schemeClr>
                </a:solidFill>
              </a:rPr>
              <a:t>Traitement des Observations GNSS en mode RTK (Temps Réel) avec un réseau de stations GNSS permanentes - protocole NTRIP (Internet)</a:t>
            </a:r>
            <a:br>
              <a:rPr lang="fr-FR" sz="4320" dirty="0">
                <a:solidFill>
                  <a:schemeClr val="bg1">
                    <a:lumMod val="95000"/>
                  </a:schemeClr>
                </a:solidFill>
              </a:rPr>
            </a:br>
            <a:endParaRPr lang="fr-FR" sz="4320" dirty="0">
              <a:solidFill>
                <a:schemeClr val="bg1">
                  <a:lumMod val="95000"/>
                </a:schemeClr>
              </a:solidFill>
            </a:endParaRPr>
          </a:p>
        </p:txBody>
      </p:sp>
      <p:sp>
        <p:nvSpPr>
          <p:cNvPr id="2" name="Espace réservé du numéro de diapositive 1"/>
          <p:cNvSpPr>
            <a:spLocks noGrp="1"/>
          </p:cNvSpPr>
          <p:nvPr>
            <p:ph type="sldNum" sz="quarter" idx="12"/>
          </p:nvPr>
        </p:nvSpPr>
        <p:spPr/>
        <p:txBody>
          <a:bodyPr/>
          <a:lstStyle/>
          <a:p>
            <a:fld id="{20B5591E-E81E-7C48-BC79-8ACE57F6F3E3}" type="slidenum">
              <a:rPr lang="fr-FR" smtClean="0"/>
              <a:t>5</a:t>
            </a:fld>
            <a:endParaRPr lang="fr-FR"/>
          </a:p>
        </p:txBody>
      </p:sp>
    </p:spTree>
    <p:extLst>
      <p:ext uri="{BB962C8B-B14F-4D97-AF65-F5344CB8AC3E}">
        <p14:creationId xmlns:p14="http://schemas.microsoft.com/office/powerpoint/2010/main" val="180226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01BC1E1-DD3A-4C4F-B98D-D1756178A0D2}"/>
              </a:ext>
            </a:extLst>
          </p:cNvPr>
          <p:cNvPicPr>
            <a:picLocks noChangeAspect="1"/>
          </p:cNvPicPr>
          <p:nvPr/>
        </p:nvPicPr>
        <p:blipFill>
          <a:blip r:embed="rId2"/>
          <a:stretch>
            <a:fillRect/>
          </a:stretch>
        </p:blipFill>
        <p:spPr>
          <a:xfrm>
            <a:off x="0" y="0"/>
            <a:ext cx="3857625" cy="6858000"/>
          </a:xfrm>
          <a:prstGeom prst="rect">
            <a:avLst/>
          </a:prstGeom>
        </p:spPr>
      </p:pic>
      <p:sp>
        <p:nvSpPr>
          <p:cNvPr id="4" name="Rectangle 3">
            <a:extLst>
              <a:ext uri="{FF2B5EF4-FFF2-40B4-BE49-F238E27FC236}">
                <a16:creationId xmlns:a16="http://schemas.microsoft.com/office/drawing/2014/main" id="{4C5B6FD2-0B74-5844-8969-E489B31BF558}"/>
              </a:ext>
            </a:extLst>
          </p:cNvPr>
          <p:cNvSpPr/>
          <p:nvPr/>
        </p:nvSpPr>
        <p:spPr>
          <a:xfrm>
            <a:off x="1414561" y="1829518"/>
            <a:ext cx="1045835" cy="112107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3A7B0F93-6C42-B24C-AC34-93380F647C5B}"/>
              </a:ext>
            </a:extLst>
          </p:cNvPr>
          <p:cNvPicPr>
            <a:picLocks noChangeAspect="1"/>
          </p:cNvPicPr>
          <p:nvPr/>
        </p:nvPicPr>
        <p:blipFill>
          <a:blip r:embed="rId3"/>
          <a:stretch>
            <a:fillRect/>
          </a:stretch>
        </p:blipFill>
        <p:spPr>
          <a:xfrm>
            <a:off x="4167187" y="0"/>
            <a:ext cx="3857625" cy="6858000"/>
          </a:xfrm>
          <a:prstGeom prst="rect">
            <a:avLst/>
          </a:prstGeom>
        </p:spPr>
      </p:pic>
      <p:sp>
        <p:nvSpPr>
          <p:cNvPr id="7" name="ZoneTexte 6">
            <a:extLst>
              <a:ext uri="{FF2B5EF4-FFF2-40B4-BE49-F238E27FC236}">
                <a16:creationId xmlns:a16="http://schemas.microsoft.com/office/drawing/2014/main" id="{EA33F104-822A-1442-BCCA-33298D799BE8}"/>
              </a:ext>
            </a:extLst>
          </p:cNvPr>
          <p:cNvSpPr txBox="1"/>
          <p:nvPr/>
        </p:nvSpPr>
        <p:spPr>
          <a:xfrm>
            <a:off x="8024812" y="2809188"/>
            <a:ext cx="3846136" cy="1754326"/>
          </a:xfrm>
          <a:prstGeom prst="rect">
            <a:avLst/>
          </a:prstGeom>
          <a:noFill/>
        </p:spPr>
        <p:txBody>
          <a:bodyPr wrap="square" rtlCol="0">
            <a:spAutoFit/>
          </a:bodyPr>
          <a:lstStyle/>
          <a:p>
            <a:r>
              <a:rPr lang="fr-FR" dirty="0"/>
              <a:t>Permet de copier les fichiers EXPORT/IMPORT à partir d’un connexion WIFI … le PC et le smartphone étant sur le même </a:t>
            </a:r>
            <a:r>
              <a:rPr lang="fr-FR" dirty="0" err="1"/>
              <a:t>reseau</a:t>
            </a:r>
            <a:r>
              <a:rPr lang="fr-FR" dirty="0"/>
              <a:t> WIFI on pourra utiliser un transfert FTP (File Transfer Protocol) …</a:t>
            </a:r>
          </a:p>
        </p:txBody>
      </p:sp>
    </p:spTree>
    <p:extLst>
      <p:ext uri="{BB962C8B-B14F-4D97-AF65-F5344CB8AC3E}">
        <p14:creationId xmlns:p14="http://schemas.microsoft.com/office/powerpoint/2010/main" val="244836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377C65-FE52-2D42-BF5C-359D1EA8D7E1}"/>
              </a:ext>
            </a:extLst>
          </p:cNvPr>
          <p:cNvPicPr>
            <a:picLocks noChangeAspect="1"/>
          </p:cNvPicPr>
          <p:nvPr/>
        </p:nvPicPr>
        <p:blipFill>
          <a:blip r:embed="rId2"/>
          <a:stretch>
            <a:fillRect/>
          </a:stretch>
        </p:blipFill>
        <p:spPr>
          <a:xfrm>
            <a:off x="0" y="0"/>
            <a:ext cx="12192000" cy="6604000"/>
          </a:xfrm>
          <a:prstGeom prst="rect">
            <a:avLst/>
          </a:prstGeom>
        </p:spPr>
      </p:pic>
      <p:pic>
        <p:nvPicPr>
          <p:cNvPr id="7" name="Image 6">
            <a:extLst>
              <a:ext uri="{FF2B5EF4-FFF2-40B4-BE49-F238E27FC236}">
                <a16:creationId xmlns:a16="http://schemas.microsoft.com/office/drawing/2014/main" id="{B6BD90CD-BE97-884D-992F-E9A0D11999FD}"/>
              </a:ext>
            </a:extLst>
          </p:cNvPr>
          <p:cNvPicPr>
            <a:picLocks noChangeAspect="1"/>
          </p:cNvPicPr>
          <p:nvPr/>
        </p:nvPicPr>
        <p:blipFill>
          <a:blip r:embed="rId3"/>
          <a:stretch>
            <a:fillRect/>
          </a:stretch>
        </p:blipFill>
        <p:spPr>
          <a:xfrm>
            <a:off x="7824787" y="1366886"/>
            <a:ext cx="2717571" cy="4831237"/>
          </a:xfrm>
          <a:prstGeom prst="rect">
            <a:avLst/>
          </a:prstGeom>
        </p:spPr>
      </p:pic>
      <p:sp>
        <p:nvSpPr>
          <p:cNvPr id="8" name="Rectangle 7">
            <a:extLst>
              <a:ext uri="{FF2B5EF4-FFF2-40B4-BE49-F238E27FC236}">
                <a16:creationId xmlns:a16="http://schemas.microsoft.com/office/drawing/2014/main" id="{4976A78B-984C-9548-BB5C-1B7F1DC94638}"/>
              </a:ext>
            </a:extLst>
          </p:cNvPr>
          <p:cNvSpPr/>
          <p:nvPr/>
        </p:nvSpPr>
        <p:spPr>
          <a:xfrm>
            <a:off x="7824788" y="4212928"/>
            <a:ext cx="932714" cy="820985"/>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0BEFB43-D409-6145-A2FE-ABA3F840CAA7}"/>
              </a:ext>
            </a:extLst>
          </p:cNvPr>
          <p:cNvSpPr txBox="1"/>
          <p:nvPr/>
        </p:nvSpPr>
        <p:spPr>
          <a:xfrm>
            <a:off x="1762812" y="3940404"/>
            <a:ext cx="5995447" cy="1200329"/>
          </a:xfrm>
          <a:prstGeom prst="rect">
            <a:avLst/>
          </a:prstGeom>
          <a:solidFill>
            <a:schemeClr val="accent6">
              <a:lumMod val="40000"/>
              <a:lumOff val="60000"/>
            </a:schemeClr>
          </a:solidFill>
        </p:spPr>
        <p:txBody>
          <a:bodyPr wrap="square" rtlCol="0">
            <a:spAutoFit/>
          </a:bodyPr>
          <a:lstStyle/>
          <a:p>
            <a:pPr algn="r"/>
            <a:r>
              <a:rPr lang="fr-FR" dirty="0"/>
              <a:t>SURVEY MASTER permet grâce à l’enregistrement sur la plateforme CLOUD de </a:t>
            </a:r>
            <a:r>
              <a:rPr lang="fr-FR" dirty="0" err="1"/>
              <a:t>ComNav</a:t>
            </a:r>
            <a:r>
              <a:rPr lang="fr-FR" dirty="0"/>
              <a:t> </a:t>
            </a:r>
            <a:r>
              <a:rPr lang="fr-FR" dirty="0" err="1"/>
              <a:t>Technology</a:t>
            </a:r>
            <a:r>
              <a:rPr lang="fr-FR" dirty="0"/>
              <a:t> de suivre son récepteur mais également de transférer les données d’un levé ainsi que des supports en ligne en demandant de l’aide </a:t>
            </a:r>
          </a:p>
        </p:txBody>
      </p:sp>
    </p:spTree>
    <p:extLst>
      <p:ext uri="{BB962C8B-B14F-4D97-AF65-F5344CB8AC3E}">
        <p14:creationId xmlns:p14="http://schemas.microsoft.com/office/powerpoint/2010/main" val="3897713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B5978CC-3C38-6B46-B9C8-4E6A08212CD9}"/>
              </a:ext>
            </a:extLst>
          </p:cNvPr>
          <p:cNvPicPr>
            <a:picLocks noChangeAspect="1"/>
          </p:cNvPicPr>
          <p:nvPr/>
        </p:nvPicPr>
        <p:blipFill>
          <a:blip r:embed="rId2"/>
          <a:stretch>
            <a:fillRect/>
          </a:stretch>
        </p:blipFill>
        <p:spPr>
          <a:xfrm>
            <a:off x="0" y="0"/>
            <a:ext cx="12192000" cy="6604000"/>
          </a:xfrm>
          <a:prstGeom prst="rect">
            <a:avLst/>
          </a:prstGeom>
        </p:spPr>
      </p:pic>
    </p:spTree>
    <p:extLst>
      <p:ext uri="{BB962C8B-B14F-4D97-AF65-F5344CB8AC3E}">
        <p14:creationId xmlns:p14="http://schemas.microsoft.com/office/powerpoint/2010/main" val="124769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587D850-80AF-C94F-9249-8F9FA8D0E47E}"/>
              </a:ext>
            </a:extLst>
          </p:cNvPr>
          <p:cNvPicPr>
            <a:picLocks noChangeAspect="1"/>
          </p:cNvPicPr>
          <p:nvPr/>
        </p:nvPicPr>
        <p:blipFill>
          <a:blip r:embed="rId2"/>
          <a:stretch>
            <a:fillRect/>
          </a:stretch>
        </p:blipFill>
        <p:spPr>
          <a:xfrm>
            <a:off x="0" y="0"/>
            <a:ext cx="12192000" cy="6604000"/>
          </a:xfrm>
          <a:prstGeom prst="rect">
            <a:avLst/>
          </a:prstGeom>
        </p:spPr>
      </p:pic>
    </p:spTree>
    <p:extLst>
      <p:ext uri="{BB962C8B-B14F-4D97-AF65-F5344CB8AC3E}">
        <p14:creationId xmlns:p14="http://schemas.microsoft.com/office/powerpoint/2010/main" val="54688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B928B4-0B78-434A-A74E-BD70DD9D0CFB}"/>
              </a:ext>
            </a:extLst>
          </p:cNvPr>
          <p:cNvPicPr>
            <a:picLocks noChangeAspect="1"/>
          </p:cNvPicPr>
          <p:nvPr/>
        </p:nvPicPr>
        <p:blipFill>
          <a:blip r:embed="rId2"/>
          <a:stretch>
            <a:fillRect/>
          </a:stretch>
        </p:blipFill>
        <p:spPr>
          <a:xfrm>
            <a:off x="4354620" y="333213"/>
            <a:ext cx="3482760" cy="6191573"/>
          </a:xfrm>
          <a:prstGeom prst="rect">
            <a:avLst/>
          </a:prstGeom>
          <a:effectLst>
            <a:outerShdw blurRad="622300" dist="38100" dir="8100000" algn="tr" rotWithShape="0">
              <a:prstClr val="black">
                <a:alpha val="40000"/>
              </a:prstClr>
            </a:outerShdw>
          </a:effectLst>
        </p:spPr>
      </p:pic>
    </p:spTree>
    <p:extLst>
      <p:ext uri="{BB962C8B-B14F-4D97-AF65-F5344CB8AC3E}">
        <p14:creationId xmlns:p14="http://schemas.microsoft.com/office/powerpoint/2010/main" val="328928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642C4-C00D-BD4A-9733-AEA266DD219D}"/>
              </a:ext>
            </a:extLst>
          </p:cNvPr>
          <p:cNvSpPr>
            <a:spLocks noGrp="1"/>
          </p:cNvSpPr>
          <p:nvPr>
            <p:ph type="ctrTitle"/>
          </p:nvPr>
        </p:nvSpPr>
        <p:spPr>
          <a:xfrm>
            <a:off x="1523999" y="989373"/>
            <a:ext cx="9144000" cy="1143329"/>
          </a:xfrm>
          <a:effectLst>
            <a:outerShdw blurRad="50800" dist="38100" dir="8100000" algn="tr" rotWithShape="0">
              <a:prstClr val="black">
                <a:alpha val="40000"/>
              </a:prstClr>
            </a:outerShdw>
          </a:effectLst>
        </p:spPr>
        <p:txBody>
          <a:bodyPr>
            <a:normAutofit/>
          </a:bodyPr>
          <a:lstStyle/>
          <a:p>
            <a:r>
              <a:rPr lang="fr-FR" dirty="0"/>
              <a:t>Merci pour votre attention !</a:t>
            </a:r>
            <a:endParaRPr lang="fr-FR" sz="2800" dirty="0"/>
          </a:p>
        </p:txBody>
      </p:sp>
      <p:sp>
        <p:nvSpPr>
          <p:cNvPr id="3" name="Sous-titre 2">
            <a:extLst>
              <a:ext uri="{FF2B5EF4-FFF2-40B4-BE49-F238E27FC236}">
                <a16:creationId xmlns:a16="http://schemas.microsoft.com/office/drawing/2014/main" id="{D533D136-642C-6E45-B526-2AB905F50FBA}"/>
              </a:ext>
            </a:extLst>
          </p:cNvPr>
          <p:cNvSpPr>
            <a:spLocks noGrp="1"/>
          </p:cNvSpPr>
          <p:nvPr>
            <p:ph type="subTitle" idx="1"/>
          </p:nvPr>
        </p:nvSpPr>
        <p:spPr>
          <a:xfrm>
            <a:off x="1524000" y="3602038"/>
            <a:ext cx="9144000" cy="3015330"/>
          </a:xfrm>
          <a:effectLst>
            <a:outerShdw blurRad="50800" dist="38100" dir="8100000" algn="tr" rotWithShape="0">
              <a:prstClr val="black">
                <a:alpha val="40000"/>
              </a:prstClr>
            </a:outerShdw>
          </a:effectLst>
        </p:spPr>
        <p:txBody>
          <a:bodyPr>
            <a:normAutofit/>
          </a:bodyPr>
          <a:lstStyle/>
          <a:p>
            <a:r>
              <a:rPr lang="fr-FR" dirty="0"/>
              <a:t>Prof. Joël van Cranenbroeck, </a:t>
            </a:r>
            <a:r>
              <a:rPr lang="fr-FR" dirty="0" err="1"/>
              <a:t>Managing</a:t>
            </a:r>
            <a:r>
              <a:rPr lang="fr-FR" dirty="0"/>
              <a:t> </a:t>
            </a:r>
            <a:r>
              <a:rPr lang="fr-FR" dirty="0" err="1"/>
              <a:t>Director</a:t>
            </a:r>
            <a:endParaRPr lang="fr-FR" dirty="0"/>
          </a:p>
          <a:p>
            <a:r>
              <a:rPr lang="fr-FR" dirty="0"/>
              <a:t>CGEOS - </a:t>
            </a:r>
            <a:r>
              <a:rPr lang="fr-FR" dirty="0" err="1"/>
              <a:t>Creative</a:t>
            </a:r>
            <a:r>
              <a:rPr lang="fr-FR" dirty="0"/>
              <a:t> </a:t>
            </a:r>
            <a:r>
              <a:rPr lang="fr-FR" dirty="0" err="1"/>
              <a:t>Geosensing</a:t>
            </a:r>
            <a:r>
              <a:rPr lang="fr-FR" dirty="0"/>
              <a:t> SPRL</a:t>
            </a:r>
          </a:p>
          <a:p>
            <a:r>
              <a:rPr lang="fr-FR" dirty="0"/>
              <a:t>Rue du Tienne de Mont, 11</a:t>
            </a:r>
          </a:p>
          <a:p>
            <a:r>
              <a:rPr lang="fr-FR" dirty="0"/>
              <a:t>BE-5530 MONT, Yvoir</a:t>
            </a:r>
          </a:p>
          <a:p>
            <a:r>
              <a:rPr lang="fr-FR" dirty="0"/>
              <a:t>Belgique</a:t>
            </a:r>
          </a:p>
          <a:p>
            <a:r>
              <a:rPr lang="fr-FR" dirty="0">
                <a:hlinkClick r:id="rId2"/>
              </a:rPr>
              <a:t>www.cgeos.be</a:t>
            </a:r>
            <a:endParaRPr lang="fr-FR" dirty="0"/>
          </a:p>
          <a:p>
            <a:endParaRPr lang="en-GB" dirty="0"/>
          </a:p>
        </p:txBody>
      </p:sp>
      <p:pic>
        <p:nvPicPr>
          <p:cNvPr id="4" name="Image 3">
            <a:extLst>
              <a:ext uri="{FF2B5EF4-FFF2-40B4-BE49-F238E27FC236}">
                <a16:creationId xmlns:a16="http://schemas.microsoft.com/office/drawing/2014/main" id="{396A7200-2620-3C49-9B05-695E5CEBBEFC}"/>
              </a:ext>
            </a:extLst>
          </p:cNvPr>
          <p:cNvPicPr>
            <a:picLocks noChangeAspect="1"/>
          </p:cNvPicPr>
          <p:nvPr/>
        </p:nvPicPr>
        <p:blipFill>
          <a:blip r:embed="rId3"/>
          <a:stretch>
            <a:fillRect/>
          </a:stretch>
        </p:blipFill>
        <p:spPr>
          <a:xfrm>
            <a:off x="453639" y="2622481"/>
            <a:ext cx="2140721" cy="3805726"/>
          </a:xfrm>
          <a:prstGeom prst="rect">
            <a:avLst/>
          </a:prstGeom>
          <a:effectLst>
            <a:outerShdw blurRad="317500" dist="38100" dir="8100000" algn="tr" rotWithShape="0">
              <a:prstClr val="black">
                <a:alpha val="40000"/>
              </a:prstClr>
            </a:outerShdw>
          </a:effectLst>
        </p:spPr>
      </p:pic>
      <p:pic>
        <p:nvPicPr>
          <p:cNvPr id="5" name="Image 4">
            <a:extLst>
              <a:ext uri="{FF2B5EF4-FFF2-40B4-BE49-F238E27FC236}">
                <a16:creationId xmlns:a16="http://schemas.microsoft.com/office/drawing/2014/main" id="{0FF624B0-AC77-EC41-9A65-E51E256C62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00272" y="3481233"/>
            <a:ext cx="2135456" cy="1444020"/>
          </a:xfrm>
          <a:prstGeom prst="rect">
            <a:avLst/>
          </a:prstGeom>
        </p:spPr>
      </p:pic>
    </p:spTree>
    <p:extLst>
      <p:ext uri="{BB962C8B-B14F-4D97-AF65-F5344CB8AC3E}">
        <p14:creationId xmlns:p14="http://schemas.microsoft.com/office/powerpoint/2010/main" val="17762480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ChangeArrowheads="1"/>
          </p:cNvSpPr>
          <p:nvPr/>
        </p:nvSpPr>
        <p:spPr bwMode="auto">
          <a:xfrm>
            <a:off x="3169923" y="228602"/>
            <a:ext cx="5743489" cy="5445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rIns="0" anchor="ctr"/>
          <a:lstStyle/>
          <a:p>
            <a:pPr algn="ctr">
              <a:spcBef>
                <a:spcPct val="0"/>
              </a:spcBef>
            </a:pPr>
            <a:r>
              <a:rPr lang="en-US" sz="3120" dirty="0">
                <a:solidFill>
                  <a:schemeClr val="tx1">
                    <a:lumMod val="50000"/>
                    <a:lumOff val="50000"/>
                  </a:schemeClr>
                </a:solidFill>
              </a:rPr>
              <a:t>Derived Observation Corrections</a:t>
            </a:r>
          </a:p>
        </p:txBody>
      </p:sp>
      <p:graphicFrame>
        <p:nvGraphicFramePr>
          <p:cNvPr id="587779" name="Object 3"/>
          <p:cNvGraphicFramePr>
            <a:graphicFrameLocks noGrp="1" noChangeAspect="1"/>
          </p:cNvGraphicFramePr>
          <p:nvPr>
            <p:ph idx="4294967295"/>
            <p:extLst>
              <p:ext uri="{D42A27DB-BD31-4B8C-83A1-F6EECF244321}">
                <p14:modId xmlns:p14="http://schemas.microsoft.com/office/powerpoint/2010/main" val="3299807571"/>
              </p:ext>
            </p:extLst>
          </p:nvPr>
        </p:nvGraphicFramePr>
        <p:xfrm>
          <a:off x="2072640" y="838200"/>
          <a:ext cx="8298180" cy="5128647"/>
        </p:xfrm>
        <a:graphic>
          <a:graphicData uri="http://schemas.openxmlformats.org/presentationml/2006/ole">
            <mc:AlternateContent xmlns:mc="http://schemas.openxmlformats.org/markup-compatibility/2006">
              <mc:Choice xmlns:v="urn:schemas-microsoft-com:vml" Requires="v">
                <p:oleObj spid="_x0000_s1129" name="Photo Editor Photo" r:id="rId3" imgW="11438095" imgH="8573697" progId="MSPhotoEd.3">
                  <p:embed/>
                </p:oleObj>
              </mc:Choice>
              <mc:Fallback>
                <p:oleObj name="Photo Editor Photo" r:id="rId3" imgW="11438095" imgH="8573697" progId="MSPhotoEd.3">
                  <p:embed/>
                  <p:pic>
                    <p:nvPicPr>
                      <p:cNvPr id="58777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640" y="838200"/>
                        <a:ext cx="8298180" cy="5128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87783" name="Line 7"/>
          <p:cNvSpPr>
            <a:spLocks noChangeShapeType="1"/>
          </p:cNvSpPr>
          <p:nvPr/>
        </p:nvSpPr>
        <p:spPr bwMode="auto">
          <a:xfrm>
            <a:off x="3169920" y="2995613"/>
            <a:ext cx="0" cy="981076"/>
          </a:xfrm>
          <a:prstGeom prst="line">
            <a:avLst/>
          </a:prstGeom>
          <a:noFill/>
          <a:ln w="5715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160"/>
          </a:p>
        </p:txBody>
      </p:sp>
      <p:sp>
        <p:nvSpPr>
          <p:cNvPr id="587784" name="Line 8"/>
          <p:cNvSpPr>
            <a:spLocks noChangeShapeType="1"/>
          </p:cNvSpPr>
          <p:nvPr/>
        </p:nvSpPr>
        <p:spPr bwMode="auto">
          <a:xfrm>
            <a:off x="5593080" y="4764088"/>
            <a:ext cx="0" cy="533400"/>
          </a:xfrm>
          <a:prstGeom prst="line">
            <a:avLst/>
          </a:prstGeom>
          <a:noFill/>
          <a:ln w="5715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160"/>
          </a:p>
        </p:txBody>
      </p:sp>
      <p:sp>
        <p:nvSpPr>
          <p:cNvPr id="587785" name="Line 9"/>
          <p:cNvSpPr>
            <a:spLocks noChangeShapeType="1"/>
          </p:cNvSpPr>
          <p:nvPr/>
        </p:nvSpPr>
        <p:spPr bwMode="auto">
          <a:xfrm flipH="1">
            <a:off x="9555480" y="3697288"/>
            <a:ext cx="0" cy="647700"/>
          </a:xfrm>
          <a:prstGeom prst="line">
            <a:avLst/>
          </a:prstGeom>
          <a:noFill/>
          <a:ln w="5715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160"/>
          </a:p>
        </p:txBody>
      </p:sp>
      <p:grpSp>
        <p:nvGrpSpPr>
          <p:cNvPr id="587786" name="Group 10"/>
          <p:cNvGrpSpPr>
            <a:grpSpLocks/>
          </p:cNvGrpSpPr>
          <p:nvPr/>
        </p:nvGrpSpPr>
        <p:grpSpPr bwMode="auto">
          <a:xfrm>
            <a:off x="2346962" y="2716214"/>
            <a:ext cx="8023858" cy="2719826"/>
            <a:chOff x="912" y="1711"/>
            <a:chExt cx="3881" cy="1709"/>
          </a:xfrm>
        </p:grpSpPr>
        <p:grpSp>
          <p:nvGrpSpPr>
            <p:cNvPr id="587787" name="Group 11"/>
            <p:cNvGrpSpPr>
              <a:grpSpLocks/>
            </p:cNvGrpSpPr>
            <p:nvPr/>
          </p:nvGrpSpPr>
          <p:grpSpPr bwMode="auto">
            <a:xfrm>
              <a:off x="912" y="2016"/>
              <a:ext cx="1688" cy="1404"/>
              <a:chOff x="912" y="2016"/>
              <a:chExt cx="1688" cy="1404"/>
            </a:xfrm>
          </p:grpSpPr>
          <p:sp>
            <p:nvSpPr>
              <p:cNvPr id="587788" name="Line 12"/>
              <p:cNvSpPr>
                <a:spLocks noChangeShapeType="1"/>
              </p:cNvSpPr>
              <p:nvPr/>
            </p:nvSpPr>
            <p:spPr bwMode="auto">
              <a:xfrm>
                <a:off x="2400" y="2160"/>
                <a:ext cx="0" cy="960"/>
              </a:xfrm>
              <a:prstGeom prst="line">
                <a:avLst/>
              </a:prstGeom>
              <a:noFill/>
              <a:ln w="28575">
                <a:solidFill>
                  <a:schemeClr val="tx1"/>
                </a:solidFill>
                <a:prstDash val="sysDot"/>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160"/>
              </a:p>
            </p:txBody>
          </p:sp>
          <p:sp>
            <p:nvSpPr>
              <p:cNvPr id="587789" name="Line 13"/>
              <p:cNvSpPr>
                <a:spLocks noChangeShapeType="1"/>
              </p:cNvSpPr>
              <p:nvPr/>
            </p:nvSpPr>
            <p:spPr bwMode="auto">
              <a:xfrm flipH="1">
                <a:off x="912" y="3120"/>
                <a:ext cx="1488" cy="300"/>
              </a:xfrm>
              <a:prstGeom prst="line">
                <a:avLst/>
              </a:prstGeom>
              <a:noFill/>
              <a:ln w="2857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160"/>
              </a:p>
            </p:txBody>
          </p:sp>
          <p:sp>
            <p:nvSpPr>
              <p:cNvPr id="587790" name="Oval 14"/>
              <p:cNvSpPr>
                <a:spLocks noChangeArrowheads="1"/>
              </p:cNvSpPr>
              <p:nvPr/>
            </p:nvSpPr>
            <p:spPr bwMode="auto">
              <a:xfrm>
                <a:off x="2160" y="2016"/>
                <a:ext cx="440" cy="312"/>
              </a:xfrm>
              <a:prstGeom prst="ellipse">
                <a:avLst/>
              </a:prstGeom>
              <a:noFill/>
              <a:ln w="2540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160"/>
              </a:p>
            </p:txBody>
          </p:sp>
        </p:grpSp>
        <p:sp>
          <p:nvSpPr>
            <p:cNvPr id="587791" name="Text Box 15"/>
            <p:cNvSpPr txBox="1">
              <a:spLocks noChangeArrowheads="1"/>
            </p:cNvSpPr>
            <p:nvPr/>
          </p:nvSpPr>
          <p:spPr bwMode="auto">
            <a:xfrm>
              <a:off x="2496" y="1711"/>
              <a:ext cx="2297" cy="244"/>
            </a:xfrm>
            <a:prstGeom prst="rect">
              <a:avLst/>
            </a:prstGeom>
            <a:noFill/>
            <a:ln>
              <a:noFill/>
            </a:ln>
            <a:effectLst/>
            <a:extLst>
              <a:ext uri="{909E8E84-426E-40dd-AFC4-6F175D3DCCD1}">
                <a14:hiddenFill xmlns:a14="http://schemas.microsoft.com/office/drawing/2010/main" xmlns="">
                  <a:solidFill>
                    <a:srgbClr val="6600CC"/>
                  </a:solidFill>
                </a14:hiddenFill>
              </a:ext>
              <a:ext uri="{91240B29-F687-4f45-9708-019B960494DF}">
                <a14:hiddenLine xmlns:a14="http://schemas.microsoft.com/office/drawing/2010/main" xmlns="" w="18034">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spAutoFit/>
            </a:bodyPr>
            <a:lstStyle/>
            <a:p>
              <a:pPr eaLnBrk="1" hangingPunct="1">
                <a:spcBef>
                  <a:spcPct val="50000"/>
                </a:spcBef>
              </a:pPr>
              <a:r>
                <a:rPr lang="en-US" sz="1920">
                  <a:solidFill>
                    <a:schemeClr val="tx2"/>
                  </a:solidFill>
                </a:rPr>
                <a:t>Longitude</a:t>
              </a:r>
              <a:r>
                <a:rPr lang="en-US" sz="1920"/>
                <a:t> and </a:t>
              </a:r>
              <a:r>
                <a:rPr lang="en-US" sz="1920">
                  <a:solidFill>
                    <a:schemeClr val="tx2"/>
                  </a:solidFill>
                </a:rPr>
                <a:t>Latitude</a:t>
              </a:r>
              <a:r>
                <a:rPr lang="en-US" sz="1920"/>
                <a:t> of the Rover </a:t>
              </a:r>
              <a:r>
                <a:rPr lang="en-US" sz="1920">
                  <a:solidFill>
                    <a:schemeClr val="tx2"/>
                  </a:solidFill>
                </a:rPr>
                <a:t>( x,y )</a:t>
              </a:r>
            </a:p>
          </p:txBody>
        </p:sp>
      </p:grpSp>
      <p:sp>
        <p:nvSpPr>
          <p:cNvPr id="587792" name="Text Box 16"/>
          <p:cNvSpPr txBox="1">
            <a:spLocks noChangeArrowheads="1"/>
          </p:cNvSpPr>
          <p:nvPr/>
        </p:nvSpPr>
        <p:spPr bwMode="auto">
          <a:xfrm>
            <a:off x="5808348" y="4774975"/>
            <a:ext cx="5329792" cy="38779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6600CC"/>
                </a:solidFill>
              </a14:hiddenFill>
            </a:ext>
            <a:ext uri="{91240B29-F687-4f45-9708-019B960494DF}">
              <a14:hiddenLine xmlns:a14="http://schemas.microsoft.com/office/drawing/2010/main" xmlns="" w="18034">
                <a:solidFill>
                  <a:schemeClr val="tx1"/>
                </a:solidFill>
                <a:miter lim="800000"/>
                <a:headEnd/>
                <a:tailEnd/>
              </a14:hiddenLine>
            </a:ext>
          </a:extLst>
        </p:spPr>
        <p:txBody>
          <a:bodyPr wrap="none" anchor="ctr">
            <a:spAutoFit/>
          </a:bodyPr>
          <a:lstStyle/>
          <a:p>
            <a:pPr eaLnBrk="1" hangingPunct="1">
              <a:spcBef>
                <a:spcPct val="50000"/>
              </a:spcBef>
            </a:pPr>
            <a:r>
              <a:rPr lang="en-US" sz="1920" dirty="0"/>
              <a:t>Residuals are used to derive an interpolation model</a:t>
            </a:r>
          </a:p>
        </p:txBody>
      </p:sp>
      <p:grpSp>
        <p:nvGrpSpPr>
          <p:cNvPr id="587795" name="Group 19"/>
          <p:cNvGrpSpPr>
            <a:grpSpLocks/>
          </p:cNvGrpSpPr>
          <p:nvPr/>
        </p:nvGrpSpPr>
        <p:grpSpPr bwMode="auto">
          <a:xfrm>
            <a:off x="975360" y="914400"/>
            <a:ext cx="8123172" cy="2971800"/>
            <a:chOff x="192" y="576"/>
            <a:chExt cx="4041" cy="1872"/>
          </a:xfrm>
        </p:grpSpPr>
        <p:sp>
          <p:nvSpPr>
            <p:cNvPr id="587796" name="Line 20"/>
            <p:cNvSpPr>
              <a:spLocks noChangeShapeType="1"/>
            </p:cNvSpPr>
            <p:nvPr/>
          </p:nvSpPr>
          <p:spPr bwMode="auto">
            <a:xfrm flipV="1">
              <a:off x="2400" y="1440"/>
              <a:ext cx="0" cy="72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GB" sz="2160"/>
            </a:p>
          </p:txBody>
        </p:sp>
        <p:sp>
          <p:nvSpPr>
            <p:cNvPr id="587797" name="Line 21"/>
            <p:cNvSpPr>
              <a:spLocks noChangeShapeType="1"/>
            </p:cNvSpPr>
            <p:nvPr/>
          </p:nvSpPr>
          <p:spPr bwMode="auto">
            <a:xfrm flipH="1">
              <a:off x="528" y="1440"/>
              <a:ext cx="1872" cy="28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GB" sz="2160"/>
            </a:p>
          </p:txBody>
        </p:sp>
        <p:sp>
          <p:nvSpPr>
            <p:cNvPr id="587798" name="Text Box 22"/>
            <p:cNvSpPr txBox="1">
              <a:spLocks noChangeArrowheads="1"/>
            </p:cNvSpPr>
            <p:nvPr/>
          </p:nvSpPr>
          <p:spPr bwMode="auto">
            <a:xfrm>
              <a:off x="192" y="1180"/>
              <a:ext cx="1933" cy="291"/>
            </a:xfrm>
            <a:prstGeom prst="rect">
              <a:avLst/>
            </a:prstGeom>
            <a:noFill/>
            <a:ln>
              <a:noFill/>
            </a:ln>
            <a:effectLst/>
            <a:extLst>
              <a:ext uri="{909E8E84-426E-40dd-AFC4-6F175D3DCCD1}">
                <a14:hiddenFill xmlns:a14="http://schemas.microsoft.com/office/drawing/2010/main" xmlns="">
                  <a:solidFill>
                    <a:srgbClr val="6600CC"/>
                  </a:solidFill>
                </a14:hiddenFill>
              </a:ext>
              <a:ext uri="{91240B29-F687-4f45-9708-019B960494DF}">
                <a14:hiddenLine xmlns:a14="http://schemas.microsoft.com/office/drawing/2010/main" xmlns="" w="18034">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spAutoFit/>
            </a:bodyPr>
            <a:lstStyle/>
            <a:p>
              <a:pPr eaLnBrk="1" hangingPunct="1">
                <a:spcBef>
                  <a:spcPct val="50000"/>
                </a:spcBef>
              </a:pPr>
              <a:r>
                <a:rPr lang="en-US" sz="2400">
                  <a:solidFill>
                    <a:schemeClr val="tx2"/>
                  </a:solidFill>
                </a:rPr>
                <a:t>Phase</a:t>
              </a:r>
              <a:r>
                <a:rPr lang="en-US" sz="2400">
                  <a:solidFill>
                    <a:schemeClr val="hlink"/>
                  </a:solidFill>
                </a:rPr>
                <a:t> </a:t>
              </a:r>
              <a:r>
                <a:rPr lang="en-US" sz="2400"/>
                <a:t>and</a:t>
              </a:r>
              <a:r>
                <a:rPr lang="en-US" sz="2400">
                  <a:solidFill>
                    <a:schemeClr val="hlink"/>
                  </a:solidFill>
                </a:rPr>
                <a:t> </a:t>
              </a:r>
              <a:r>
                <a:rPr lang="en-US" sz="2400">
                  <a:solidFill>
                    <a:schemeClr val="tx2"/>
                  </a:solidFill>
                </a:rPr>
                <a:t>Code</a:t>
              </a:r>
              <a:r>
                <a:rPr lang="en-US" sz="2400">
                  <a:solidFill>
                    <a:schemeClr val="hlink"/>
                  </a:solidFill>
                </a:rPr>
                <a:t> </a:t>
              </a:r>
              <a:r>
                <a:rPr lang="en-US" sz="2400">
                  <a:solidFill>
                    <a:schemeClr val="tx2"/>
                  </a:solidFill>
                </a:rPr>
                <a:t>Corrections</a:t>
              </a:r>
            </a:p>
          </p:txBody>
        </p:sp>
        <p:sp>
          <p:nvSpPr>
            <p:cNvPr id="587799" name="Line 23"/>
            <p:cNvSpPr>
              <a:spLocks noChangeShapeType="1"/>
            </p:cNvSpPr>
            <p:nvPr/>
          </p:nvSpPr>
          <p:spPr bwMode="auto">
            <a:xfrm>
              <a:off x="528" y="1728"/>
              <a:ext cx="0" cy="720"/>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GB" sz="2160"/>
            </a:p>
          </p:txBody>
        </p:sp>
        <p:graphicFrame>
          <p:nvGraphicFramePr>
            <p:cNvPr id="587800" name="Object 24"/>
            <p:cNvGraphicFramePr>
              <a:graphicFrameLocks noChangeAspect="1"/>
            </p:cNvGraphicFramePr>
            <p:nvPr/>
          </p:nvGraphicFramePr>
          <p:xfrm>
            <a:off x="1477" y="576"/>
            <a:ext cx="2477" cy="227"/>
          </p:xfrm>
          <a:graphic>
            <a:graphicData uri="http://schemas.openxmlformats.org/presentationml/2006/ole">
              <mc:AlternateContent xmlns:mc="http://schemas.openxmlformats.org/markup-compatibility/2006">
                <mc:Choice xmlns:v="urn:schemas-microsoft-com:vml" Requires="v">
                  <p:oleObj spid="_x0000_s1130" name="Equation" r:id="rId5" imgW="2489040" imgH="228600" progId="Equation.3">
                    <p:embed/>
                  </p:oleObj>
                </mc:Choice>
                <mc:Fallback>
                  <p:oleObj name="Equation" r:id="rId5" imgW="2489040" imgH="228600" progId="Equation.3">
                    <p:embed/>
                    <p:pic>
                      <p:nvPicPr>
                        <p:cNvPr id="587800" name="Object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7" y="576"/>
                          <a:ext cx="2477" cy="2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87801" name="Object 25"/>
            <p:cNvGraphicFramePr>
              <a:graphicFrameLocks noChangeAspect="1"/>
            </p:cNvGraphicFramePr>
            <p:nvPr/>
          </p:nvGraphicFramePr>
          <p:xfrm>
            <a:off x="1488" y="912"/>
            <a:ext cx="2745" cy="218"/>
          </p:xfrm>
          <a:graphic>
            <a:graphicData uri="http://schemas.openxmlformats.org/presentationml/2006/ole">
              <mc:AlternateContent xmlns:mc="http://schemas.openxmlformats.org/markup-compatibility/2006">
                <mc:Choice xmlns:v="urn:schemas-microsoft-com:vml" Requires="v">
                  <p:oleObj spid="_x0000_s1131" name="Equation" r:id="rId7" imgW="2654280" imgH="215640" progId="Equation.3">
                    <p:embed/>
                  </p:oleObj>
                </mc:Choice>
                <mc:Fallback>
                  <p:oleObj name="Equation" r:id="rId7" imgW="2654280" imgH="215640" progId="Equation.3">
                    <p:embed/>
                    <p:pic>
                      <p:nvPicPr>
                        <p:cNvPr id="587801" name="Object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8" y="912"/>
                          <a:ext cx="2745" cy="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graphicFrame>
        <p:nvGraphicFramePr>
          <p:cNvPr id="587802" name="Object 26"/>
          <p:cNvGraphicFramePr>
            <a:graphicFrameLocks noChangeAspect="1"/>
          </p:cNvGraphicFramePr>
          <p:nvPr/>
        </p:nvGraphicFramePr>
        <p:xfrm>
          <a:off x="883920" y="3962400"/>
          <a:ext cx="1463040" cy="371476"/>
        </p:xfrm>
        <a:graphic>
          <a:graphicData uri="http://schemas.openxmlformats.org/presentationml/2006/ole">
            <mc:AlternateContent xmlns:mc="http://schemas.openxmlformats.org/markup-compatibility/2006">
              <mc:Choice xmlns:v="urn:schemas-microsoft-com:vml" Requires="v">
                <p:oleObj spid="_x0000_s1132" name="…quation" r:id="rId9" imgW="749160" imgH="228600" progId="Equation.3">
                  <p:embed/>
                </p:oleObj>
              </mc:Choice>
              <mc:Fallback>
                <p:oleObj name="…quation" r:id="rId9" imgW="749160" imgH="228600" progId="Equation.3">
                  <p:embed/>
                  <p:pic>
                    <p:nvPicPr>
                      <p:cNvPr id="587802" name="Object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920" y="3962400"/>
                        <a:ext cx="1463040" cy="3714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87804" name="Text Box 28"/>
          <p:cNvSpPr txBox="1">
            <a:spLocks noChangeArrowheads="1"/>
          </p:cNvSpPr>
          <p:nvPr/>
        </p:nvSpPr>
        <p:spPr bwMode="auto">
          <a:xfrm rot="21045054">
            <a:off x="2108404" y="4931062"/>
            <a:ext cx="2103120" cy="313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440" dirty="0"/>
              <a:t>NMEA GGA</a:t>
            </a:r>
          </a:p>
        </p:txBody>
      </p:sp>
      <p:sp>
        <p:nvSpPr>
          <p:cNvPr id="587805" name="Oval 29"/>
          <p:cNvSpPr>
            <a:spLocks noChangeArrowheads="1"/>
          </p:cNvSpPr>
          <p:nvPr/>
        </p:nvSpPr>
        <p:spPr bwMode="auto">
          <a:xfrm>
            <a:off x="2235100" y="5297489"/>
            <a:ext cx="284282" cy="285751"/>
          </a:xfrm>
          <a:prstGeom prst="ellipse">
            <a:avLst/>
          </a:prstGeom>
          <a:solidFill>
            <a:srgbClr val="FF0000"/>
          </a:solidFill>
          <a:ln>
            <a:noFill/>
          </a:ln>
          <a:effectLst>
            <a:prstShdw prst="shdw17" dist="17961" dir="2700000">
              <a:srgbClr val="FF0000">
                <a:gamma/>
                <a:shade val="60000"/>
                <a:invGamma/>
                <a:alpha val="74998"/>
              </a:srgbClr>
            </a:prstShdw>
          </a:effectLst>
          <a:extLst>
            <a:ext uri="{91240B29-F687-4f45-9708-019B960494DF}">
              <a14:hiddenLine xmlns:a14="http://schemas.microsoft.com/office/drawing/2010/main" xmlns="" w="12700">
                <a:solidFill>
                  <a:schemeClr val="tx1"/>
                </a:solidFill>
                <a:round/>
                <a:headEnd/>
                <a:tailEnd/>
              </a14:hiddenLine>
            </a:ext>
          </a:extLst>
        </p:spPr>
        <p:txBody>
          <a:bodyPr wrap="none" anchor="ctr"/>
          <a:lstStyle/>
          <a:p>
            <a:endParaRPr lang="en-GB" sz="2160"/>
          </a:p>
        </p:txBody>
      </p:sp>
      <p:pic>
        <p:nvPicPr>
          <p:cNvPr id="2" name="Image 1"/>
          <p:cNvPicPr>
            <a:picLocks noChangeAspect="1"/>
          </p:cNvPicPr>
          <p:nvPr/>
        </p:nvPicPr>
        <p:blipFill>
          <a:blip r:embed="rId11"/>
          <a:stretch>
            <a:fillRect/>
          </a:stretch>
        </p:blipFill>
        <p:spPr>
          <a:xfrm>
            <a:off x="2029864" y="3695700"/>
            <a:ext cx="2280116" cy="1219862"/>
          </a:xfrm>
          <a:prstGeom prst="rect">
            <a:avLst/>
          </a:prstGeom>
        </p:spPr>
      </p:pic>
      <p:pic>
        <p:nvPicPr>
          <p:cNvPr id="32" name="Image 31"/>
          <p:cNvPicPr>
            <a:picLocks noChangeAspect="1"/>
          </p:cNvPicPr>
          <p:nvPr/>
        </p:nvPicPr>
        <p:blipFill>
          <a:blip r:embed="rId11"/>
          <a:stretch>
            <a:fillRect/>
          </a:stretch>
        </p:blipFill>
        <p:spPr>
          <a:xfrm>
            <a:off x="4422544" y="4973308"/>
            <a:ext cx="2280116" cy="1219862"/>
          </a:xfrm>
          <a:prstGeom prst="rect">
            <a:avLst/>
          </a:prstGeom>
        </p:spPr>
      </p:pic>
      <p:pic>
        <p:nvPicPr>
          <p:cNvPr id="33" name="Image 32"/>
          <p:cNvPicPr>
            <a:picLocks noChangeAspect="1"/>
          </p:cNvPicPr>
          <p:nvPr/>
        </p:nvPicPr>
        <p:blipFill>
          <a:blip r:embed="rId11"/>
          <a:stretch>
            <a:fillRect/>
          </a:stretch>
        </p:blipFill>
        <p:spPr>
          <a:xfrm>
            <a:off x="8401076" y="3753445"/>
            <a:ext cx="2280116" cy="1219862"/>
          </a:xfrm>
          <a:prstGeom prst="rect">
            <a:avLst/>
          </a:prstGeom>
        </p:spPr>
      </p:pic>
      <p:sp>
        <p:nvSpPr>
          <p:cNvPr id="4" name="ZoneTexte 3"/>
          <p:cNvSpPr txBox="1"/>
          <p:nvPr/>
        </p:nvSpPr>
        <p:spPr>
          <a:xfrm>
            <a:off x="6368796" y="5296158"/>
            <a:ext cx="5823204" cy="1421928"/>
          </a:xfrm>
          <a:prstGeom prst="rect">
            <a:avLst/>
          </a:prstGeom>
          <a:noFill/>
        </p:spPr>
        <p:txBody>
          <a:bodyPr wrap="square" rtlCol="0">
            <a:spAutoFit/>
          </a:bodyPr>
          <a:lstStyle/>
          <a:p>
            <a:pPr algn="ctr"/>
            <a:r>
              <a:rPr lang="fr-FR" sz="4320" b="1" dirty="0">
                <a:solidFill>
                  <a:srgbClr val="FF0000"/>
                </a:solidFill>
              </a:rPr>
              <a:t>Virtual Reference Station</a:t>
            </a:r>
          </a:p>
        </p:txBody>
      </p:sp>
      <p:pic>
        <p:nvPicPr>
          <p:cNvPr id="29" name="Image 28" descr="Capture d’écran 2016-02-23 à 15.36.57.png">
            <a:extLst>
              <a:ext uri="{FF2B5EF4-FFF2-40B4-BE49-F238E27FC236}">
                <a16:creationId xmlns:a16="http://schemas.microsoft.com/office/drawing/2014/main" id="{912F1417-124E-F44D-9CAB-793836242F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2040" y="4627257"/>
            <a:ext cx="1403916" cy="2230743"/>
          </a:xfrm>
          <a:prstGeom prst="rect">
            <a:avLst/>
          </a:prstGeom>
        </p:spPr>
      </p:pic>
    </p:spTree>
    <p:extLst>
      <p:ext uri="{BB962C8B-B14F-4D97-AF65-F5344CB8AC3E}">
        <p14:creationId xmlns:p14="http://schemas.microsoft.com/office/powerpoint/2010/main" val="367847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7786"/>
                                        </p:tgtEl>
                                        <p:attrNameLst>
                                          <p:attrName>style.visibility</p:attrName>
                                        </p:attrNameLst>
                                      </p:cBhvr>
                                      <p:to>
                                        <p:strVal val="visible"/>
                                      </p:to>
                                    </p:set>
                                    <p:animEffect transition="in" filter="dissolve">
                                      <p:cBhvr>
                                        <p:cTn id="7" dur="500"/>
                                        <p:tgtEl>
                                          <p:spTgt spid="587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7795"/>
                                        </p:tgtEl>
                                        <p:attrNameLst>
                                          <p:attrName>style.visibility</p:attrName>
                                        </p:attrNameLst>
                                      </p:cBhvr>
                                      <p:to>
                                        <p:strVal val="visible"/>
                                      </p:to>
                                    </p:set>
                                    <p:animEffect transition="in" filter="dissolve">
                                      <p:cBhvr>
                                        <p:cTn id="12" dur="500"/>
                                        <p:tgtEl>
                                          <p:spTgt spid="5877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87802"/>
                                        </p:tgtEl>
                                        <p:attrNameLst>
                                          <p:attrName>style.visibility</p:attrName>
                                        </p:attrNameLst>
                                      </p:cBhvr>
                                      <p:to>
                                        <p:strVal val="visible"/>
                                      </p:to>
                                    </p:set>
                                    <p:animEffect transition="in" filter="dissolve">
                                      <p:cBhvr>
                                        <p:cTn id="17" dur="500"/>
                                        <p:tgtEl>
                                          <p:spTgt spid="587802"/>
                                        </p:tgtEl>
                                      </p:cBhvr>
                                    </p:animEffect>
                                  </p:childTnLst>
                                </p:cTn>
                              </p:par>
                            </p:childTnLst>
                          </p:cTn>
                        </p:par>
                        <p:par>
                          <p:cTn id="18" fill="hold" nodeType="afterGroup">
                            <p:stCondLst>
                              <p:cond delay="500"/>
                            </p:stCondLst>
                            <p:childTnLst>
                              <p:par>
                                <p:cTn id="19" presetID="0" presetClass="path" presetSubtype="0" accel="50000" decel="50000" fill="hold" grpId="0" nodeType="afterEffect">
                                  <p:stCondLst>
                                    <p:cond delay="0"/>
                                  </p:stCondLst>
                                  <p:childTnLst>
                                    <p:animMotion origin="layout" path="M 3.33333E-6 1.11111E-6 L 0.25 -0.06667 " pathEditMode="relative" ptsTypes="AA">
                                      <p:cBhvr>
                                        <p:cTn id="20" dur="1000" fill="hold"/>
                                        <p:tgtEl>
                                          <p:spTgt spid="587805"/>
                                        </p:tgtEl>
                                        <p:attrNameLst>
                                          <p:attrName>ppt_x</p:attrName>
                                          <p:attrName>ppt_y</p:attrName>
                                        </p:attrNameLst>
                                      </p:cBhvr>
                                    </p:animMotion>
                                  </p:childTnLst>
                                </p:cTn>
                              </p:par>
                            </p:childTnLst>
                          </p:cTn>
                        </p:par>
                        <p:par>
                          <p:cTn id="21" fill="hold" nodeType="afterGroup">
                            <p:stCondLst>
                              <p:cond delay="1500"/>
                            </p:stCondLst>
                            <p:childTnLst>
                              <p:par>
                                <p:cTn id="22" presetID="0" presetClass="path" presetSubtype="0" accel="50000" decel="50000" fill="hold" grpId="1" nodeType="afterEffect">
                                  <p:stCondLst>
                                    <p:cond delay="0"/>
                                  </p:stCondLst>
                                  <p:childTnLst>
                                    <p:animMotion origin="layout" path="M 0.25 -0.06667 L 0.25 -0.45556 " pathEditMode="relative" ptsTypes="AA">
                                      <p:cBhvr>
                                        <p:cTn id="23" dur="1000" fill="hold"/>
                                        <p:tgtEl>
                                          <p:spTgt spid="587805"/>
                                        </p:tgtEl>
                                        <p:attrNameLst>
                                          <p:attrName>ppt_x</p:attrName>
                                          <p:attrName>ppt_y</p:attrName>
                                        </p:attrNameLst>
                                      </p:cBhvr>
                                    </p:animMotion>
                                  </p:childTnLst>
                                </p:cTn>
                              </p:par>
                            </p:childTnLst>
                          </p:cTn>
                        </p:par>
                        <p:par>
                          <p:cTn id="24" fill="hold" nodeType="afterGroup">
                            <p:stCondLst>
                              <p:cond delay="2500"/>
                            </p:stCondLst>
                            <p:childTnLst>
                              <p:par>
                                <p:cTn id="25" presetID="0" presetClass="path" presetSubtype="0" accel="50000" decel="50000" fill="hold" grpId="2" nodeType="afterEffect">
                                  <p:stCondLst>
                                    <p:cond delay="0"/>
                                  </p:stCondLst>
                                  <p:childTnLst>
                                    <p:animMotion origin="layout" path="M 0.25 -0.45556 L -0.075 -0.38889 " pathEditMode="relative" ptsTypes="AA">
                                      <p:cBhvr>
                                        <p:cTn id="26" dur="1000" fill="hold"/>
                                        <p:tgtEl>
                                          <p:spTgt spid="587805"/>
                                        </p:tgtEl>
                                        <p:attrNameLst>
                                          <p:attrName>ppt_x</p:attrName>
                                          <p:attrName>ppt_y</p:attrName>
                                        </p:attrNameLst>
                                      </p:cBhvr>
                                    </p:animMotion>
                                  </p:childTnLst>
                                </p:cTn>
                              </p:par>
                            </p:childTnLst>
                          </p:cTn>
                        </p:par>
                        <p:par>
                          <p:cTn id="27" fill="hold" nodeType="afterGroup">
                            <p:stCondLst>
                              <p:cond delay="3500"/>
                            </p:stCondLst>
                            <p:childTnLst>
                              <p:par>
                                <p:cTn id="28" presetID="0" presetClass="path" presetSubtype="0" accel="50000" decel="50000" fill="hold" grpId="3" nodeType="afterEffect">
                                  <p:stCondLst>
                                    <p:cond delay="0"/>
                                  </p:stCondLst>
                                  <p:childTnLst>
                                    <p:animMotion origin="layout" path="M -0.075 -0.38889 L -0.075 -0.22222 " pathEditMode="relative" ptsTypes="AA">
                                      <p:cBhvr>
                                        <p:cTn id="29" dur="1000" fill="hold"/>
                                        <p:tgtEl>
                                          <p:spTgt spid="58780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805" grpId="0" animBg="1"/>
      <p:bldP spid="587805" grpId="1" animBg="1"/>
      <p:bldP spid="587805" grpId="2" animBg="1"/>
      <p:bldP spid="587805"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0B5591E-E81E-7C48-BC79-8ACE57F6F3E3}" type="slidenum">
              <a:rPr lang="fr-FR" smtClean="0"/>
              <a:t>7</a:t>
            </a:fld>
            <a:endParaRPr lang="fr-FR"/>
          </a:p>
        </p:txBody>
      </p:sp>
      <p:pic>
        <p:nvPicPr>
          <p:cNvPr id="3" name="Image 2"/>
          <p:cNvPicPr>
            <a:picLocks noChangeAspect="1"/>
          </p:cNvPicPr>
          <p:nvPr/>
        </p:nvPicPr>
        <p:blipFill>
          <a:blip r:embed="rId2"/>
          <a:stretch>
            <a:fillRect/>
          </a:stretch>
        </p:blipFill>
        <p:spPr>
          <a:xfrm>
            <a:off x="1706880" y="0"/>
            <a:ext cx="8764217" cy="6858000"/>
          </a:xfrm>
          <a:prstGeom prst="rect">
            <a:avLst/>
          </a:prstGeom>
        </p:spPr>
      </p:pic>
    </p:spTree>
    <p:extLst>
      <p:ext uri="{BB962C8B-B14F-4D97-AF65-F5344CB8AC3E}">
        <p14:creationId xmlns:p14="http://schemas.microsoft.com/office/powerpoint/2010/main" val="208398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0B5591E-E81E-7C48-BC79-8ACE57F6F3E3}" type="slidenum">
              <a:rPr lang="fr-FR" smtClean="0"/>
              <a:t>8</a:t>
            </a:fld>
            <a:endParaRPr lang="fr-FR"/>
          </a:p>
        </p:txBody>
      </p:sp>
      <p:pic>
        <p:nvPicPr>
          <p:cNvPr id="3" name="Image 2"/>
          <p:cNvPicPr>
            <a:picLocks noChangeAspect="1"/>
          </p:cNvPicPr>
          <p:nvPr/>
        </p:nvPicPr>
        <p:blipFill rotWithShape="1">
          <a:blip r:embed="rId2"/>
          <a:srcRect t="6096" b="10571"/>
          <a:stretch/>
        </p:blipFill>
        <p:spPr>
          <a:xfrm>
            <a:off x="609600" y="0"/>
            <a:ext cx="10972800" cy="6858000"/>
          </a:xfrm>
          <a:prstGeom prst="rect">
            <a:avLst/>
          </a:prstGeom>
        </p:spPr>
      </p:pic>
      <p:sp>
        <p:nvSpPr>
          <p:cNvPr id="4" name="Rectangle 3"/>
          <p:cNvSpPr/>
          <p:nvPr/>
        </p:nvSpPr>
        <p:spPr>
          <a:xfrm>
            <a:off x="800363" y="3083556"/>
            <a:ext cx="10553437" cy="3637919"/>
          </a:xfrm>
          <a:prstGeom prst="rect">
            <a:avLst/>
          </a:prstGeom>
          <a:effectLst>
            <a:outerShdw blurRad="50800" dist="38100" dir="8100000" algn="tr" rotWithShape="0">
              <a:prstClr val="black">
                <a:alpha val="40000"/>
              </a:prstClr>
            </a:outerShdw>
          </a:effectLst>
        </p:spPr>
        <p:txBody>
          <a:bodyPr wrap="square">
            <a:spAutoFit/>
          </a:bodyPr>
          <a:lstStyle/>
          <a:p>
            <a:r>
              <a:rPr lang="fr-FR" sz="2880" dirty="0">
                <a:solidFill>
                  <a:schemeClr val="bg1"/>
                </a:solidFill>
              </a:rPr>
              <a:t>Pour se connecter aux services d’un réseau GNSS RTK il faut : </a:t>
            </a:r>
          </a:p>
          <a:p>
            <a:pPr marL="411480" indent="-411480">
              <a:buFont typeface="Arial"/>
              <a:buChar char="•"/>
            </a:pPr>
            <a:r>
              <a:rPr lang="fr-FR" sz="2880" dirty="0">
                <a:solidFill>
                  <a:schemeClr val="bg1"/>
                </a:solidFill>
              </a:rPr>
              <a:t>Une connexion Internet Mobile (3/4G)</a:t>
            </a:r>
          </a:p>
          <a:p>
            <a:pPr marL="411480" indent="-411480">
              <a:buFont typeface="Arial"/>
              <a:buChar char="•"/>
            </a:pPr>
            <a:r>
              <a:rPr lang="fr-FR" sz="2880" dirty="0">
                <a:solidFill>
                  <a:schemeClr val="bg1"/>
                </a:solidFill>
              </a:rPr>
              <a:t>Un accès « APN » sur l’opérateur (</a:t>
            </a:r>
            <a:r>
              <a:rPr lang="fr-FR" sz="2880" dirty="0" err="1">
                <a:solidFill>
                  <a:schemeClr val="bg1"/>
                </a:solidFill>
              </a:rPr>
              <a:t>internet.proximus.be</a:t>
            </a:r>
            <a:r>
              <a:rPr lang="fr-FR" sz="2880" dirty="0">
                <a:solidFill>
                  <a:schemeClr val="bg1"/>
                </a:solidFill>
              </a:rPr>
              <a:t>)</a:t>
            </a:r>
          </a:p>
          <a:p>
            <a:pPr marL="411480" indent="-411480">
              <a:buFont typeface="Arial"/>
              <a:buChar char="•"/>
            </a:pPr>
            <a:r>
              <a:rPr lang="fr-FR" sz="2880" dirty="0">
                <a:solidFill>
                  <a:schemeClr val="bg1"/>
                </a:solidFill>
              </a:rPr>
              <a:t>Un point d’accès au serveur du réseau GNSS RTK (</a:t>
            </a:r>
            <a:r>
              <a:rPr lang="fr-FR" sz="2880" dirty="0" err="1">
                <a:solidFill>
                  <a:schemeClr val="bg1"/>
                </a:solidFill>
              </a:rPr>
              <a:t>IP:port</a:t>
            </a:r>
            <a:r>
              <a:rPr lang="fr-FR" sz="2880" dirty="0">
                <a:solidFill>
                  <a:schemeClr val="bg1"/>
                </a:solidFill>
              </a:rPr>
              <a:t>)</a:t>
            </a:r>
          </a:p>
          <a:p>
            <a:pPr marL="411480" indent="-411480">
              <a:buFont typeface="Arial"/>
              <a:buChar char="•"/>
            </a:pPr>
            <a:r>
              <a:rPr lang="fr-FR" sz="2880" dirty="0">
                <a:solidFill>
                  <a:schemeClr val="bg1"/>
                </a:solidFill>
              </a:rPr>
              <a:t>Un « login » et « </a:t>
            </a:r>
            <a:r>
              <a:rPr lang="fr-FR" sz="2880" dirty="0" err="1">
                <a:solidFill>
                  <a:schemeClr val="bg1"/>
                </a:solidFill>
              </a:rPr>
              <a:t>password</a:t>
            </a:r>
            <a:r>
              <a:rPr lang="fr-FR" sz="2880" dirty="0">
                <a:solidFill>
                  <a:schemeClr val="bg1"/>
                </a:solidFill>
              </a:rPr>
              <a:t> »</a:t>
            </a:r>
          </a:p>
          <a:p>
            <a:pPr marL="411480" indent="-411480">
              <a:buFont typeface="Arial"/>
              <a:buChar char="•"/>
            </a:pPr>
            <a:r>
              <a:rPr lang="fr-FR" sz="2880" dirty="0">
                <a:solidFill>
                  <a:schemeClr val="bg1"/>
                </a:solidFill>
              </a:rPr>
              <a:t>Sélectionner un service NTRIP </a:t>
            </a:r>
          </a:p>
          <a:p>
            <a:pPr marL="411480" indent="-411480">
              <a:buFont typeface="Arial"/>
              <a:buChar char="•"/>
            </a:pPr>
            <a:r>
              <a:rPr lang="fr-FR" sz="2880" dirty="0">
                <a:solidFill>
                  <a:schemeClr val="bg1"/>
                </a:solidFill>
              </a:rPr>
              <a:t>Envoyer la position (NMEA) vers le serveur</a:t>
            </a:r>
          </a:p>
          <a:p>
            <a:pPr marL="411480" indent="-411480">
              <a:buFont typeface="Arial"/>
              <a:buChar char="•"/>
            </a:pPr>
            <a:r>
              <a:rPr lang="fr-FR" sz="2880" dirty="0">
                <a:solidFill>
                  <a:schemeClr val="bg1"/>
                </a:solidFill>
              </a:rPr>
              <a:t>Recevoir les données corrigées au format RTCM ...</a:t>
            </a:r>
          </a:p>
        </p:txBody>
      </p:sp>
    </p:spTree>
    <p:extLst>
      <p:ext uri="{BB962C8B-B14F-4D97-AF65-F5344CB8AC3E}">
        <p14:creationId xmlns:p14="http://schemas.microsoft.com/office/powerpoint/2010/main" val="419437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0B5591E-E81E-7C48-BC79-8ACE57F6F3E3}" type="slidenum">
              <a:rPr lang="fr-FR" smtClean="0"/>
              <a:t>9</a:t>
            </a:fld>
            <a:endParaRPr lang="fr-FR"/>
          </a:p>
        </p:txBody>
      </p:sp>
      <p:sp>
        <p:nvSpPr>
          <p:cNvPr id="4" name="Rectangle 3"/>
          <p:cNvSpPr/>
          <p:nvPr/>
        </p:nvSpPr>
        <p:spPr>
          <a:xfrm>
            <a:off x="1452288" y="376520"/>
            <a:ext cx="4123765" cy="7888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160" dirty="0"/>
              <a:t>Réseau GNSS RTK</a:t>
            </a:r>
          </a:p>
          <a:p>
            <a:pPr algn="ctr"/>
            <a:r>
              <a:rPr lang="fr-FR" sz="2160" dirty="0"/>
              <a:t>PREMIUM POSITIONING</a:t>
            </a:r>
          </a:p>
        </p:txBody>
      </p:sp>
      <p:sp>
        <p:nvSpPr>
          <p:cNvPr id="5" name="Rectangle 4"/>
          <p:cNvSpPr/>
          <p:nvPr/>
        </p:nvSpPr>
        <p:spPr>
          <a:xfrm>
            <a:off x="1452288" y="1613649"/>
            <a:ext cx="4123765" cy="73510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160" dirty="0"/>
              <a:t>Observations et éphémérides au format RTCM 3.x</a:t>
            </a:r>
          </a:p>
        </p:txBody>
      </p:sp>
      <p:sp>
        <p:nvSpPr>
          <p:cNvPr id="6" name="Rectangle 5"/>
          <p:cNvSpPr/>
          <p:nvPr/>
        </p:nvSpPr>
        <p:spPr>
          <a:xfrm>
            <a:off x="6547821" y="358590"/>
            <a:ext cx="4263613" cy="7888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160" dirty="0"/>
              <a:t>Connecter le récepteur MOBILE à l’internet mobile</a:t>
            </a:r>
          </a:p>
        </p:txBody>
      </p:sp>
      <p:sp>
        <p:nvSpPr>
          <p:cNvPr id="7" name="Rectangle 6"/>
          <p:cNvSpPr/>
          <p:nvPr/>
        </p:nvSpPr>
        <p:spPr>
          <a:xfrm>
            <a:off x="6547821" y="2348753"/>
            <a:ext cx="4263613" cy="437275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411480" indent="-411480">
              <a:buFont typeface="+mj-lt"/>
              <a:buAutoNum type="arabicPeriod"/>
            </a:pPr>
            <a:r>
              <a:rPr lang="fr-FR" sz="2160" dirty="0"/>
              <a:t>Acquérir les observations GNSS du MOBILE et de la REFERENCE</a:t>
            </a:r>
          </a:p>
          <a:p>
            <a:pPr marL="411480" indent="-411480">
              <a:buFont typeface="+mj-lt"/>
              <a:buAutoNum type="arabicPeriod"/>
            </a:pPr>
            <a:r>
              <a:rPr lang="fr-FR" sz="2160" dirty="0"/>
              <a:t>Acquérir les XYZ de la REFERENCE</a:t>
            </a:r>
          </a:p>
          <a:p>
            <a:pPr marL="411480" indent="-411480">
              <a:buFont typeface="+mj-lt"/>
              <a:buAutoNum type="arabicPeriod"/>
            </a:pPr>
            <a:r>
              <a:rPr lang="fr-FR" sz="2160" dirty="0"/>
              <a:t>Former les différences doubles</a:t>
            </a:r>
          </a:p>
          <a:p>
            <a:pPr marL="411480" indent="-411480">
              <a:buFont typeface="+mj-lt"/>
              <a:buAutoNum type="arabicPeriod"/>
            </a:pPr>
            <a:r>
              <a:rPr lang="fr-FR" sz="2160" dirty="0"/>
              <a:t>Calcul en FLOAT, puis INTEGER RTK-FIX</a:t>
            </a:r>
          </a:p>
          <a:p>
            <a:pPr marL="411480" indent="-411480">
              <a:buFont typeface="+mj-lt"/>
              <a:buAutoNum type="arabicPeriod"/>
            </a:pPr>
            <a:r>
              <a:rPr lang="fr-FR" sz="2160" dirty="0"/>
              <a:t>Appliquer la transformation « LAMBERT »</a:t>
            </a:r>
          </a:p>
          <a:p>
            <a:pPr marL="411480" indent="-411480">
              <a:buFont typeface="+mj-lt"/>
              <a:buAutoNum type="arabicPeriod"/>
            </a:pPr>
            <a:r>
              <a:rPr lang="fr-FR" sz="2160" dirty="0"/>
              <a:t>Appliquer la correction « Géoïde »</a:t>
            </a:r>
          </a:p>
          <a:p>
            <a:pPr marL="411480" indent="-411480">
              <a:buFont typeface="+mj-lt"/>
              <a:buAutoNum type="arabicPeriod"/>
            </a:pPr>
            <a:r>
              <a:rPr lang="fr-FR" sz="2160" dirty="0"/>
              <a:t>Stocker le point</a:t>
            </a:r>
          </a:p>
        </p:txBody>
      </p:sp>
      <p:cxnSp>
        <p:nvCxnSpPr>
          <p:cNvPr id="9" name="Connecteur droit avec flèche 8"/>
          <p:cNvCxnSpPr>
            <a:stCxn id="4" idx="2"/>
          </p:cNvCxnSpPr>
          <p:nvPr/>
        </p:nvCxnSpPr>
        <p:spPr>
          <a:xfrm>
            <a:off x="3514165" y="1165412"/>
            <a:ext cx="0" cy="430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a:stCxn id="6" idx="2"/>
            <a:endCxn id="7" idx="0"/>
          </p:cNvCxnSpPr>
          <p:nvPr/>
        </p:nvCxnSpPr>
        <p:spPr>
          <a:xfrm>
            <a:off x="8679628" y="1147482"/>
            <a:ext cx="0" cy="12012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a:stCxn id="5" idx="3"/>
          </p:cNvCxnSpPr>
          <p:nvPr/>
        </p:nvCxnSpPr>
        <p:spPr>
          <a:xfrm>
            <a:off x="5576050" y="1981201"/>
            <a:ext cx="2897390"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51" name="ZoneTexte 50"/>
          <p:cNvSpPr txBox="1"/>
          <p:nvPr/>
        </p:nvSpPr>
        <p:spPr>
          <a:xfrm>
            <a:off x="1326782" y="3918790"/>
            <a:ext cx="4249271" cy="2419124"/>
          </a:xfrm>
          <a:prstGeom prst="rect">
            <a:avLst/>
          </a:prstGeom>
          <a:noFill/>
          <a:effectLst>
            <a:outerShdw blurRad="50800" dist="38100" dir="8100000" algn="tr" rotWithShape="0">
              <a:prstClr val="black">
                <a:alpha val="40000"/>
              </a:prstClr>
            </a:outerShdw>
          </a:effectLst>
        </p:spPr>
        <p:txBody>
          <a:bodyPr wrap="square" rtlCol="0">
            <a:spAutoFit/>
          </a:bodyPr>
          <a:lstStyle/>
          <a:p>
            <a:pPr algn="r"/>
            <a:r>
              <a:rPr lang="fr-FR" sz="2160" dirty="0"/>
              <a:t>Le format RTCM </a:t>
            </a:r>
            <a:r>
              <a:rPr lang="fr-FR" sz="2160" dirty="0">
                <a:solidFill>
                  <a:srgbClr val="FF0000"/>
                </a:solidFill>
              </a:rPr>
              <a:t>(</a:t>
            </a:r>
            <a:r>
              <a:rPr lang="en-CA" sz="2160" dirty="0">
                <a:solidFill>
                  <a:srgbClr val="FF0000"/>
                </a:solidFill>
              </a:rPr>
              <a:t>Radio Technical Commission for Maritime Services</a:t>
            </a:r>
            <a:r>
              <a:rPr lang="fr-FR" sz="2160" dirty="0">
                <a:solidFill>
                  <a:srgbClr val="FF0000"/>
                </a:solidFill>
              </a:rPr>
              <a:t>) </a:t>
            </a:r>
            <a:r>
              <a:rPr lang="fr-FR" sz="2160" dirty="0"/>
              <a:t>est un format standardisé « binaire » développé pour échanger des observations GNSS en temps réel  indépendamment des formats propriétaires.</a:t>
            </a:r>
          </a:p>
        </p:txBody>
      </p:sp>
    </p:spTree>
    <p:extLst>
      <p:ext uri="{BB962C8B-B14F-4D97-AF65-F5344CB8AC3E}">
        <p14:creationId xmlns:p14="http://schemas.microsoft.com/office/powerpoint/2010/main" val="70584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2461</TotalTime>
  <Words>1479</Words>
  <Application>Microsoft Macintosh PowerPoint</Application>
  <PresentationFormat>Grand écran</PresentationFormat>
  <Paragraphs>156</Paragraphs>
  <Slides>55</Slides>
  <Notes>2</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3</vt:i4>
      </vt:variant>
      <vt:variant>
        <vt:lpstr>Titres des diapositives</vt:lpstr>
      </vt:variant>
      <vt:variant>
        <vt:i4>55</vt:i4>
      </vt:variant>
    </vt:vector>
  </HeadingPairs>
  <TitlesOfParts>
    <vt:vector size="63" baseType="lpstr">
      <vt:lpstr>Arial</vt:lpstr>
      <vt:lpstr>Calibri</vt:lpstr>
      <vt:lpstr>Calibri Light</vt:lpstr>
      <vt:lpstr>Century Gothic</vt:lpstr>
      <vt:lpstr>Thème Office</vt:lpstr>
      <vt:lpstr>Photo Editor Photo</vt:lpstr>
      <vt:lpstr>Equation</vt:lpstr>
      <vt:lpstr>…quation</vt:lpstr>
      <vt:lpstr>Formation à la solution SinoGNSS G200 &amp; SM Avril 2021</vt:lpstr>
      <vt:lpstr>Présentation PowerPoint</vt:lpstr>
      <vt:lpstr>Bienvenue dans ce Tutorial SinoGNSS G200</vt:lpstr>
      <vt:lpstr>Présentation PowerPoint</vt:lpstr>
      <vt:lpstr>Traitement des Observations GNSS en mode RTK (Temps Réel) avec un réseau de stations GNSS permanentes - protocole NTRIP (Internet)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INTERFACES avec le G200</vt:lpstr>
      <vt:lpstr>INTERFACES avec le G200</vt:lpstr>
      <vt:lpstr>SURVEY MASTER sous Android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pour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aux Solutions SinoGNSS T300 RTK/PP/PPK Version : Octobre 2019</dc:title>
  <dc:creator>Joel</dc:creator>
  <cp:lastModifiedBy>Joel VAN CRANENBROECK</cp:lastModifiedBy>
  <cp:revision>60</cp:revision>
  <dcterms:created xsi:type="dcterms:W3CDTF">2019-10-10T18:29:20Z</dcterms:created>
  <dcterms:modified xsi:type="dcterms:W3CDTF">2021-04-24T19:52:03Z</dcterms:modified>
</cp:coreProperties>
</file>