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5" r:id="rId3"/>
    <p:sldId id="262" r:id="rId4"/>
    <p:sldId id="267" r:id="rId5"/>
    <p:sldId id="268" r:id="rId6"/>
    <p:sldId id="270" r:id="rId7"/>
    <p:sldId id="269" r:id="rId8"/>
    <p:sldId id="271" r:id="rId9"/>
    <p:sldId id="272" r:id="rId10"/>
    <p:sldId id="273" r:id="rId11"/>
    <p:sldId id="274" r:id="rId12"/>
    <p:sldId id="286" r:id="rId13"/>
    <p:sldId id="275" r:id="rId14"/>
    <p:sldId id="276" r:id="rId15"/>
    <p:sldId id="277" r:id="rId16"/>
    <p:sldId id="278" r:id="rId17"/>
    <p:sldId id="279" r:id="rId18"/>
    <p:sldId id="280" r:id="rId19"/>
    <p:sldId id="281" r:id="rId20"/>
    <p:sldId id="282" r:id="rId21"/>
    <p:sldId id="283" r:id="rId22"/>
    <p:sldId id="284" r:id="rId23"/>
    <p:sldId id="287" r:id="rId24"/>
    <p:sldId id="288" r:id="rId25"/>
    <p:sldId id="289" r:id="rId26"/>
    <p:sldId id="290" r:id="rId27"/>
    <p:sldId id="291" r:id="rId28"/>
    <p:sldId id="266"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405"/>
  </p:normalViewPr>
  <p:slideViewPr>
    <p:cSldViewPr snapToGrid="0" snapToObjects="1" showGuides="1">
      <p:cViewPr varScale="1">
        <p:scale>
          <a:sx n="102" d="100"/>
          <a:sy n="102" d="100"/>
        </p:scale>
        <p:origin x="200" y="7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FC2FB4-4CE7-094E-9CB2-BEEA9E91D88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3BA6A7-1222-5B4A-B485-7516524944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AC2C577-C5A2-2C4E-AAA7-58C1F30C8D1B}"/>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1FE3AC74-BF5D-F945-90E1-501B3B86A5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19CB58-0462-6146-8540-037AF7E5D48C}"/>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1568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46A5E2-FFFF-EB4C-B30B-225C1BB36B1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3363CA0-4961-2645-89E4-C4E8380BB76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81D37F-A95E-9C4D-9161-0DE8569CE2EC}"/>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1EC6F98B-84A1-134C-BAA7-228C533D22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6A7770-4C32-7844-B8C0-0429E2EC4B82}"/>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295065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0921CBF-DCAD-9D44-BAB9-E9D2B9F55E0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38E3EB5-04C3-5D41-AC28-6CB0EF5F2CD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67E50F-A6CE-FB44-81F7-E7EACB2106A4}"/>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E73B9BAF-F436-3E45-B3CA-7007970FE8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A1032E-9E38-2D4A-9E0A-AEED06A8DC06}"/>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181574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4D925F-36DE-C248-BAF8-F3F06DBD999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4D4CD2-7AD2-5144-834B-FC9695A2AC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197E88-B6C6-A44C-BD5F-660B9FE87DF4}"/>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D78CCCD3-AC74-C24E-9B3D-DE3486BD8F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D098D7-FE81-F94A-9A30-2F934792CAD7}"/>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374382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8D2078-0D78-164C-A38A-31CB59D342E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DD63F09-B2CD-9D46-A37E-D9D2D54782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20BC415-23EA-704F-96A9-8C98F46D1500}"/>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8E797A84-F3D8-1345-9BA1-106C757163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10ED3A-B567-7A4A-95E2-FDB385A5DB91}"/>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315690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F68BE-C6F7-7642-A801-B29492C08BC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6243BA-1C66-7744-8943-4BA80ACD1C3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7E6200-D1E3-7C45-9F76-04D3ED3A0F4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0E3B1C0-84AD-CA4C-A0FF-1FECE5F55E4B}"/>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6" name="Espace réservé du pied de page 5">
            <a:extLst>
              <a:ext uri="{FF2B5EF4-FFF2-40B4-BE49-F238E27FC236}">
                <a16:creationId xmlns:a16="http://schemas.microsoft.com/office/drawing/2014/main" id="{A94DF1BB-0FF5-7C40-86AA-41E2CA0C6F0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85EB39C-D089-C74E-940F-84941D25CA6C}"/>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112365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54E3C-AEB5-494F-9657-C65113E7F24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2048F12-606A-3141-B297-3BE5572148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A8603D3-E567-B443-8EAF-BAEC06955D7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775455D-F6A8-A345-8D36-F8BD4FDD9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AEB7D08-572B-C64A-BCED-9E01C475CA7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D15BFC6-F2E2-8143-ABD2-86EE1EED3324}"/>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8" name="Espace réservé du pied de page 7">
            <a:extLst>
              <a:ext uri="{FF2B5EF4-FFF2-40B4-BE49-F238E27FC236}">
                <a16:creationId xmlns:a16="http://schemas.microsoft.com/office/drawing/2014/main" id="{A4B12F54-4B5E-184D-8D94-FC6FB3D289A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05D4920-A5C1-ED46-90A6-FFBFC6AC6521}"/>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70808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C20BE8-0A26-424C-88EE-63B030A292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115E32A-BECF-D44C-8FA8-DDD3BC6FA211}"/>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4" name="Espace réservé du pied de page 3">
            <a:extLst>
              <a:ext uri="{FF2B5EF4-FFF2-40B4-BE49-F238E27FC236}">
                <a16:creationId xmlns:a16="http://schemas.microsoft.com/office/drawing/2014/main" id="{B3CC792E-8B39-C34D-89D5-522E949A47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16C034-F2B3-8B42-B91E-5E1FA46C0416}"/>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44744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342D04-972E-9343-845A-0D782A287EEE}"/>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3" name="Espace réservé du pied de page 2">
            <a:extLst>
              <a:ext uri="{FF2B5EF4-FFF2-40B4-BE49-F238E27FC236}">
                <a16:creationId xmlns:a16="http://schemas.microsoft.com/office/drawing/2014/main" id="{0A9A6F12-A05F-F24E-9039-15B2528178E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79F3ADA-6FF1-3642-B684-BF55354CE12E}"/>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15131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67BD2-59ED-D64F-8E9C-FAC3A461BE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B0FB208-FB81-9D45-AAAD-AAC0056441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53C8141-C049-C54F-83AE-BD7D1D8AF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A17A70-E1E5-DB41-90B8-07E16DF0CA1C}"/>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6" name="Espace réservé du pied de page 5">
            <a:extLst>
              <a:ext uri="{FF2B5EF4-FFF2-40B4-BE49-F238E27FC236}">
                <a16:creationId xmlns:a16="http://schemas.microsoft.com/office/drawing/2014/main" id="{6A7026FB-B2B5-0241-BD5E-526C1AE5CB9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2EA5E0A-2200-7040-B86F-1C52A5316EA5}"/>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78125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B06F2-41D2-9343-945E-2484D3407F6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A7E623E-3B95-194F-8326-317A03BDC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92E8BD3-F60F-0E40-B069-E5DC3BD1C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E483FB-A506-C14F-9899-F62E6C30F259}"/>
              </a:ext>
            </a:extLst>
          </p:cNvPr>
          <p:cNvSpPr>
            <a:spLocks noGrp="1"/>
          </p:cNvSpPr>
          <p:nvPr>
            <p:ph type="dt" sz="half" idx="10"/>
          </p:nvPr>
        </p:nvSpPr>
        <p:spPr/>
        <p:txBody>
          <a:bodyPr/>
          <a:lstStyle/>
          <a:p>
            <a:fld id="{08046F45-AF8B-9149-8BDC-604B46AC5156}" type="datetimeFigureOut">
              <a:rPr lang="fr-FR" smtClean="0"/>
              <a:t>11/10/2021</a:t>
            </a:fld>
            <a:endParaRPr lang="fr-FR"/>
          </a:p>
        </p:txBody>
      </p:sp>
      <p:sp>
        <p:nvSpPr>
          <p:cNvPr id="6" name="Espace réservé du pied de page 5">
            <a:extLst>
              <a:ext uri="{FF2B5EF4-FFF2-40B4-BE49-F238E27FC236}">
                <a16:creationId xmlns:a16="http://schemas.microsoft.com/office/drawing/2014/main" id="{0DDD52E1-E53D-FD4A-830F-470DD40D42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150FD23-F05F-064A-BFF1-D89EC3EE6965}"/>
              </a:ext>
            </a:extLst>
          </p:cNvPr>
          <p:cNvSpPr>
            <a:spLocks noGrp="1"/>
          </p:cNvSpPr>
          <p:nvPr>
            <p:ph type="sldNum" sz="quarter" idx="12"/>
          </p:nvPr>
        </p:nvSpPr>
        <p:spPr/>
        <p:txBody>
          <a:bodyPr/>
          <a:lstStyle/>
          <a:p>
            <a:fld id="{A38A9222-63D8-6C4A-BCD7-4828600F03C0}" type="slidenum">
              <a:rPr lang="fr-FR" smtClean="0"/>
              <a:t>‹N°›</a:t>
            </a:fld>
            <a:endParaRPr lang="fr-FR"/>
          </a:p>
        </p:txBody>
      </p:sp>
    </p:spTree>
    <p:extLst>
      <p:ext uri="{BB962C8B-B14F-4D97-AF65-F5344CB8AC3E}">
        <p14:creationId xmlns:p14="http://schemas.microsoft.com/office/powerpoint/2010/main" val="14197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51F86E9-1291-EC49-951C-793842E69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F7AC9A8-D9A1-6049-B801-514D6508A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2B67BB-5AC7-DF4E-9BF7-A07928CE0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46F45-AF8B-9149-8BDC-604B46AC5156}"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95CFCF7D-4861-AE4B-B50D-8F86CB4AD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9281461-ADCA-564C-9475-1174D40F8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A9222-63D8-6C4A-BCD7-4828600F03C0}" type="slidenum">
              <a:rPr lang="fr-FR" smtClean="0"/>
              <a:t>‹N°›</a:t>
            </a:fld>
            <a:endParaRPr lang="fr-FR"/>
          </a:p>
        </p:txBody>
      </p:sp>
    </p:spTree>
    <p:extLst>
      <p:ext uri="{BB962C8B-B14F-4D97-AF65-F5344CB8AC3E}">
        <p14:creationId xmlns:p14="http://schemas.microsoft.com/office/powerpoint/2010/main" val="1114730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cgeos2014@gmail.com" TargetMode="Externa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2.tif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B073D-9664-1A43-8C5D-7E0DCE734082}"/>
              </a:ext>
            </a:extLst>
          </p:cNvPr>
          <p:cNvSpPr>
            <a:spLocks noGrp="1"/>
          </p:cNvSpPr>
          <p:nvPr>
            <p:ph type="ctrTitle"/>
          </p:nvPr>
        </p:nvSpPr>
        <p:spPr>
          <a:xfrm>
            <a:off x="1524000" y="1678075"/>
            <a:ext cx="9006673" cy="1831887"/>
          </a:xfrm>
        </p:spPr>
        <p:txBody>
          <a:bodyPr anchor="ctr"/>
          <a:lstStyle/>
          <a:p>
            <a:r>
              <a:rPr lang="en-GB" dirty="0">
                <a:solidFill>
                  <a:schemeClr val="tx1">
                    <a:lumMod val="65000"/>
                    <a:lumOff val="35000"/>
                  </a:schemeClr>
                </a:solidFill>
              </a:rPr>
              <a:t>GNSS High Precision </a:t>
            </a:r>
            <a:br>
              <a:rPr lang="en-GB" dirty="0">
                <a:solidFill>
                  <a:schemeClr val="tx1">
                    <a:lumMod val="65000"/>
                    <a:lumOff val="35000"/>
                  </a:schemeClr>
                </a:solidFill>
              </a:rPr>
            </a:br>
            <a:r>
              <a:rPr lang="en-GB" dirty="0">
                <a:solidFill>
                  <a:schemeClr val="tx1">
                    <a:lumMod val="65000"/>
                    <a:lumOff val="35000"/>
                  </a:schemeClr>
                </a:solidFill>
              </a:rPr>
              <a:t>in your Palms</a:t>
            </a:r>
          </a:p>
        </p:txBody>
      </p:sp>
      <p:sp>
        <p:nvSpPr>
          <p:cNvPr id="3" name="Sous-titre 2">
            <a:extLst>
              <a:ext uri="{FF2B5EF4-FFF2-40B4-BE49-F238E27FC236}">
                <a16:creationId xmlns:a16="http://schemas.microsoft.com/office/drawing/2014/main" id="{E22A6AF0-2EC1-1343-BCDF-E8003D483353}"/>
              </a:ext>
            </a:extLst>
          </p:cNvPr>
          <p:cNvSpPr>
            <a:spLocks noGrp="1"/>
          </p:cNvSpPr>
          <p:nvPr>
            <p:ph type="subTitle" idx="1"/>
          </p:nvPr>
        </p:nvSpPr>
        <p:spPr>
          <a:xfrm>
            <a:off x="1524000" y="3602037"/>
            <a:ext cx="9144000" cy="2768617"/>
          </a:xfrm>
        </p:spPr>
        <p:txBody>
          <a:bodyPr>
            <a:normAutofit/>
          </a:bodyPr>
          <a:lstStyle/>
          <a:p>
            <a:r>
              <a:rPr lang="fr-FR" b="1" dirty="0"/>
              <a:t>Prof. Joël van Cranenbroeck</a:t>
            </a:r>
            <a:r>
              <a:rPr lang="fr-FR" dirty="0"/>
              <a:t>, Managing Director</a:t>
            </a:r>
          </a:p>
          <a:p>
            <a:r>
              <a:rPr lang="fr-FR" dirty="0"/>
              <a:t>CGEOS CREATIVE GEOSENSING SPRL</a:t>
            </a:r>
          </a:p>
          <a:p>
            <a:r>
              <a:rPr lang="fr-FR" dirty="0"/>
              <a:t>Rue du Tienne de Mont, 11</a:t>
            </a:r>
          </a:p>
          <a:p>
            <a:r>
              <a:rPr lang="fr-FR" dirty="0"/>
              <a:t>BE-5530 MONT, Yvoir</a:t>
            </a:r>
          </a:p>
          <a:p>
            <a:r>
              <a:rPr lang="fr-FR" dirty="0" err="1"/>
              <a:t>Belgium</a:t>
            </a:r>
            <a:endParaRPr lang="fr-FR" dirty="0"/>
          </a:p>
        </p:txBody>
      </p:sp>
      <p:pic>
        <p:nvPicPr>
          <p:cNvPr id="4" name="Image 3" descr="logo5.jpg">
            <a:extLst>
              <a:ext uri="{FF2B5EF4-FFF2-40B4-BE49-F238E27FC236}">
                <a16:creationId xmlns:a16="http://schemas.microsoft.com/office/drawing/2014/main" id="{008038E2-E7DF-7141-A3A9-6484EB0999E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755" b="100000" l="0" r="100000"/>
                    </a14:imgEffect>
                  </a14:imgLayer>
                </a14:imgProps>
              </a:ext>
              <a:ext uri="{28A0092B-C50C-407E-A947-70E740481C1C}">
                <a14:useLocalDpi xmlns:a14="http://schemas.microsoft.com/office/drawing/2010/main"/>
              </a:ext>
            </a:extLst>
          </a:blip>
          <a:srcRect/>
          <a:stretch/>
        </p:blipFill>
        <p:spPr>
          <a:xfrm>
            <a:off x="4187220" y="5905963"/>
            <a:ext cx="1184888" cy="690297"/>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DA66566-0426-9048-9DF2-846EECF47A01}"/>
              </a:ext>
            </a:extLst>
          </p:cNvPr>
          <p:cNvPicPr>
            <a:picLocks noChangeAspect="1"/>
          </p:cNvPicPr>
          <p:nvPr/>
        </p:nvPicPr>
        <p:blipFill>
          <a:blip r:embed="rId4"/>
          <a:stretch>
            <a:fillRect/>
          </a:stretch>
        </p:blipFill>
        <p:spPr>
          <a:xfrm>
            <a:off x="5669449" y="5905963"/>
            <a:ext cx="2679700" cy="749300"/>
          </a:xfrm>
          <a:prstGeom prst="rect">
            <a:avLst/>
          </a:prstGeom>
        </p:spPr>
      </p:pic>
    </p:spTree>
    <p:extLst>
      <p:ext uri="{BB962C8B-B14F-4D97-AF65-F5344CB8AC3E}">
        <p14:creationId xmlns:p14="http://schemas.microsoft.com/office/powerpoint/2010/main" val="35622438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C8EBC-EA26-304B-ADAD-2480958B9525}"/>
              </a:ext>
            </a:extLst>
          </p:cNvPr>
          <p:cNvSpPr>
            <a:spLocks noGrp="1"/>
          </p:cNvSpPr>
          <p:nvPr>
            <p:ph type="title"/>
          </p:nvPr>
        </p:nvSpPr>
        <p:spPr/>
        <p:txBody>
          <a:bodyPr/>
          <a:lstStyle/>
          <a:p>
            <a:r>
              <a:rPr lang="en-GB" dirty="0"/>
              <a:t>Just Surveying GNSS RTK</a:t>
            </a:r>
          </a:p>
        </p:txBody>
      </p:sp>
      <p:sp>
        <p:nvSpPr>
          <p:cNvPr id="3" name="Espace réservé du texte 2">
            <a:extLst>
              <a:ext uri="{FF2B5EF4-FFF2-40B4-BE49-F238E27FC236}">
                <a16:creationId xmlns:a16="http://schemas.microsoft.com/office/drawing/2014/main" id="{7AE13501-ADA0-394C-BD26-4B31780989AD}"/>
              </a:ext>
            </a:extLst>
          </p:cNvPr>
          <p:cNvSpPr>
            <a:spLocks noGrp="1"/>
          </p:cNvSpPr>
          <p:nvPr>
            <p:ph type="body" idx="1"/>
          </p:nvPr>
        </p:nvSpPr>
        <p:spPr/>
        <p:txBody>
          <a:bodyPr>
            <a:normAutofit/>
          </a:bodyPr>
          <a:lstStyle/>
          <a:p>
            <a:r>
              <a:rPr lang="en-GB" sz="3600" dirty="0"/>
              <a:t>The antenna height is no more 2 meters …</a:t>
            </a:r>
          </a:p>
        </p:txBody>
      </p:sp>
      <p:pic>
        <p:nvPicPr>
          <p:cNvPr id="4" name="Image 3" descr="logo5.jpg">
            <a:extLst>
              <a:ext uri="{FF2B5EF4-FFF2-40B4-BE49-F238E27FC236}">
                <a16:creationId xmlns:a16="http://schemas.microsoft.com/office/drawing/2014/main" id="{8C2AADFA-FF02-9D4B-9F94-121FD6E0600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4217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6CEAA2-3DE5-7E46-9A7E-4285DF4A36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364" y="166595"/>
            <a:ext cx="4680350" cy="6240467"/>
          </a:xfrm>
          <a:prstGeom prst="rect">
            <a:avLst/>
          </a:prstGeom>
          <a:effectLst>
            <a:outerShdw blurRad="386623" dist="38100" dir="10800000" algn="r" rotWithShape="0">
              <a:prstClr val="black">
                <a:alpha val="40000"/>
              </a:prstClr>
            </a:outerShdw>
          </a:effectLst>
        </p:spPr>
      </p:pic>
      <p:pic>
        <p:nvPicPr>
          <p:cNvPr id="7" name="Image 6">
            <a:extLst>
              <a:ext uri="{FF2B5EF4-FFF2-40B4-BE49-F238E27FC236}">
                <a16:creationId xmlns:a16="http://schemas.microsoft.com/office/drawing/2014/main" id="{CB5A164A-8DDE-1147-A93B-E8F7FE0CF9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3291" y="166595"/>
            <a:ext cx="3900292" cy="6240467"/>
          </a:xfrm>
          <a:prstGeom prst="rect">
            <a:avLst/>
          </a:prstGeom>
          <a:effectLst>
            <a:outerShdw blurRad="386623" dist="38100" dir="10800000" algn="r" rotWithShape="0">
              <a:prstClr val="black">
                <a:alpha val="40000"/>
              </a:prstClr>
            </a:outerShdw>
          </a:effectLst>
        </p:spPr>
      </p:pic>
      <p:sp>
        <p:nvSpPr>
          <p:cNvPr id="8" name="ZoneTexte 7">
            <a:extLst>
              <a:ext uri="{FF2B5EF4-FFF2-40B4-BE49-F238E27FC236}">
                <a16:creationId xmlns:a16="http://schemas.microsoft.com/office/drawing/2014/main" id="{7830CEA2-8E4A-904E-90F2-77325142091B}"/>
              </a:ext>
            </a:extLst>
          </p:cNvPr>
          <p:cNvSpPr txBox="1"/>
          <p:nvPr/>
        </p:nvSpPr>
        <p:spPr>
          <a:xfrm>
            <a:off x="9235858" y="3019551"/>
            <a:ext cx="2956142" cy="3416320"/>
          </a:xfrm>
          <a:prstGeom prst="rect">
            <a:avLst/>
          </a:prstGeom>
          <a:noFill/>
        </p:spPr>
        <p:txBody>
          <a:bodyPr wrap="square" rtlCol="0">
            <a:spAutoFit/>
          </a:bodyPr>
          <a:lstStyle/>
          <a:p>
            <a:r>
              <a:rPr lang="en-GB" sz="2400" dirty="0"/>
              <a:t>We led a simple survey along the road facing our office.</a:t>
            </a:r>
          </a:p>
          <a:p>
            <a:endParaRPr lang="en-GB" sz="2400" dirty="0"/>
          </a:p>
          <a:p>
            <a:r>
              <a:rPr lang="en-GB" sz="2400" dirty="0">
                <a:solidFill>
                  <a:srgbClr val="0070C0"/>
                </a:solidFill>
              </a:rPr>
              <a:t>It’s very easy and simple to just collect RTK positions and use all the Survey Master features …</a:t>
            </a:r>
          </a:p>
        </p:txBody>
      </p:sp>
    </p:spTree>
    <p:extLst>
      <p:ext uri="{BB962C8B-B14F-4D97-AF65-F5344CB8AC3E}">
        <p14:creationId xmlns:p14="http://schemas.microsoft.com/office/powerpoint/2010/main" val="2210410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45D3A3-74BE-C544-9B2B-E59DCF0972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218140" cy="5624186"/>
          </a:xfrm>
          <a:prstGeom prst="rect">
            <a:avLst/>
          </a:prstGeom>
          <a:effectLst>
            <a:outerShdw blurRad="661985" dist="38100" dir="8100000" algn="tr" rotWithShape="0">
              <a:prstClr val="black">
                <a:alpha val="40000"/>
              </a:prstClr>
            </a:outerShdw>
          </a:effectLst>
        </p:spPr>
      </p:pic>
      <p:pic>
        <p:nvPicPr>
          <p:cNvPr id="3" name="Image 2">
            <a:extLst>
              <a:ext uri="{FF2B5EF4-FFF2-40B4-BE49-F238E27FC236}">
                <a16:creationId xmlns:a16="http://schemas.microsoft.com/office/drawing/2014/main" id="{C3096642-5038-B744-B183-6DD12710DA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6020" y="0"/>
            <a:ext cx="4218140" cy="5624186"/>
          </a:xfrm>
          <a:prstGeom prst="rect">
            <a:avLst/>
          </a:prstGeom>
          <a:effectLst>
            <a:outerShdw blurRad="661985" dist="38100" dir="8100000" algn="tr" rotWithShape="0">
              <a:prstClr val="black">
                <a:alpha val="40000"/>
              </a:prstClr>
            </a:outerShdw>
          </a:effectLst>
        </p:spPr>
      </p:pic>
      <p:sp>
        <p:nvSpPr>
          <p:cNvPr id="4" name="ZoneTexte 3">
            <a:extLst>
              <a:ext uri="{FF2B5EF4-FFF2-40B4-BE49-F238E27FC236}">
                <a16:creationId xmlns:a16="http://schemas.microsoft.com/office/drawing/2014/main" id="{C142F77D-7CDC-D746-AB42-A2C3D86256EC}"/>
              </a:ext>
            </a:extLst>
          </p:cNvPr>
          <p:cNvSpPr txBox="1"/>
          <p:nvPr/>
        </p:nvSpPr>
        <p:spPr>
          <a:xfrm>
            <a:off x="263046" y="5780782"/>
            <a:ext cx="8331114" cy="1077218"/>
          </a:xfrm>
          <a:prstGeom prst="rect">
            <a:avLst/>
          </a:prstGeom>
          <a:noFill/>
        </p:spPr>
        <p:txBody>
          <a:bodyPr wrap="square" rtlCol="0">
            <a:spAutoFit/>
          </a:bodyPr>
          <a:lstStyle/>
          <a:p>
            <a:pPr algn="ctr"/>
            <a:r>
              <a:rPr lang="en-GB" sz="3200" dirty="0">
                <a:solidFill>
                  <a:srgbClr val="0070C0"/>
                </a:solidFill>
              </a:rPr>
              <a:t>Collecting Geospatial objects with high precision will never have been so easy … and accurate ! </a:t>
            </a:r>
          </a:p>
        </p:txBody>
      </p:sp>
      <p:pic>
        <p:nvPicPr>
          <p:cNvPr id="5" name="Image 4" descr="logo5.jpg">
            <a:extLst>
              <a:ext uri="{FF2B5EF4-FFF2-40B4-BE49-F238E27FC236}">
                <a16:creationId xmlns:a16="http://schemas.microsoft.com/office/drawing/2014/main" id="{7AAB17E1-2533-EA4D-A0A5-C8B65598584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6571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C8EBC-EA26-304B-ADAD-2480958B9525}"/>
              </a:ext>
            </a:extLst>
          </p:cNvPr>
          <p:cNvSpPr>
            <a:spLocks noGrp="1"/>
          </p:cNvSpPr>
          <p:nvPr>
            <p:ph type="title"/>
          </p:nvPr>
        </p:nvSpPr>
        <p:spPr/>
        <p:txBody>
          <a:bodyPr/>
          <a:lstStyle/>
          <a:p>
            <a:r>
              <a:rPr lang="en-GB" dirty="0"/>
              <a:t>Surface</a:t>
            </a:r>
          </a:p>
        </p:txBody>
      </p:sp>
      <p:sp>
        <p:nvSpPr>
          <p:cNvPr id="3" name="Espace réservé du texte 2">
            <a:extLst>
              <a:ext uri="{FF2B5EF4-FFF2-40B4-BE49-F238E27FC236}">
                <a16:creationId xmlns:a16="http://schemas.microsoft.com/office/drawing/2014/main" id="{7AE13501-ADA0-394C-BD26-4B31780989AD}"/>
              </a:ext>
            </a:extLst>
          </p:cNvPr>
          <p:cNvSpPr>
            <a:spLocks noGrp="1"/>
          </p:cNvSpPr>
          <p:nvPr>
            <p:ph type="body" idx="1"/>
          </p:nvPr>
        </p:nvSpPr>
        <p:spPr/>
        <p:txBody>
          <a:bodyPr>
            <a:normAutofit/>
          </a:bodyPr>
          <a:lstStyle/>
          <a:p>
            <a:r>
              <a:rPr lang="en-GB" sz="3600" dirty="0"/>
              <a:t>Sounds great for farmers in agricultural fields or … anywhere the people wants to get surface</a:t>
            </a:r>
          </a:p>
        </p:txBody>
      </p:sp>
      <p:pic>
        <p:nvPicPr>
          <p:cNvPr id="4" name="Image 3" descr="logo5.jpg">
            <a:extLst>
              <a:ext uri="{FF2B5EF4-FFF2-40B4-BE49-F238E27FC236}">
                <a16:creationId xmlns:a16="http://schemas.microsoft.com/office/drawing/2014/main" id="{0632EB65-ED21-824F-A329-9039D00D774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2801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E14CAC-2076-B04F-B45D-76E500EB10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a:effectLst>
            <a:outerShdw blurRad="356231" dist="38100" dir="8100000" algn="tr" rotWithShape="0">
              <a:prstClr val="black">
                <a:alpha val="40000"/>
              </a:prstClr>
            </a:outerShdw>
          </a:effectLst>
        </p:spPr>
      </p:pic>
      <p:pic>
        <p:nvPicPr>
          <p:cNvPr id="7" name="Image 6">
            <a:extLst>
              <a:ext uri="{FF2B5EF4-FFF2-40B4-BE49-F238E27FC236}">
                <a16:creationId xmlns:a16="http://schemas.microsoft.com/office/drawing/2014/main" id="{C645E5EB-5070-4146-92B1-B7358C3700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0738" y="0"/>
            <a:ext cx="4286250" cy="6858000"/>
          </a:xfrm>
          <a:prstGeom prst="rect">
            <a:avLst/>
          </a:prstGeom>
          <a:effectLst>
            <a:outerShdw blurRad="356231" dist="38100" dir="8100000" algn="tr" rotWithShape="0">
              <a:prstClr val="black">
                <a:alpha val="40000"/>
              </a:prstClr>
            </a:outerShdw>
          </a:effectLst>
        </p:spPr>
      </p:pic>
      <p:pic>
        <p:nvPicPr>
          <p:cNvPr id="9" name="Image 8">
            <a:extLst>
              <a:ext uri="{FF2B5EF4-FFF2-40B4-BE49-F238E27FC236}">
                <a16:creationId xmlns:a16="http://schemas.microsoft.com/office/drawing/2014/main" id="{43C6D79A-D612-9B4D-840F-40545C8F49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20635" y="822462"/>
            <a:ext cx="3159449" cy="1056441"/>
          </a:xfrm>
          <a:prstGeom prst="rect">
            <a:avLst/>
          </a:prstGeom>
          <a:effectLst>
            <a:outerShdw blurRad="249158" dist="38100" dir="8100000" algn="tr" rotWithShape="0">
              <a:prstClr val="black">
                <a:alpha val="40000"/>
              </a:prstClr>
            </a:outerShdw>
          </a:effectLst>
        </p:spPr>
      </p:pic>
      <p:pic>
        <p:nvPicPr>
          <p:cNvPr id="10" name="Image 9" descr="logo5.jpg">
            <a:extLst>
              <a:ext uri="{FF2B5EF4-FFF2-40B4-BE49-F238E27FC236}">
                <a16:creationId xmlns:a16="http://schemas.microsoft.com/office/drawing/2014/main" id="{20AEB0A7-2476-7840-A293-9E476FD057B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716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C8EBC-EA26-304B-ADAD-2480958B9525}"/>
              </a:ext>
            </a:extLst>
          </p:cNvPr>
          <p:cNvSpPr>
            <a:spLocks noGrp="1"/>
          </p:cNvSpPr>
          <p:nvPr>
            <p:ph type="title"/>
          </p:nvPr>
        </p:nvSpPr>
        <p:spPr/>
        <p:txBody>
          <a:bodyPr/>
          <a:lstStyle/>
          <a:p>
            <a:r>
              <a:rPr lang="en-GB" dirty="0"/>
              <a:t>Digital Terrain Model</a:t>
            </a:r>
          </a:p>
        </p:txBody>
      </p:sp>
      <p:sp>
        <p:nvSpPr>
          <p:cNvPr id="3" name="Espace réservé du texte 2">
            <a:extLst>
              <a:ext uri="{FF2B5EF4-FFF2-40B4-BE49-F238E27FC236}">
                <a16:creationId xmlns:a16="http://schemas.microsoft.com/office/drawing/2014/main" id="{7AE13501-ADA0-394C-BD26-4B31780989AD}"/>
              </a:ext>
            </a:extLst>
          </p:cNvPr>
          <p:cNvSpPr>
            <a:spLocks noGrp="1"/>
          </p:cNvSpPr>
          <p:nvPr>
            <p:ph type="body" idx="1"/>
          </p:nvPr>
        </p:nvSpPr>
        <p:spPr/>
        <p:txBody>
          <a:bodyPr>
            <a:normAutofit/>
          </a:bodyPr>
          <a:lstStyle/>
          <a:p>
            <a:r>
              <a:rPr lang="en-GB" sz="3600" dirty="0"/>
              <a:t>And volumes, staking out surfaces …</a:t>
            </a:r>
          </a:p>
        </p:txBody>
      </p:sp>
      <p:pic>
        <p:nvPicPr>
          <p:cNvPr id="4" name="Image 3" descr="logo5.jpg">
            <a:extLst>
              <a:ext uri="{FF2B5EF4-FFF2-40B4-BE49-F238E27FC236}">
                <a16:creationId xmlns:a16="http://schemas.microsoft.com/office/drawing/2014/main" id="{893BB9B2-D33D-7C4D-B8E7-1645D0EC6D9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7905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581CA7A-0E68-3D47-8417-8E82DAEF6A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786" y="125260"/>
            <a:ext cx="3667778" cy="5868444"/>
          </a:xfrm>
          <a:prstGeom prst="rect">
            <a:avLst/>
          </a:prstGeom>
          <a:effectLst>
            <a:outerShdw blurRad="274257" dist="38100" dir="8100000" algn="tr" rotWithShape="0">
              <a:prstClr val="black">
                <a:alpha val="40000"/>
              </a:prstClr>
            </a:outerShdw>
          </a:effectLst>
        </p:spPr>
      </p:pic>
      <p:pic>
        <p:nvPicPr>
          <p:cNvPr id="7" name="Image 6">
            <a:extLst>
              <a:ext uri="{FF2B5EF4-FFF2-40B4-BE49-F238E27FC236}">
                <a16:creationId xmlns:a16="http://schemas.microsoft.com/office/drawing/2014/main" id="{8A16A3C3-4260-FD43-9033-3DB4DF376F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2875" y="125260"/>
            <a:ext cx="3667778" cy="5868444"/>
          </a:xfrm>
          <a:prstGeom prst="rect">
            <a:avLst/>
          </a:prstGeom>
          <a:effectLst>
            <a:outerShdw blurRad="274257" dist="38100" dir="8100000" algn="tr" rotWithShape="0">
              <a:prstClr val="black">
                <a:alpha val="40000"/>
              </a:prstClr>
            </a:outerShdw>
          </a:effectLst>
        </p:spPr>
      </p:pic>
      <p:pic>
        <p:nvPicPr>
          <p:cNvPr id="9" name="Image 8">
            <a:extLst>
              <a:ext uri="{FF2B5EF4-FFF2-40B4-BE49-F238E27FC236}">
                <a16:creationId xmlns:a16="http://schemas.microsoft.com/office/drawing/2014/main" id="{F176989D-CAE7-4A4E-8DA3-30FCAC96F6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7964" y="125260"/>
            <a:ext cx="3667778" cy="5868444"/>
          </a:xfrm>
          <a:prstGeom prst="rect">
            <a:avLst/>
          </a:prstGeom>
          <a:effectLst>
            <a:outerShdw blurRad="274257" dist="38100" dir="8100000" algn="tr" rotWithShape="0">
              <a:prstClr val="black">
                <a:alpha val="40000"/>
              </a:prstClr>
            </a:outerShdw>
          </a:effectLst>
        </p:spPr>
      </p:pic>
    </p:spTree>
    <p:extLst>
      <p:ext uri="{BB962C8B-B14F-4D97-AF65-F5344CB8AC3E}">
        <p14:creationId xmlns:p14="http://schemas.microsoft.com/office/powerpoint/2010/main" val="4249965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 IMAGES - Allemagne, Belgique : les intempéries font au moins 93 morts">
            <a:extLst>
              <a:ext uri="{FF2B5EF4-FFF2-40B4-BE49-F238E27FC236}">
                <a16:creationId xmlns:a16="http://schemas.microsoft.com/office/drawing/2014/main" id="{D8048FE2-8E54-AD4A-8DAC-B928341B89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356275" cy="2899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e dame retrouvée morte à Angleur: le bilan monte à 10 morts en région  liégeoise - Édition digitale de Liège">
            <a:extLst>
              <a:ext uri="{FF2B5EF4-FFF2-40B4-BE49-F238E27FC236}">
                <a16:creationId xmlns:a16="http://schemas.microsoft.com/office/drawing/2014/main" id="{77DB27A6-AC09-E745-A2C3-FFEB9D5BCC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6692" y="3960477"/>
            <a:ext cx="5149810" cy="28975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tempéries: les images impressionnantes des inondations en Wallonie  (photos et vidéos) - Le Soir">
            <a:extLst>
              <a:ext uri="{FF2B5EF4-FFF2-40B4-BE49-F238E27FC236}">
                <a16:creationId xmlns:a16="http://schemas.microsoft.com/office/drawing/2014/main" id="{E4AC2DA3-75E1-604F-BE85-5002E7907B5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3075009"/>
            <a:ext cx="4356275" cy="29055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u moins quatre morts à cause des inondations en Wallonie - Le Soir">
            <a:extLst>
              <a:ext uri="{FF2B5EF4-FFF2-40B4-BE49-F238E27FC236}">
                <a16:creationId xmlns:a16="http://schemas.microsoft.com/office/drawing/2014/main" id="{9D1191D3-5F71-C949-9029-0FD26BC8B1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56692" y="0"/>
            <a:ext cx="6691681" cy="376232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logo5.jpg">
            <a:extLst>
              <a:ext uri="{FF2B5EF4-FFF2-40B4-BE49-F238E27FC236}">
                <a16:creationId xmlns:a16="http://schemas.microsoft.com/office/drawing/2014/main" id="{EAA1738F-175F-F648-9E4C-3D81AC8685D7}"/>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18170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a:extLst>
              <a:ext uri="{FF2B5EF4-FFF2-40B4-BE49-F238E27FC236}">
                <a16:creationId xmlns:a16="http://schemas.microsoft.com/office/drawing/2014/main" id="{30F3A3EB-BC9D-634D-A807-1F8012115A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222929" cy="618785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94E2E12-9E4F-E043-B7EF-A759683F27E5}"/>
              </a:ext>
            </a:extLst>
          </p:cNvPr>
          <p:cNvSpPr txBox="1"/>
          <p:nvPr/>
        </p:nvSpPr>
        <p:spPr>
          <a:xfrm>
            <a:off x="2041742" y="6187858"/>
            <a:ext cx="9118948" cy="646331"/>
          </a:xfrm>
          <a:prstGeom prst="rect">
            <a:avLst/>
          </a:prstGeom>
          <a:noFill/>
        </p:spPr>
        <p:txBody>
          <a:bodyPr wrap="square" rtlCol="0">
            <a:spAutoFit/>
          </a:bodyPr>
          <a:lstStyle/>
          <a:p>
            <a:pPr algn="ctr"/>
            <a:r>
              <a:rPr lang="en-GB" dirty="0"/>
              <a:t>The P8HP can be a great solution for high precision positioning people and objects during flooding disasters and other natural hazards.</a:t>
            </a:r>
          </a:p>
        </p:txBody>
      </p:sp>
    </p:spTree>
    <p:extLst>
      <p:ext uri="{BB962C8B-B14F-4D97-AF65-F5344CB8AC3E}">
        <p14:creationId xmlns:p14="http://schemas.microsoft.com/office/powerpoint/2010/main" val="27535524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C8EBC-EA26-304B-ADAD-2480958B9525}"/>
              </a:ext>
            </a:extLst>
          </p:cNvPr>
          <p:cNvSpPr>
            <a:spLocks noGrp="1"/>
          </p:cNvSpPr>
          <p:nvPr>
            <p:ph type="title"/>
          </p:nvPr>
        </p:nvSpPr>
        <p:spPr/>
        <p:txBody>
          <a:bodyPr/>
          <a:lstStyle/>
          <a:p>
            <a:r>
              <a:rPr lang="en-GB" dirty="0"/>
              <a:t>Surveying always</a:t>
            </a:r>
          </a:p>
        </p:txBody>
      </p:sp>
      <p:sp>
        <p:nvSpPr>
          <p:cNvPr id="3" name="Espace réservé du texte 2">
            <a:extLst>
              <a:ext uri="{FF2B5EF4-FFF2-40B4-BE49-F238E27FC236}">
                <a16:creationId xmlns:a16="http://schemas.microsoft.com/office/drawing/2014/main" id="{7AE13501-ADA0-394C-BD26-4B31780989AD}"/>
              </a:ext>
            </a:extLst>
          </p:cNvPr>
          <p:cNvSpPr>
            <a:spLocks noGrp="1"/>
          </p:cNvSpPr>
          <p:nvPr>
            <p:ph type="body" idx="1"/>
          </p:nvPr>
        </p:nvSpPr>
        <p:spPr/>
        <p:txBody>
          <a:bodyPr>
            <a:normAutofit/>
          </a:bodyPr>
          <a:lstStyle/>
          <a:p>
            <a:r>
              <a:rPr lang="en-GB" sz="3600" dirty="0"/>
              <a:t>Using geodetic grade external GNSS antenna</a:t>
            </a:r>
          </a:p>
        </p:txBody>
      </p:sp>
      <p:pic>
        <p:nvPicPr>
          <p:cNvPr id="4" name="Image 3" descr="logo5.jpg">
            <a:extLst>
              <a:ext uri="{FF2B5EF4-FFF2-40B4-BE49-F238E27FC236}">
                <a16:creationId xmlns:a16="http://schemas.microsoft.com/office/drawing/2014/main" id="{8CFF031A-8CD0-A444-BFAC-906F09A9855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8647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8DC621-3566-8D44-81E7-CDCB0C9802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55" y="228600"/>
            <a:ext cx="4000500" cy="6400801"/>
          </a:xfrm>
          <a:prstGeom prst="rect">
            <a:avLst/>
          </a:prstGeom>
        </p:spPr>
      </p:pic>
      <p:pic>
        <p:nvPicPr>
          <p:cNvPr id="7" name="Image 6">
            <a:extLst>
              <a:ext uri="{FF2B5EF4-FFF2-40B4-BE49-F238E27FC236}">
                <a16:creationId xmlns:a16="http://schemas.microsoft.com/office/drawing/2014/main" id="{AA03A91D-746F-C849-9AC2-5634BD18AA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5750" y="228599"/>
            <a:ext cx="4000500" cy="6400801"/>
          </a:xfrm>
          <a:prstGeom prst="rect">
            <a:avLst/>
          </a:prstGeom>
        </p:spPr>
      </p:pic>
      <p:pic>
        <p:nvPicPr>
          <p:cNvPr id="9" name="Image 8">
            <a:extLst>
              <a:ext uri="{FF2B5EF4-FFF2-40B4-BE49-F238E27FC236}">
                <a16:creationId xmlns:a16="http://schemas.microsoft.com/office/drawing/2014/main" id="{F681C64D-B3C4-1C40-8C86-97312FF1F6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5245" y="228600"/>
            <a:ext cx="4000500" cy="6400801"/>
          </a:xfrm>
          <a:prstGeom prst="rect">
            <a:avLst/>
          </a:prstGeom>
        </p:spPr>
      </p:pic>
    </p:spTree>
    <p:extLst>
      <p:ext uri="{BB962C8B-B14F-4D97-AF65-F5344CB8AC3E}">
        <p14:creationId xmlns:p14="http://schemas.microsoft.com/office/powerpoint/2010/main" val="219759157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0B92FC-0873-3142-A4AF-4E1C859565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7" name="Image 6">
            <a:extLst>
              <a:ext uri="{FF2B5EF4-FFF2-40B4-BE49-F238E27FC236}">
                <a16:creationId xmlns:a16="http://schemas.microsoft.com/office/drawing/2014/main" id="{23EF6F2D-FDE2-B04F-8365-90573795BD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7893" y="137786"/>
            <a:ext cx="3264858" cy="4353144"/>
          </a:xfrm>
          <a:prstGeom prst="rect">
            <a:avLst/>
          </a:prstGeom>
          <a:effectLst>
            <a:outerShdw blurRad="380286" dist="38100" dir="8100000" algn="tr" rotWithShape="0">
              <a:prstClr val="black">
                <a:alpha val="40000"/>
              </a:prstClr>
            </a:outerShdw>
          </a:effectLst>
        </p:spPr>
      </p:pic>
      <p:pic>
        <p:nvPicPr>
          <p:cNvPr id="9" name="Image 8">
            <a:extLst>
              <a:ext uri="{FF2B5EF4-FFF2-40B4-BE49-F238E27FC236}">
                <a16:creationId xmlns:a16="http://schemas.microsoft.com/office/drawing/2014/main" id="{B9488E78-4095-C045-B679-82E3D51706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7144" y="137786"/>
            <a:ext cx="3264857" cy="4353142"/>
          </a:xfrm>
          <a:prstGeom prst="rect">
            <a:avLst/>
          </a:prstGeom>
          <a:effectLst>
            <a:outerShdw blurRad="380286" dist="38100" dir="8100000" algn="tr" rotWithShape="0">
              <a:prstClr val="black">
                <a:alpha val="40000"/>
              </a:prstClr>
            </a:outerShdw>
          </a:effectLst>
        </p:spPr>
      </p:pic>
      <p:sp>
        <p:nvSpPr>
          <p:cNvPr id="10" name="ZoneTexte 9">
            <a:extLst>
              <a:ext uri="{FF2B5EF4-FFF2-40B4-BE49-F238E27FC236}">
                <a16:creationId xmlns:a16="http://schemas.microsoft.com/office/drawing/2014/main" id="{5E91BDCD-AF11-9F4F-A50A-98426B3D611B}"/>
              </a:ext>
            </a:extLst>
          </p:cNvPr>
          <p:cNvSpPr txBox="1"/>
          <p:nvPr/>
        </p:nvSpPr>
        <p:spPr>
          <a:xfrm>
            <a:off x="5277893" y="4647156"/>
            <a:ext cx="6664108" cy="1938992"/>
          </a:xfrm>
          <a:prstGeom prst="rect">
            <a:avLst/>
          </a:prstGeom>
          <a:noFill/>
        </p:spPr>
        <p:txBody>
          <a:bodyPr wrap="square" rtlCol="0">
            <a:spAutoFit/>
          </a:bodyPr>
          <a:lstStyle/>
          <a:p>
            <a:r>
              <a:rPr lang="en-GB" sz="2400" dirty="0"/>
              <a:t>By connecting an AT340 with the antenna cable on the P8HP tablet, you get a surveying receiver that can clearly compete with the wearable GNSS G100/G200. </a:t>
            </a:r>
            <a:r>
              <a:rPr lang="en-GB" sz="2400" dirty="0">
                <a:solidFill>
                  <a:srgbClr val="0070C0"/>
                </a:solidFill>
              </a:rPr>
              <a:t>The benefit is that the P8HP is already a tablet running Survey Master …</a:t>
            </a:r>
          </a:p>
        </p:txBody>
      </p:sp>
    </p:spTree>
    <p:extLst>
      <p:ext uri="{BB962C8B-B14F-4D97-AF65-F5344CB8AC3E}">
        <p14:creationId xmlns:p14="http://schemas.microsoft.com/office/powerpoint/2010/main" val="2501034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08F4B88-8A7C-874E-B84E-A8D0D6A291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5" name="Image 4">
            <a:extLst>
              <a:ext uri="{FF2B5EF4-FFF2-40B4-BE49-F238E27FC236}">
                <a16:creationId xmlns:a16="http://schemas.microsoft.com/office/drawing/2014/main" id="{C031CD05-F6F2-6845-93B9-C4B5E1F313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3055" y="105427"/>
            <a:ext cx="3312221" cy="5299554"/>
          </a:xfrm>
          <a:prstGeom prst="rect">
            <a:avLst/>
          </a:prstGeom>
          <a:effectLst>
            <a:outerShdw blurRad="313723" dist="38100" dir="8100000" algn="tr" rotWithShape="0">
              <a:prstClr val="black">
                <a:alpha val="40000"/>
              </a:prstClr>
            </a:outerShdw>
          </a:effectLst>
        </p:spPr>
      </p:pic>
      <p:pic>
        <p:nvPicPr>
          <p:cNvPr id="7" name="Image 6">
            <a:extLst>
              <a:ext uri="{FF2B5EF4-FFF2-40B4-BE49-F238E27FC236}">
                <a16:creationId xmlns:a16="http://schemas.microsoft.com/office/drawing/2014/main" id="{E44D8FC0-DE11-024E-A715-391F1ABD59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2515" y="105427"/>
            <a:ext cx="3312221" cy="5299554"/>
          </a:xfrm>
          <a:prstGeom prst="rect">
            <a:avLst/>
          </a:prstGeom>
          <a:effectLst>
            <a:outerShdw blurRad="313723" dist="38100" dir="8100000" algn="tr" rotWithShape="0">
              <a:prstClr val="black">
                <a:alpha val="40000"/>
              </a:prstClr>
            </a:outerShdw>
          </a:effectLst>
        </p:spPr>
      </p:pic>
      <p:sp>
        <p:nvSpPr>
          <p:cNvPr id="8" name="ZoneTexte 7">
            <a:extLst>
              <a:ext uri="{FF2B5EF4-FFF2-40B4-BE49-F238E27FC236}">
                <a16:creationId xmlns:a16="http://schemas.microsoft.com/office/drawing/2014/main" id="{B0ED6498-480C-3444-8409-68C58D436904}"/>
              </a:ext>
            </a:extLst>
          </p:cNvPr>
          <p:cNvSpPr txBox="1"/>
          <p:nvPr/>
        </p:nvSpPr>
        <p:spPr>
          <a:xfrm>
            <a:off x="5243055" y="5611660"/>
            <a:ext cx="6811681" cy="1077218"/>
          </a:xfrm>
          <a:prstGeom prst="rect">
            <a:avLst/>
          </a:prstGeom>
          <a:noFill/>
        </p:spPr>
        <p:txBody>
          <a:bodyPr wrap="square" rtlCol="0">
            <a:spAutoFit/>
          </a:bodyPr>
          <a:lstStyle/>
          <a:p>
            <a:pPr algn="ctr"/>
            <a:r>
              <a:rPr lang="en-GB" sz="3200" dirty="0">
                <a:solidFill>
                  <a:srgbClr val="0070C0"/>
                </a:solidFill>
              </a:rPr>
              <a:t>The P8HP can be turned easily into a GNSS RTK surveying tool.</a:t>
            </a:r>
          </a:p>
        </p:txBody>
      </p:sp>
    </p:spTree>
    <p:extLst>
      <p:ext uri="{BB962C8B-B14F-4D97-AF65-F5344CB8AC3E}">
        <p14:creationId xmlns:p14="http://schemas.microsoft.com/office/powerpoint/2010/main" val="21013295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C8EBC-EA26-304B-ADAD-2480958B9525}"/>
              </a:ext>
            </a:extLst>
          </p:cNvPr>
          <p:cNvSpPr>
            <a:spLocks noGrp="1"/>
          </p:cNvSpPr>
          <p:nvPr>
            <p:ph type="title"/>
          </p:nvPr>
        </p:nvSpPr>
        <p:spPr/>
        <p:txBody>
          <a:bodyPr/>
          <a:lstStyle/>
          <a:p>
            <a:r>
              <a:rPr lang="en-GB" dirty="0"/>
              <a:t>What next ?</a:t>
            </a:r>
          </a:p>
        </p:txBody>
      </p:sp>
      <p:sp>
        <p:nvSpPr>
          <p:cNvPr id="3" name="Espace réservé du texte 2">
            <a:extLst>
              <a:ext uri="{FF2B5EF4-FFF2-40B4-BE49-F238E27FC236}">
                <a16:creationId xmlns:a16="http://schemas.microsoft.com/office/drawing/2014/main" id="{7AE13501-ADA0-394C-BD26-4B31780989AD}"/>
              </a:ext>
            </a:extLst>
          </p:cNvPr>
          <p:cNvSpPr>
            <a:spLocks noGrp="1"/>
          </p:cNvSpPr>
          <p:nvPr>
            <p:ph type="body" idx="1"/>
          </p:nvPr>
        </p:nvSpPr>
        <p:spPr/>
        <p:txBody>
          <a:bodyPr>
            <a:normAutofit/>
          </a:bodyPr>
          <a:lstStyle/>
          <a:p>
            <a:r>
              <a:rPr lang="en-GB" sz="3600" dirty="0"/>
              <a:t>Opening the GNSS Mass Market …</a:t>
            </a:r>
          </a:p>
        </p:txBody>
      </p:sp>
      <p:pic>
        <p:nvPicPr>
          <p:cNvPr id="4" name="Image 3" descr="logo5.jpg">
            <a:extLst>
              <a:ext uri="{FF2B5EF4-FFF2-40B4-BE49-F238E27FC236}">
                <a16:creationId xmlns:a16="http://schemas.microsoft.com/office/drawing/2014/main" id="{8C977EA2-C9FB-4F4F-8D31-1996CB45E09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3533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FAAB50A-80FC-1B41-9E51-E9F008FBD410}"/>
              </a:ext>
            </a:extLst>
          </p:cNvPr>
          <p:cNvSpPr>
            <a:spLocks noGrp="1"/>
          </p:cNvSpPr>
          <p:nvPr>
            <p:ph type="title"/>
          </p:nvPr>
        </p:nvSpPr>
        <p:spPr/>
        <p:txBody>
          <a:bodyPr/>
          <a:lstStyle/>
          <a:p>
            <a:r>
              <a:rPr lang="en-GB" dirty="0"/>
              <a:t>An Opportunity …</a:t>
            </a:r>
          </a:p>
        </p:txBody>
      </p:sp>
      <p:sp>
        <p:nvSpPr>
          <p:cNvPr id="5" name="Espace réservé du contenu 4">
            <a:extLst>
              <a:ext uri="{FF2B5EF4-FFF2-40B4-BE49-F238E27FC236}">
                <a16:creationId xmlns:a16="http://schemas.microsoft.com/office/drawing/2014/main" id="{7A108005-838D-2541-961F-66AA864A6EFB}"/>
              </a:ext>
            </a:extLst>
          </p:cNvPr>
          <p:cNvSpPr>
            <a:spLocks noGrp="1"/>
          </p:cNvSpPr>
          <p:nvPr>
            <p:ph idx="1"/>
          </p:nvPr>
        </p:nvSpPr>
        <p:spPr/>
        <p:txBody>
          <a:bodyPr/>
          <a:lstStyle/>
          <a:p>
            <a:r>
              <a:rPr lang="en-GB" dirty="0"/>
              <a:t>The SinoGNSS P8HP is offering us the unique opportunity to open the GNSS High Precision Technologies for the Mass Market ! </a:t>
            </a:r>
          </a:p>
          <a:p>
            <a:r>
              <a:rPr lang="en-GB" dirty="0">
                <a:solidFill>
                  <a:srgbClr val="0070C0"/>
                </a:solidFill>
              </a:rPr>
              <a:t>Now we now the How … but who and where and why ?</a:t>
            </a:r>
          </a:p>
          <a:p>
            <a:r>
              <a:rPr lang="en-GB" dirty="0"/>
              <a:t>Since years now, marketeers are announcing GNSS High Precision for the Mass Market ! But does the street people needs high precision location ? </a:t>
            </a:r>
          </a:p>
          <a:p>
            <a:r>
              <a:rPr lang="en-GB" dirty="0">
                <a:solidFill>
                  <a:srgbClr val="0070C0"/>
                </a:solidFill>
              </a:rPr>
              <a:t>Probably the professionals will still be the main adopters of the P8HP</a:t>
            </a:r>
          </a:p>
          <a:p>
            <a:r>
              <a:rPr lang="en-GB" dirty="0"/>
              <a:t>But it’s an opportunity to look for more applications …</a:t>
            </a:r>
          </a:p>
          <a:p>
            <a:r>
              <a:rPr lang="en-GB" dirty="0">
                <a:solidFill>
                  <a:srgbClr val="0070C0"/>
                </a:solidFill>
              </a:rPr>
              <a:t>Because that will be the applications that will drive that business ! </a:t>
            </a:r>
          </a:p>
        </p:txBody>
      </p:sp>
    </p:spTree>
    <p:extLst>
      <p:ext uri="{BB962C8B-B14F-4D97-AF65-F5344CB8AC3E}">
        <p14:creationId xmlns:p14="http://schemas.microsoft.com/office/powerpoint/2010/main" val="406586938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986AC8-F349-F544-90FB-77B851EB22BC}"/>
              </a:ext>
            </a:extLst>
          </p:cNvPr>
          <p:cNvSpPr txBox="1"/>
          <p:nvPr/>
        </p:nvSpPr>
        <p:spPr>
          <a:xfrm>
            <a:off x="139874" y="96301"/>
            <a:ext cx="11912252" cy="2031325"/>
          </a:xfrm>
          <a:prstGeom prst="rect">
            <a:avLst/>
          </a:prstGeom>
          <a:noFill/>
        </p:spPr>
        <p:txBody>
          <a:bodyPr wrap="square">
            <a:spAutoFit/>
          </a:bodyPr>
          <a:lstStyle/>
          <a:p>
            <a:r>
              <a:rPr lang="en-GB" sz="1800" dirty="0">
                <a:effectLst/>
                <a:latin typeface="TimesNewRomanPSMT"/>
              </a:rPr>
              <a:t>Google Maps exceeding 1 billion active users. Also, Google Play quotes there are 47,000 free Maps &amp; Navigation applications alone. Currently, however, mapping and GIS applications in IOT and smartphones is limited to accuracies over a meter and is restricted in terms of availability in the urban canyon. </a:t>
            </a:r>
          </a:p>
          <a:p>
            <a:endParaRPr lang="en-GB" b="1" dirty="0">
              <a:solidFill>
                <a:srgbClr val="0070C0"/>
              </a:solidFill>
              <a:latin typeface="TimesNewRomanPSMT"/>
            </a:endParaRPr>
          </a:p>
          <a:p>
            <a:r>
              <a:rPr lang="en-GB" sz="1800" b="1" dirty="0">
                <a:solidFill>
                  <a:srgbClr val="0070C0"/>
                </a:solidFill>
                <a:effectLst/>
                <a:latin typeface="TimesNewRomanPSMT"/>
              </a:rPr>
              <a:t>Improving this accuracy will allow users to explore their environment with a greater awareness, such as the end of a sidewalk or the lane of a highway. In GIS, an amateur surveyor may be able to map the size of their garden or driveway. Currently, such capabilities are unavailable in mass-market receivers. </a:t>
            </a:r>
            <a:endParaRPr lang="en-GB" b="1" dirty="0">
              <a:solidFill>
                <a:srgbClr val="0070C0"/>
              </a:solidFill>
            </a:endParaRPr>
          </a:p>
        </p:txBody>
      </p:sp>
      <p:pic>
        <p:nvPicPr>
          <p:cNvPr id="7" name="Image 6">
            <a:extLst>
              <a:ext uri="{FF2B5EF4-FFF2-40B4-BE49-F238E27FC236}">
                <a16:creationId xmlns:a16="http://schemas.microsoft.com/office/drawing/2014/main" id="{3ED91AC6-637D-9D4E-9AB9-EA6EC94F36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6826" y="2116899"/>
            <a:ext cx="6938348" cy="4569744"/>
          </a:xfrm>
          <a:prstGeom prst="rect">
            <a:avLst/>
          </a:prstGeom>
        </p:spPr>
      </p:pic>
      <p:sp>
        <p:nvSpPr>
          <p:cNvPr id="8" name="Rectangle 7">
            <a:extLst>
              <a:ext uri="{FF2B5EF4-FFF2-40B4-BE49-F238E27FC236}">
                <a16:creationId xmlns:a16="http://schemas.microsoft.com/office/drawing/2014/main" id="{02ACFF2A-BA8D-6B48-A8D2-56B4ECEEC751}"/>
              </a:ext>
            </a:extLst>
          </p:cNvPr>
          <p:cNvSpPr/>
          <p:nvPr/>
        </p:nvSpPr>
        <p:spPr>
          <a:xfrm>
            <a:off x="7371299" y="2530258"/>
            <a:ext cx="1315233" cy="250520"/>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00" dirty="0"/>
              <a:t>Benefit from P8HP</a:t>
            </a:r>
          </a:p>
        </p:txBody>
      </p:sp>
      <p:sp>
        <p:nvSpPr>
          <p:cNvPr id="9" name="Rectangle 8">
            <a:extLst>
              <a:ext uri="{FF2B5EF4-FFF2-40B4-BE49-F238E27FC236}">
                <a16:creationId xmlns:a16="http://schemas.microsoft.com/office/drawing/2014/main" id="{79925611-5169-1746-AC82-8DB883294E1C}"/>
              </a:ext>
            </a:extLst>
          </p:cNvPr>
          <p:cNvSpPr/>
          <p:nvPr/>
        </p:nvSpPr>
        <p:spPr>
          <a:xfrm>
            <a:off x="4442296" y="2530258"/>
            <a:ext cx="1315233" cy="250520"/>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00" dirty="0"/>
              <a:t>Enabled by P8HP</a:t>
            </a:r>
          </a:p>
        </p:txBody>
      </p:sp>
    </p:spTree>
    <p:extLst>
      <p:ext uri="{BB962C8B-B14F-4D97-AF65-F5344CB8AC3E}">
        <p14:creationId xmlns:p14="http://schemas.microsoft.com/office/powerpoint/2010/main" val="17662885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DFCF5A-CB6D-664C-A715-823E81674D4B}"/>
              </a:ext>
            </a:extLst>
          </p:cNvPr>
          <p:cNvSpPr>
            <a:spLocks noGrp="1"/>
          </p:cNvSpPr>
          <p:nvPr>
            <p:ph type="title"/>
          </p:nvPr>
        </p:nvSpPr>
        <p:spPr/>
        <p:txBody>
          <a:bodyPr/>
          <a:lstStyle/>
          <a:p>
            <a:r>
              <a:rPr lang="en-GB" dirty="0"/>
              <a:t>New Market Segments …</a:t>
            </a:r>
          </a:p>
        </p:txBody>
      </p:sp>
      <p:sp>
        <p:nvSpPr>
          <p:cNvPr id="3" name="Espace réservé du contenu 2">
            <a:extLst>
              <a:ext uri="{FF2B5EF4-FFF2-40B4-BE49-F238E27FC236}">
                <a16:creationId xmlns:a16="http://schemas.microsoft.com/office/drawing/2014/main" id="{2A4699DB-9C8E-FA41-8C75-E8794C064104}"/>
              </a:ext>
            </a:extLst>
          </p:cNvPr>
          <p:cNvSpPr>
            <a:spLocks noGrp="1"/>
          </p:cNvSpPr>
          <p:nvPr>
            <p:ph idx="1"/>
          </p:nvPr>
        </p:nvSpPr>
        <p:spPr>
          <a:xfrm>
            <a:off x="888315" y="6040101"/>
            <a:ext cx="11124145" cy="582460"/>
          </a:xfrm>
        </p:spPr>
        <p:txBody>
          <a:bodyPr>
            <a:normAutofit/>
          </a:bodyPr>
          <a:lstStyle/>
          <a:p>
            <a:r>
              <a:rPr lang="en-GB" dirty="0"/>
              <a:t>Inventories in construction, extraction industries  and industrial areas </a:t>
            </a:r>
          </a:p>
        </p:txBody>
      </p:sp>
      <p:pic>
        <p:nvPicPr>
          <p:cNvPr id="4098" name="Picture 2" descr="Stockage Dans Les Matériaux De Construction à Ciel Ouvert Banque D&amp;#39;Images  Et Photos Libres De Droits. Image 54103358.">
            <a:extLst>
              <a:ext uri="{FF2B5EF4-FFF2-40B4-BE49-F238E27FC236}">
                <a16:creationId xmlns:a16="http://schemas.microsoft.com/office/drawing/2014/main" id="{48766EB3-A277-8949-B536-874F2BF1627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3005"/>
            <a:ext cx="4731098" cy="3144360"/>
          </a:xfrm>
          <a:prstGeom prst="rect">
            <a:avLst/>
          </a:prstGeom>
          <a:noFill/>
          <a:effectLst>
            <a:outerShdw blurRad="681005"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279 Candado Galvanizado Fotos - Libres de Derechos y Gratuitas de Dreamstime">
            <a:extLst>
              <a:ext uri="{FF2B5EF4-FFF2-40B4-BE49-F238E27FC236}">
                <a16:creationId xmlns:a16="http://schemas.microsoft.com/office/drawing/2014/main" id="{39B8F784-BF1E-C446-89CD-AECDC858A2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4838" y="2667717"/>
            <a:ext cx="4731098" cy="3152094"/>
          </a:xfrm>
          <a:prstGeom prst="rect">
            <a:avLst/>
          </a:prstGeom>
          <a:noFill/>
          <a:effectLst>
            <a:outerShdw blurRad="681005"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Organisation de la fédération - Fédération de la Pierre Bleue de Belgique">
            <a:extLst>
              <a:ext uri="{FF2B5EF4-FFF2-40B4-BE49-F238E27FC236}">
                <a16:creationId xmlns:a16="http://schemas.microsoft.com/office/drawing/2014/main" id="{C26887AF-5F35-E047-81F6-88871C35C1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79078" y="1555918"/>
            <a:ext cx="4212921" cy="1559424"/>
          </a:xfrm>
          <a:prstGeom prst="rect">
            <a:avLst/>
          </a:prstGeom>
          <a:noFill/>
          <a:effectLst>
            <a:outerShdw blurRad="681005"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FFB009A0-A748-5E48-9AC1-EFC522D741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5566" y="3854278"/>
            <a:ext cx="970622" cy="1786174"/>
          </a:xfrm>
          <a:prstGeom prst="rect">
            <a:avLst/>
          </a:prstGeom>
        </p:spPr>
      </p:pic>
    </p:spTree>
    <p:extLst>
      <p:ext uri="{BB962C8B-B14F-4D97-AF65-F5344CB8AC3E}">
        <p14:creationId xmlns:p14="http://schemas.microsoft.com/office/powerpoint/2010/main" val="30110313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DFCF5A-CB6D-664C-A715-823E81674D4B}"/>
              </a:ext>
            </a:extLst>
          </p:cNvPr>
          <p:cNvSpPr>
            <a:spLocks noGrp="1"/>
          </p:cNvSpPr>
          <p:nvPr>
            <p:ph type="title"/>
          </p:nvPr>
        </p:nvSpPr>
        <p:spPr/>
        <p:txBody>
          <a:bodyPr/>
          <a:lstStyle/>
          <a:p>
            <a:r>
              <a:rPr lang="en-GB" dirty="0"/>
              <a:t>New Market Segments …</a:t>
            </a:r>
          </a:p>
        </p:txBody>
      </p:sp>
      <p:sp>
        <p:nvSpPr>
          <p:cNvPr id="3" name="Espace réservé du contenu 2">
            <a:extLst>
              <a:ext uri="{FF2B5EF4-FFF2-40B4-BE49-F238E27FC236}">
                <a16:creationId xmlns:a16="http://schemas.microsoft.com/office/drawing/2014/main" id="{2A4699DB-9C8E-FA41-8C75-E8794C064104}"/>
              </a:ext>
            </a:extLst>
          </p:cNvPr>
          <p:cNvSpPr>
            <a:spLocks noGrp="1"/>
          </p:cNvSpPr>
          <p:nvPr>
            <p:ph idx="1"/>
          </p:nvPr>
        </p:nvSpPr>
        <p:spPr>
          <a:xfrm>
            <a:off x="888315" y="6040101"/>
            <a:ext cx="11124145" cy="582460"/>
          </a:xfrm>
        </p:spPr>
        <p:txBody>
          <a:bodyPr>
            <a:normAutofit/>
          </a:bodyPr>
          <a:lstStyle/>
          <a:p>
            <a:r>
              <a:rPr lang="en-GB" dirty="0"/>
              <a:t>Railway, signals and inspection</a:t>
            </a:r>
          </a:p>
        </p:txBody>
      </p:sp>
      <p:pic>
        <p:nvPicPr>
          <p:cNvPr id="7" name="Image 6">
            <a:extLst>
              <a:ext uri="{FF2B5EF4-FFF2-40B4-BE49-F238E27FC236}">
                <a16:creationId xmlns:a16="http://schemas.microsoft.com/office/drawing/2014/main" id="{FFB009A0-A748-5E48-9AC1-EFC522D741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33720" y="4861440"/>
            <a:ext cx="970622" cy="1786174"/>
          </a:xfrm>
          <a:prstGeom prst="rect">
            <a:avLst/>
          </a:prstGeom>
        </p:spPr>
      </p:pic>
      <p:pic>
        <p:nvPicPr>
          <p:cNvPr id="6146" name="Picture 2" descr="La SNCB et Infrabel complices de fraude ? (2/3) - Médor">
            <a:extLst>
              <a:ext uri="{FF2B5EF4-FFF2-40B4-BE49-F238E27FC236}">
                <a16:creationId xmlns:a16="http://schemas.microsoft.com/office/drawing/2014/main" id="{3B23CA7F-EFB8-A044-8975-AA8CC034C6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01029"/>
            <a:ext cx="5323766" cy="3546959"/>
          </a:xfrm>
          <a:prstGeom prst="rect">
            <a:avLst/>
          </a:prstGeom>
          <a:noFill/>
          <a:effectLst>
            <a:outerShdw blurRad="528783"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Rapport d&amp;#39;Enquête de Sécurité Rapport d&amp;#39;Enquête de Sécurité">
            <a:extLst>
              <a:ext uri="{FF2B5EF4-FFF2-40B4-BE49-F238E27FC236}">
                <a16:creationId xmlns:a16="http://schemas.microsoft.com/office/drawing/2014/main" id="{BDB4778D-0383-2349-BEBB-5637EFBDCE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04114" y="1992177"/>
            <a:ext cx="2108200" cy="3848100"/>
          </a:xfrm>
          <a:prstGeom prst="rect">
            <a:avLst/>
          </a:prstGeom>
          <a:noFill/>
          <a:effectLst>
            <a:outerShdw blurRad="528783"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Les travaux sur la jonction Nord-Midi débutent: votre train est-il impacté?">
            <a:extLst>
              <a:ext uri="{FF2B5EF4-FFF2-40B4-BE49-F238E27FC236}">
                <a16:creationId xmlns:a16="http://schemas.microsoft.com/office/drawing/2014/main" id="{1F846559-5E6C-484C-822B-9F0F02E5E4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8234" y="1139854"/>
            <a:ext cx="5323764" cy="3547533"/>
          </a:xfrm>
          <a:prstGeom prst="rect">
            <a:avLst/>
          </a:prstGeom>
          <a:noFill/>
          <a:effectLst>
            <a:outerShdw blurRad="528783"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3139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DFCF5A-CB6D-664C-A715-823E81674D4B}"/>
              </a:ext>
            </a:extLst>
          </p:cNvPr>
          <p:cNvSpPr>
            <a:spLocks noGrp="1"/>
          </p:cNvSpPr>
          <p:nvPr>
            <p:ph type="title"/>
          </p:nvPr>
        </p:nvSpPr>
        <p:spPr/>
        <p:txBody>
          <a:bodyPr/>
          <a:lstStyle/>
          <a:p>
            <a:r>
              <a:rPr lang="en-GB" dirty="0"/>
              <a:t>New Market Segments …</a:t>
            </a:r>
          </a:p>
        </p:txBody>
      </p:sp>
      <p:sp>
        <p:nvSpPr>
          <p:cNvPr id="3" name="Espace réservé du contenu 2">
            <a:extLst>
              <a:ext uri="{FF2B5EF4-FFF2-40B4-BE49-F238E27FC236}">
                <a16:creationId xmlns:a16="http://schemas.microsoft.com/office/drawing/2014/main" id="{2A4699DB-9C8E-FA41-8C75-E8794C064104}"/>
              </a:ext>
            </a:extLst>
          </p:cNvPr>
          <p:cNvSpPr>
            <a:spLocks noGrp="1"/>
          </p:cNvSpPr>
          <p:nvPr>
            <p:ph idx="1"/>
          </p:nvPr>
        </p:nvSpPr>
        <p:spPr>
          <a:xfrm>
            <a:off x="888315" y="6040101"/>
            <a:ext cx="11124145" cy="582460"/>
          </a:xfrm>
        </p:spPr>
        <p:txBody>
          <a:bodyPr>
            <a:normAutofit/>
          </a:bodyPr>
          <a:lstStyle/>
          <a:p>
            <a:r>
              <a:rPr lang="en-GB" dirty="0"/>
              <a:t>Inspection of public spaces, public parking lots, infrastructures</a:t>
            </a:r>
          </a:p>
        </p:txBody>
      </p:sp>
      <p:pic>
        <p:nvPicPr>
          <p:cNvPr id="7" name="Image 6">
            <a:extLst>
              <a:ext uri="{FF2B5EF4-FFF2-40B4-BE49-F238E27FC236}">
                <a16:creationId xmlns:a16="http://schemas.microsoft.com/office/drawing/2014/main" id="{FFB009A0-A748-5E48-9AC1-EFC522D741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2931" y="913097"/>
            <a:ext cx="970622" cy="1786174"/>
          </a:xfrm>
          <a:prstGeom prst="rect">
            <a:avLst/>
          </a:prstGeom>
        </p:spPr>
      </p:pic>
      <p:pic>
        <p:nvPicPr>
          <p:cNvPr id="8194" name="Picture 2" descr="By the People, For the People: What is Public Architecture, According to  our Readers | ArchDaily">
            <a:extLst>
              <a:ext uri="{FF2B5EF4-FFF2-40B4-BE49-F238E27FC236}">
                <a16:creationId xmlns:a16="http://schemas.microsoft.com/office/drawing/2014/main" id="{4F8F8F80-38B9-E94E-8354-8FD68E8C9A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6184"/>
            <a:ext cx="5656023" cy="3770682"/>
          </a:xfrm>
          <a:prstGeom prst="rect">
            <a:avLst/>
          </a:prstGeom>
          <a:noFill/>
          <a:effectLst>
            <a:outerShdw blurRad="624359"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6" name="Picture 4" descr="MRSC - Sidewalk Trip and Fall . . . Who is at Fault? Who Pays?">
            <a:extLst>
              <a:ext uri="{FF2B5EF4-FFF2-40B4-BE49-F238E27FC236}">
                <a16:creationId xmlns:a16="http://schemas.microsoft.com/office/drawing/2014/main" id="{88339198-A12C-C64C-A389-900D3622FC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4079" y="1572139"/>
            <a:ext cx="3346658" cy="4467961"/>
          </a:xfrm>
          <a:prstGeom prst="rect">
            <a:avLst/>
          </a:prstGeom>
          <a:noFill/>
          <a:effectLst>
            <a:outerShdw blurRad="624359"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8" name="Picture 6" descr="Low cost simple UHF automatic parking management - Sag">
            <a:extLst>
              <a:ext uri="{FF2B5EF4-FFF2-40B4-BE49-F238E27FC236}">
                <a16:creationId xmlns:a16="http://schemas.microsoft.com/office/drawing/2014/main" id="{13180399-35E2-FB49-B752-ED2F857701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31893" y="2897702"/>
            <a:ext cx="4360107" cy="2910781"/>
          </a:xfrm>
          <a:prstGeom prst="rect">
            <a:avLst/>
          </a:prstGeom>
          <a:noFill/>
          <a:effectLst>
            <a:outerShdw blurRad="624359"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11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E22A6AF0-2EC1-1343-BCDF-E8003D483353}"/>
              </a:ext>
            </a:extLst>
          </p:cNvPr>
          <p:cNvSpPr>
            <a:spLocks noGrp="1"/>
          </p:cNvSpPr>
          <p:nvPr>
            <p:ph type="subTitle" idx="1"/>
          </p:nvPr>
        </p:nvSpPr>
        <p:spPr>
          <a:xfrm>
            <a:off x="9074669" y="1139023"/>
            <a:ext cx="3058103" cy="2768617"/>
          </a:xfrm>
          <a:solidFill>
            <a:schemeClr val="bg1">
              <a:alpha val="45000"/>
            </a:schemeClr>
          </a:solidFill>
        </p:spPr>
        <p:txBody>
          <a:bodyPr>
            <a:normAutofit fontScale="92500" lnSpcReduction="20000"/>
          </a:bodyPr>
          <a:lstStyle/>
          <a:p>
            <a:r>
              <a:rPr lang="fr-FR" b="1" dirty="0">
                <a:solidFill>
                  <a:schemeClr val="tx1">
                    <a:lumMod val="65000"/>
                    <a:lumOff val="35000"/>
                  </a:schemeClr>
                </a:solidFill>
              </a:rPr>
              <a:t>Prof. Joël van Cranenbroeck</a:t>
            </a:r>
            <a:r>
              <a:rPr lang="fr-FR" dirty="0">
                <a:solidFill>
                  <a:schemeClr val="tx1">
                    <a:lumMod val="65000"/>
                    <a:lumOff val="35000"/>
                  </a:schemeClr>
                </a:solidFill>
              </a:rPr>
              <a:t>, Managing Director</a:t>
            </a:r>
          </a:p>
          <a:p>
            <a:r>
              <a:rPr lang="fr-FR" dirty="0">
                <a:solidFill>
                  <a:schemeClr val="tx1">
                    <a:lumMod val="65000"/>
                    <a:lumOff val="35000"/>
                  </a:schemeClr>
                </a:solidFill>
              </a:rPr>
              <a:t>CGEOS </a:t>
            </a:r>
          </a:p>
          <a:p>
            <a:r>
              <a:rPr lang="fr-FR" dirty="0">
                <a:solidFill>
                  <a:schemeClr val="tx1">
                    <a:lumMod val="65000"/>
                    <a:lumOff val="35000"/>
                  </a:schemeClr>
                </a:solidFill>
              </a:rPr>
              <a:t>CREATIVE GEOSENSING SPRL</a:t>
            </a:r>
          </a:p>
          <a:p>
            <a:r>
              <a:rPr lang="fr-FR" dirty="0">
                <a:solidFill>
                  <a:schemeClr val="tx1">
                    <a:lumMod val="65000"/>
                    <a:lumOff val="35000"/>
                  </a:schemeClr>
                </a:solidFill>
              </a:rPr>
              <a:t>E-mail : </a:t>
            </a:r>
            <a:r>
              <a:rPr lang="fr-FR" dirty="0">
                <a:hlinkClick r:id="rId2"/>
              </a:rPr>
              <a:t>cgeos2014@gmail.com</a:t>
            </a:r>
            <a:endParaRPr lang="fr-FR" dirty="0"/>
          </a:p>
          <a:p>
            <a:r>
              <a:rPr lang="fr-FR" dirty="0">
                <a:solidFill>
                  <a:schemeClr val="tx1">
                    <a:lumMod val="65000"/>
                    <a:lumOff val="35000"/>
                  </a:schemeClr>
                </a:solidFill>
              </a:rPr>
              <a:t>Mobile +32 474 98 61 93</a:t>
            </a:r>
          </a:p>
        </p:txBody>
      </p:sp>
      <p:pic>
        <p:nvPicPr>
          <p:cNvPr id="4" name="Image 3" descr="logo5.jpg">
            <a:extLst>
              <a:ext uri="{FF2B5EF4-FFF2-40B4-BE49-F238E27FC236}">
                <a16:creationId xmlns:a16="http://schemas.microsoft.com/office/drawing/2014/main" id="{008038E2-E7DF-7141-A3A9-6484EB0999E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755" b="100000" l="0" r="100000"/>
                    </a14:imgEffect>
                  </a14:imgLayer>
                </a14:imgProps>
              </a:ext>
              <a:ext uri="{28A0092B-C50C-407E-A947-70E740481C1C}">
                <a14:useLocalDpi xmlns:a14="http://schemas.microsoft.com/office/drawing/2010/main"/>
              </a:ext>
            </a:extLst>
          </a:blip>
          <a:srcRect/>
          <a:stretch/>
        </p:blipFill>
        <p:spPr>
          <a:xfrm>
            <a:off x="10026297" y="4482472"/>
            <a:ext cx="1184888" cy="690297"/>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DA66566-0426-9048-9DF2-846EECF47A01}"/>
              </a:ext>
            </a:extLst>
          </p:cNvPr>
          <p:cNvPicPr>
            <a:picLocks noChangeAspect="1"/>
          </p:cNvPicPr>
          <p:nvPr/>
        </p:nvPicPr>
        <p:blipFill>
          <a:blip r:embed="rId5"/>
          <a:stretch>
            <a:fillRect/>
          </a:stretch>
        </p:blipFill>
        <p:spPr>
          <a:xfrm>
            <a:off x="9383391" y="5620223"/>
            <a:ext cx="2679700" cy="749300"/>
          </a:xfrm>
          <a:prstGeom prst="rect">
            <a:avLst/>
          </a:prstGeom>
        </p:spPr>
      </p:pic>
      <p:pic>
        <p:nvPicPr>
          <p:cNvPr id="12" name="Image 11">
            <a:extLst>
              <a:ext uri="{FF2B5EF4-FFF2-40B4-BE49-F238E27FC236}">
                <a16:creationId xmlns:a16="http://schemas.microsoft.com/office/drawing/2014/main" id="{254F1BB9-802E-3744-A91E-C278F877E9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0592"/>
            <a:ext cx="8668012" cy="5928931"/>
          </a:xfrm>
          <a:prstGeom prst="rect">
            <a:avLst/>
          </a:prstGeom>
        </p:spPr>
      </p:pic>
    </p:spTree>
    <p:extLst>
      <p:ext uri="{BB962C8B-B14F-4D97-AF65-F5344CB8AC3E}">
        <p14:creationId xmlns:p14="http://schemas.microsoft.com/office/powerpoint/2010/main" val="254273650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A083C9-A907-F646-8CF3-A558167FA676}"/>
              </a:ext>
            </a:extLst>
          </p:cNvPr>
          <p:cNvSpPr>
            <a:spLocks noGrp="1"/>
          </p:cNvSpPr>
          <p:nvPr>
            <p:ph type="title"/>
          </p:nvPr>
        </p:nvSpPr>
        <p:spPr/>
        <p:txBody>
          <a:bodyPr/>
          <a:lstStyle/>
          <a:p>
            <a:r>
              <a:rPr lang="en-GB" dirty="0">
                <a:solidFill>
                  <a:srgbClr val="0070C0"/>
                </a:solidFill>
              </a:rPr>
              <a:t>Introduction</a:t>
            </a:r>
          </a:p>
        </p:txBody>
      </p:sp>
      <p:sp>
        <p:nvSpPr>
          <p:cNvPr id="3" name="Espace réservé du contenu 2">
            <a:extLst>
              <a:ext uri="{FF2B5EF4-FFF2-40B4-BE49-F238E27FC236}">
                <a16:creationId xmlns:a16="http://schemas.microsoft.com/office/drawing/2014/main" id="{AF4CE001-F00C-B040-8239-9E030F72C47D}"/>
              </a:ext>
            </a:extLst>
          </p:cNvPr>
          <p:cNvSpPr>
            <a:spLocks noGrp="1"/>
          </p:cNvSpPr>
          <p:nvPr>
            <p:ph idx="1"/>
          </p:nvPr>
        </p:nvSpPr>
        <p:spPr/>
        <p:txBody>
          <a:bodyPr/>
          <a:lstStyle/>
          <a:p>
            <a:r>
              <a:rPr lang="en-GB" dirty="0"/>
              <a:t>Since Google introduced its GNSS API and the access to the GNSS chipset raw data that equips any Smartphone and Tablet, there are lot of excitement about addressing the mass market with GNSS high precision technology for anyone.</a:t>
            </a:r>
          </a:p>
          <a:p>
            <a:r>
              <a:rPr lang="en-GB" dirty="0">
                <a:solidFill>
                  <a:srgbClr val="0070C0"/>
                </a:solidFill>
              </a:rPr>
              <a:t>The University of Texas however, cool down the enthusiasts by highlighting again the importance of the GNSS antenna quality.</a:t>
            </a:r>
          </a:p>
          <a:p>
            <a:r>
              <a:rPr lang="en-GB" dirty="0"/>
              <a:t>No (high) quality GNSS antenna = no RTK</a:t>
            </a:r>
          </a:p>
          <a:p>
            <a:r>
              <a:rPr lang="en-GB" dirty="0">
                <a:solidFill>
                  <a:srgbClr val="0070C0"/>
                </a:solidFill>
              </a:rPr>
              <a:t>The various investigations by the academics are fading away just because of the GNSS antenna poor quality. Physics have limits …</a:t>
            </a:r>
          </a:p>
          <a:p>
            <a:endParaRPr lang="en-GB" dirty="0"/>
          </a:p>
          <a:p>
            <a:endParaRPr lang="fr-FR" dirty="0"/>
          </a:p>
        </p:txBody>
      </p:sp>
      <p:pic>
        <p:nvPicPr>
          <p:cNvPr id="4" name="Image 3" descr="logo5.jpg">
            <a:extLst>
              <a:ext uri="{FF2B5EF4-FFF2-40B4-BE49-F238E27FC236}">
                <a16:creationId xmlns:a16="http://schemas.microsoft.com/office/drawing/2014/main" id="{1765F4D5-E528-B64F-A822-127264B7788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755" b="100000" l="0" r="100000"/>
                    </a14:imgEffect>
                  </a14:imgLayer>
                </a14:imgProps>
              </a:ext>
              <a:ext uri="{28A0092B-C50C-407E-A947-70E740481C1C}">
                <a14:useLocalDpi xmlns:a14="http://schemas.microsoft.com/office/drawing/2010/main"/>
              </a:ext>
            </a:extLst>
          </a:blip>
          <a:srcRect/>
          <a:stretch/>
        </p:blipFill>
        <p:spPr>
          <a:xfrm>
            <a:off x="10878067" y="6044483"/>
            <a:ext cx="1184888" cy="690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412239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8654908-C9D3-814B-AE5B-9971D7065E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7079566" cy="6858000"/>
          </a:xfrm>
          <a:prstGeom prst="rect">
            <a:avLst/>
          </a:prstGeom>
        </p:spPr>
      </p:pic>
      <p:sp>
        <p:nvSpPr>
          <p:cNvPr id="5" name="Rectangle 4">
            <a:extLst>
              <a:ext uri="{FF2B5EF4-FFF2-40B4-BE49-F238E27FC236}">
                <a16:creationId xmlns:a16="http://schemas.microsoft.com/office/drawing/2014/main" id="{111232CF-618D-A540-A704-D5FAB12729CC}"/>
              </a:ext>
            </a:extLst>
          </p:cNvPr>
          <p:cNvSpPr/>
          <p:nvPr/>
        </p:nvSpPr>
        <p:spPr>
          <a:xfrm>
            <a:off x="299189" y="2626086"/>
            <a:ext cx="6481187" cy="2200589"/>
          </a:xfrm>
          <a:prstGeom prst="rect">
            <a:avLst/>
          </a:prstGeom>
          <a:solidFill>
            <a:srgbClr val="FFFF00">
              <a:alpha val="316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A27D9F2-F967-7A4F-89CA-04A53B35AA1E}"/>
              </a:ext>
            </a:extLst>
          </p:cNvPr>
          <p:cNvSpPr txBox="1"/>
          <p:nvPr/>
        </p:nvSpPr>
        <p:spPr>
          <a:xfrm>
            <a:off x="7104185" y="4826675"/>
            <a:ext cx="5112434" cy="2031325"/>
          </a:xfrm>
          <a:prstGeom prst="rect">
            <a:avLst/>
          </a:prstGeom>
          <a:noFill/>
        </p:spPr>
        <p:txBody>
          <a:bodyPr wrap="square">
            <a:spAutoFit/>
          </a:bodyPr>
          <a:lstStyle/>
          <a:p>
            <a:r>
              <a:rPr lang="en-GB" sz="1800" dirty="0">
                <a:effectLst/>
                <a:latin typeface="URWPalladioL"/>
              </a:rPr>
              <a:t>In this paper, it is strongly demonstrated that the quality of the signals collected using these technologies is completely able to reach good positioning. </a:t>
            </a:r>
            <a:r>
              <a:rPr lang="en-GB" sz="1800" dirty="0">
                <a:solidFill>
                  <a:srgbClr val="0070C0"/>
                </a:solidFill>
                <a:effectLst/>
                <a:latin typeface="URWPalladioL"/>
              </a:rPr>
              <a:t>Surely, by combining the sensors with a better external antenna, the performances could be better, and other possible applications could be founded. </a:t>
            </a:r>
            <a:endParaRPr lang="en-GB" dirty="0"/>
          </a:p>
        </p:txBody>
      </p:sp>
      <p:pic>
        <p:nvPicPr>
          <p:cNvPr id="11" name="Image 10">
            <a:extLst>
              <a:ext uri="{FF2B5EF4-FFF2-40B4-BE49-F238E27FC236}">
                <a16:creationId xmlns:a16="http://schemas.microsoft.com/office/drawing/2014/main" id="{44EB5E18-2BEE-4940-AFBB-90BC0895EC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2314" y="424654"/>
            <a:ext cx="3143324" cy="4174572"/>
          </a:xfrm>
          <a:prstGeom prst="rect">
            <a:avLst/>
          </a:prstGeom>
          <a:effectLst>
            <a:outerShdw blurRad="523919" dist="38100" dir="8100000" algn="tr" rotWithShape="0">
              <a:prstClr val="black">
                <a:alpha val="40000"/>
              </a:prstClr>
            </a:outerShdw>
          </a:effectLst>
        </p:spPr>
      </p:pic>
    </p:spTree>
    <p:extLst>
      <p:ext uri="{BB962C8B-B14F-4D97-AF65-F5344CB8AC3E}">
        <p14:creationId xmlns:p14="http://schemas.microsoft.com/office/powerpoint/2010/main" val="352703836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37A774B-EE51-CD4B-80C3-49395645295F}"/>
              </a:ext>
            </a:extLst>
          </p:cNvPr>
          <p:cNvSpPr>
            <a:spLocks noGrp="1"/>
          </p:cNvSpPr>
          <p:nvPr>
            <p:ph type="title"/>
          </p:nvPr>
        </p:nvSpPr>
        <p:spPr/>
        <p:txBody>
          <a:bodyPr/>
          <a:lstStyle/>
          <a:p>
            <a:r>
              <a:rPr lang="en-GB" dirty="0"/>
              <a:t>Only the GNSS poor quality antenna ?</a:t>
            </a:r>
          </a:p>
        </p:txBody>
      </p:sp>
      <p:pic>
        <p:nvPicPr>
          <p:cNvPr id="1026" name="Picture 2" descr="273 Man Handing Phone Photos - Free &amp;amp; Royalty-Free Stock Photos from  Dreamstime">
            <a:extLst>
              <a:ext uri="{FF2B5EF4-FFF2-40B4-BE49-F238E27FC236}">
                <a16:creationId xmlns:a16="http://schemas.microsoft.com/office/drawing/2014/main" id="{FFB8BB40-BA24-244A-9982-4F15E79833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486279"/>
            <a:ext cx="10515600" cy="4528007"/>
          </a:xfrm>
          <a:prstGeom prst="rect">
            <a:avLst/>
          </a:prstGeom>
          <a:noFill/>
          <a:effectLst>
            <a:outerShdw blurRad="52741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55FB2EF-D65F-9F47-98C9-0D73D49D33DA}"/>
              </a:ext>
            </a:extLst>
          </p:cNvPr>
          <p:cNvSpPr txBox="1"/>
          <p:nvPr/>
        </p:nvSpPr>
        <p:spPr>
          <a:xfrm>
            <a:off x="838200" y="6169709"/>
            <a:ext cx="10515600" cy="646331"/>
          </a:xfrm>
          <a:prstGeom prst="rect">
            <a:avLst/>
          </a:prstGeom>
          <a:noFill/>
        </p:spPr>
        <p:txBody>
          <a:bodyPr wrap="square" rtlCol="0">
            <a:spAutoFit/>
          </a:bodyPr>
          <a:lstStyle/>
          <a:p>
            <a:r>
              <a:rPr lang="en-GB" dirty="0"/>
              <a:t>To avoid sunshine on the Smartphone screen, people are turning back and the human body with 80% fluids are just blocking GNSS satellites signals from the South … SO THE ATTITUDE IS THE PROBLEM.</a:t>
            </a:r>
          </a:p>
        </p:txBody>
      </p:sp>
    </p:spTree>
    <p:extLst>
      <p:ext uri="{BB962C8B-B14F-4D97-AF65-F5344CB8AC3E}">
        <p14:creationId xmlns:p14="http://schemas.microsoft.com/office/powerpoint/2010/main" val="7194611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2272B59-5953-8E47-9952-88D60AF440C8}"/>
              </a:ext>
            </a:extLst>
          </p:cNvPr>
          <p:cNvSpPr txBox="1"/>
          <p:nvPr/>
        </p:nvSpPr>
        <p:spPr>
          <a:xfrm>
            <a:off x="5198301" y="187890"/>
            <a:ext cx="6726477" cy="6832640"/>
          </a:xfrm>
          <a:prstGeom prst="rect">
            <a:avLst/>
          </a:prstGeom>
          <a:noFill/>
        </p:spPr>
        <p:txBody>
          <a:bodyPr wrap="square" rtlCol="0">
            <a:spAutoFit/>
          </a:bodyPr>
          <a:lstStyle/>
          <a:p>
            <a:r>
              <a:rPr lang="en-GB" sz="2800" dirty="0"/>
              <a:t>ComNav Technology Ltd. Shanghai PR CHINA is introducing the first Android Tablet with high precision GNSS module (K803) and external antenna (Helix or any other geodetic grade GNSS antenna with cable)</a:t>
            </a:r>
          </a:p>
          <a:p>
            <a:endParaRPr lang="en-GB" sz="2800" dirty="0"/>
          </a:p>
          <a:p>
            <a:endParaRPr lang="en-GB" sz="2800" dirty="0"/>
          </a:p>
          <a:p>
            <a:r>
              <a:rPr lang="en-GB" sz="2800" dirty="0">
                <a:solidFill>
                  <a:srgbClr val="0070C0"/>
                </a:solidFill>
              </a:rPr>
              <a:t>We, at CGEOS CREATIVE GEOSENSING SPRL Belgium, we are distributing all ComNav Technology </a:t>
            </a:r>
            <a:r>
              <a:rPr lang="en-GB" sz="2800" b="1" dirty="0">
                <a:solidFill>
                  <a:srgbClr val="0070C0"/>
                </a:solidFill>
              </a:rPr>
              <a:t>SinoGNSS</a:t>
            </a:r>
            <a:r>
              <a:rPr lang="en-GB" sz="2800" dirty="0">
                <a:solidFill>
                  <a:srgbClr val="0070C0"/>
                </a:solidFill>
              </a:rPr>
              <a:t> solutions since 2014.</a:t>
            </a:r>
          </a:p>
          <a:p>
            <a:endParaRPr lang="en-GB" sz="2800" dirty="0"/>
          </a:p>
          <a:p>
            <a:r>
              <a:rPr lang="en-GB" sz="2800" dirty="0"/>
              <a:t>For any new solution, we are leading intensive tests to ensure our users and customers to get the best from GNSS technology.</a:t>
            </a:r>
          </a:p>
          <a:p>
            <a:endParaRPr lang="fr-FR" dirty="0"/>
          </a:p>
        </p:txBody>
      </p:sp>
      <p:pic>
        <p:nvPicPr>
          <p:cNvPr id="8" name="Image 7">
            <a:extLst>
              <a:ext uri="{FF2B5EF4-FFF2-40B4-BE49-F238E27FC236}">
                <a16:creationId xmlns:a16="http://schemas.microsoft.com/office/drawing/2014/main" id="{E3249A6A-E641-3548-BED9-2FE5A8D790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308" y="400833"/>
            <a:ext cx="3406610" cy="6268968"/>
          </a:xfrm>
          <a:prstGeom prst="rect">
            <a:avLst/>
          </a:prstGeom>
        </p:spPr>
      </p:pic>
    </p:spTree>
    <p:extLst>
      <p:ext uri="{BB962C8B-B14F-4D97-AF65-F5344CB8AC3E}">
        <p14:creationId xmlns:p14="http://schemas.microsoft.com/office/powerpoint/2010/main" val="20667967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1274046-AF16-6F4B-8257-59861E2941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891" y="200416"/>
            <a:ext cx="4559474" cy="6079299"/>
          </a:xfrm>
          <a:prstGeom prst="rect">
            <a:avLst/>
          </a:prstGeom>
          <a:effectLst>
            <a:outerShdw blurRad="619812" dist="38100" dir="8100000" algn="tr" rotWithShape="0">
              <a:prstClr val="black">
                <a:alpha val="40000"/>
              </a:prstClr>
            </a:outerShdw>
          </a:effectLst>
        </p:spPr>
      </p:pic>
      <p:pic>
        <p:nvPicPr>
          <p:cNvPr id="7" name="Image 6">
            <a:extLst>
              <a:ext uri="{FF2B5EF4-FFF2-40B4-BE49-F238E27FC236}">
                <a16:creationId xmlns:a16="http://schemas.microsoft.com/office/drawing/2014/main" id="{D3E176FD-07F7-F347-A0A8-99DD89C06C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3090" y="200416"/>
            <a:ext cx="4559474" cy="6079299"/>
          </a:xfrm>
          <a:prstGeom prst="rect">
            <a:avLst/>
          </a:prstGeom>
          <a:effectLst>
            <a:outerShdw blurRad="795555" dist="38100" dir="8100000" algn="tr" rotWithShape="0">
              <a:prstClr val="black">
                <a:alpha val="40000"/>
              </a:prstClr>
            </a:outerShdw>
          </a:effectLst>
        </p:spPr>
      </p:pic>
      <p:sp>
        <p:nvSpPr>
          <p:cNvPr id="8" name="Forme libre 7">
            <a:extLst>
              <a:ext uri="{FF2B5EF4-FFF2-40B4-BE49-F238E27FC236}">
                <a16:creationId xmlns:a16="http://schemas.microsoft.com/office/drawing/2014/main" id="{B749A272-4101-5A49-9B63-CABBECB11216}"/>
              </a:ext>
            </a:extLst>
          </p:cNvPr>
          <p:cNvSpPr/>
          <p:nvPr/>
        </p:nvSpPr>
        <p:spPr>
          <a:xfrm>
            <a:off x="8192022" y="676405"/>
            <a:ext cx="1728592" cy="2279737"/>
          </a:xfrm>
          <a:custGeom>
            <a:avLst/>
            <a:gdLst>
              <a:gd name="connsiteX0" fmla="*/ 150312 w 1728592"/>
              <a:gd name="connsiteY0" fmla="*/ 0 h 2279737"/>
              <a:gd name="connsiteX1" fmla="*/ 0 w 1728592"/>
              <a:gd name="connsiteY1" fmla="*/ 175365 h 2279737"/>
              <a:gd name="connsiteX2" fmla="*/ 250520 w 1728592"/>
              <a:gd name="connsiteY2" fmla="*/ 1791222 h 2279737"/>
              <a:gd name="connsiteX3" fmla="*/ 1327759 w 1728592"/>
              <a:gd name="connsiteY3" fmla="*/ 2279737 h 2279737"/>
              <a:gd name="connsiteX4" fmla="*/ 1716066 w 1728592"/>
              <a:gd name="connsiteY4" fmla="*/ 2217107 h 2279737"/>
              <a:gd name="connsiteX5" fmla="*/ 1728592 w 1728592"/>
              <a:gd name="connsiteY5" fmla="*/ 1077239 h 2279737"/>
              <a:gd name="connsiteX6" fmla="*/ 1515649 w 1728592"/>
              <a:gd name="connsiteY6" fmla="*/ 826718 h 2279737"/>
              <a:gd name="connsiteX7" fmla="*/ 1628383 w 1728592"/>
              <a:gd name="connsiteY7" fmla="*/ 325677 h 2279737"/>
              <a:gd name="connsiteX8" fmla="*/ 150312 w 1728592"/>
              <a:gd name="connsiteY8" fmla="*/ 0 h 2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592" h="2279737">
                <a:moveTo>
                  <a:pt x="150312" y="0"/>
                </a:moveTo>
                <a:lnTo>
                  <a:pt x="0" y="175365"/>
                </a:lnTo>
                <a:lnTo>
                  <a:pt x="250520" y="1791222"/>
                </a:lnTo>
                <a:lnTo>
                  <a:pt x="1327759" y="2279737"/>
                </a:lnTo>
                <a:lnTo>
                  <a:pt x="1716066" y="2217107"/>
                </a:lnTo>
                <a:lnTo>
                  <a:pt x="1728592" y="1077239"/>
                </a:lnTo>
                <a:lnTo>
                  <a:pt x="1515649" y="826718"/>
                </a:lnTo>
                <a:lnTo>
                  <a:pt x="1628383" y="325677"/>
                </a:lnTo>
                <a:lnTo>
                  <a:pt x="150312" y="0"/>
                </a:lnTo>
                <a:close/>
              </a:path>
            </a:pathLst>
          </a:cu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2889101-C503-C948-AF4B-54BEE106F741}"/>
              </a:ext>
            </a:extLst>
          </p:cNvPr>
          <p:cNvSpPr txBox="1"/>
          <p:nvPr/>
        </p:nvSpPr>
        <p:spPr>
          <a:xfrm>
            <a:off x="4935255" y="200416"/>
            <a:ext cx="2509382" cy="5940088"/>
          </a:xfrm>
          <a:prstGeom prst="rect">
            <a:avLst/>
          </a:prstGeom>
          <a:noFill/>
        </p:spPr>
        <p:txBody>
          <a:bodyPr wrap="square" rtlCol="0">
            <a:spAutoFit/>
          </a:bodyPr>
          <a:lstStyle/>
          <a:p>
            <a:r>
              <a:rPr lang="en-GB" sz="2000" dirty="0"/>
              <a:t>The keys for having GNSS RTK onboard a tablet is : </a:t>
            </a:r>
          </a:p>
          <a:p>
            <a:endParaRPr lang="en-GB" sz="2000" dirty="0"/>
          </a:p>
          <a:p>
            <a:pPr marL="457200" indent="-457200">
              <a:buFont typeface="+mj-lt"/>
              <a:buAutoNum type="arabicPeriod"/>
            </a:pPr>
            <a:r>
              <a:rPr lang="en-GB" sz="2000" dirty="0"/>
              <a:t>Very performing GNSS module such the K803</a:t>
            </a:r>
          </a:p>
          <a:p>
            <a:pPr marL="457200" indent="-457200">
              <a:buFont typeface="+mj-lt"/>
              <a:buAutoNum type="arabicPeriod"/>
            </a:pPr>
            <a:r>
              <a:rPr lang="en-GB" sz="2000" dirty="0"/>
              <a:t>External (Helix) antenna</a:t>
            </a:r>
          </a:p>
          <a:p>
            <a:pPr marL="457200" indent="-457200">
              <a:buFont typeface="+mj-lt"/>
              <a:buAutoNum type="arabicPeriod"/>
            </a:pPr>
            <a:r>
              <a:rPr lang="en-GB" sz="2000" dirty="0"/>
              <a:t>Software for connecting the GNSS module to a GNSS Network RTK server and delivering RTK</a:t>
            </a:r>
          </a:p>
          <a:p>
            <a:pPr marL="457200" indent="-457200">
              <a:buFont typeface="+mj-lt"/>
              <a:buAutoNum type="arabicPeriod"/>
            </a:pPr>
            <a:r>
              <a:rPr lang="en-GB" sz="2000" dirty="0"/>
              <a:t>Software's for handling location</a:t>
            </a:r>
          </a:p>
          <a:p>
            <a:pPr marL="457200" indent="-457200">
              <a:buFont typeface="+mj-lt"/>
              <a:buAutoNum type="arabicPeriod"/>
            </a:pPr>
            <a:r>
              <a:rPr lang="en-GB" sz="2000" dirty="0"/>
              <a:t>Good tablet hardware</a:t>
            </a:r>
          </a:p>
        </p:txBody>
      </p:sp>
    </p:spTree>
    <p:extLst>
      <p:ext uri="{BB962C8B-B14F-4D97-AF65-F5344CB8AC3E}">
        <p14:creationId xmlns:p14="http://schemas.microsoft.com/office/powerpoint/2010/main" val="20568509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67384D-5C41-EE49-839B-EC5C41FA04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286250" cy="6858000"/>
          </a:xfrm>
          <a:prstGeom prst="rect">
            <a:avLst/>
          </a:prstGeom>
        </p:spPr>
      </p:pic>
      <p:pic>
        <p:nvPicPr>
          <p:cNvPr id="5" name="Image 4">
            <a:extLst>
              <a:ext uri="{FF2B5EF4-FFF2-40B4-BE49-F238E27FC236}">
                <a16:creationId xmlns:a16="http://schemas.microsoft.com/office/drawing/2014/main" id="{418293F5-96DA-1B49-AAE6-9E871B113D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598" y="0"/>
            <a:ext cx="4286250" cy="6858000"/>
          </a:xfrm>
          <a:prstGeom prst="rect">
            <a:avLst/>
          </a:prstGeom>
        </p:spPr>
      </p:pic>
      <p:sp>
        <p:nvSpPr>
          <p:cNvPr id="6" name="ZoneTexte 5">
            <a:extLst>
              <a:ext uri="{FF2B5EF4-FFF2-40B4-BE49-F238E27FC236}">
                <a16:creationId xmlns:a16="http://schemas.microsoft.com/office/drawing/2014/main" id="{176643D7-4843-994E-AFE5-051937A7546A}"/>
              </a:ext>
            </a:extLst>
          </p:cNvPr>
          <p:cNvSpPr txBox="1"/>
          <p:nvPr/>
        </p:nvSpPr>
        <p:spPr>
          <a:xfrm>
            <a:off x="9022916" y="735904"/>
            <a:ext cx="3169084" cy="5262979"/>
          </a:xfrm>
          <a:prstGeom prst="rect">
            <a:avLst/>
          </a:prstGeom>
          <a:noFill/>
        </p:spPr>
        <p:txBody>
          <a:bodyPr wrap="square" rtlCol="0">
            <a:spAutoFit/>
          </a:bodyPr>
          <a:lstStyle/>
          <a:p>
            <a:r>
              <a:rPr lang="en-GB" sz="2400" dirty="0"/>
              <a:t>The first APP to start is the </a:t>
            </a:r>
            <a:r>
              <a:rPr lang="en-GB" sz="2400" dirty="0">
                <a:solidFill>
                  <a:srgbClr val="FF0000"/>
                </a:solidFill>
              </a:rPr>
              <a:t>« High-Precision » </a:t>
            </a:r>
            <a:r>
              <a:rPr lang="en-GB" sz="2400" dirty="0"/>
              <a:t>App that will setup the GNSS module and connect to a GNSS Network RTK server, then link the NMEA sentences to any applications onboard the P8HP Tablet.</a:t>
            </a:r>
          </a:p>
          <a:p>
            <a:endParaRPr lang="en-GB" sz="2400" dirty="0"/>
          </a:p>
          <a:p>
            <a:r>
              <a:rPr lang="en-GB" sz="2400" dirty="0"/>
              <a:t>Then start Survey Master using </a:t>
            </a:r>
            <a:r>
              <a:rPr lang="en-GB" sz="2400" b="1" dirty="0">
                <a:solidFill>
                  <a:srgbClr val="0070C0"/>
                </a:solidFill>
              </a:rPr>
              <a:t>Controller GNSS/Device</a:t>
            </a:r>
          </a:p>
        </p:txBody>
      </p:sp>
    </p:spTree>
    <p:extLst>
      <p:ext uri="{BB962C8B-B14F-4D97-AF65-F5344CB8AC3E}">
        <p14:creationId xmlns:p14="http://schemas.microsoft.com/office/powerpoint/2010/main" val="13433909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C222A3-C148-304B-BE1B-480CFCA457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1638" y="0"/>
            <a:ext cx="8699500" cy="6858000"/>
          </a:xfrm>
          <a:prstGeom prst="rect">
            <a:avLst/>
          </a:prstGeom>
        </p:spPr>
      </p:pic>
    </p:spTree>
    <p:extLst>
      <p:ext uri="{BB962C8B-B14F-4D97-AF65-F5344CB8AC3E}">
        <p14:creationId xmlns:p14="http://schemas.microsoft.com/office/powerpoint/2010/main" val="40780760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8388</TotalTime>
  <Words>852</Words>
  <Application>Microsoft Macintosh PowerPoint</Application>
  <PresentationFormat>Grand écran</PresentationFormat>
  <Paragraphs>70</Paragraphs>
  <Slides>28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28</vt:i4>
      </vt:variant>
    </vt:vector>
  </HeadingPairs>
  <TitlesOfParts>
    <vt:vector size="34" baseType="lpstr">
      <vt:lpstr>Arial</vt:lpstr>
      <vt:lpstr>Calibri</vt:lpstr>
      <vt:lpstr>Calibri Light</vt:lpstr>
      <vt:lpstr>TimesNewRomanPSMT</vt:lpstr>
      <vt:lpstr>URWPalladioL</vt:lpstr>
      <vt:lpstr>Thème Office</vt:lpstr>
      <vt:lpstr>GNSS High Precision  in your Palms</vt:lpstr>
      <vt:lpstr>Présentation PowerPoint</vt:lpstr>
      <vt:lpstr>Introduction</vt:lpstr>
      <vt:lpstr>Présentation PowerPoint</vt:lpstr>
      <vt:lpstr>Only the GNSS poor quality antenna ?</vt:lpstr>
      <vt:lpstr>Présentation PowerPoint</vt:lpstr>
      <vt:lpstr>Présentation PowerPoint</vt:lpstr>
      <vt:lpstr>Présentation PowerPoint</vt:lpstr>
      <vt:lpstr>Présentation PowerPoint</vt:lpstr>
      <vt:lpstr>Just Surveying GNSS RTK</vt:lpstr>
      <vt:lpstr>Présentation PowerPoint</vt:lpstr>
      <vt:lpstr>Présentation PowerPoint</vt:lpstr>
      <vt:lpstr>Surface</vt:lpstr>
      <vt:lpstr>Présentation PowerPoint</vt:lpstr>
      <vt:lpstr>Digital Terrain Model</vt:lpstr>
      <vt:lpstr>Présentation PowerPoint</vt:lpstr>
      <vt:lpstr>Présentation PowerPoint</vt:lpstr>
      <vt:lpstr>Présentation PowerPoint</vt:lpstr>
      <vt:lpstr>Surveying always</vt:lpstr>
      <vt:lpstr>Présentation PowerPoint</vt:lpstr>
      <vt:lpstr>Présentation PowerPoint</vt:lpstr>
      <vt:lpstr>What next ?</vt:lpstr>
      <vt:lpstr>An Opportunity …</vt:lpstr>
      <vt:lpstr>Présentation PowerPoint</vt:lpstr>
      <vt:lpstr>New Market Segments …</vt:lpstr>
      <vt:lpstr>New Market Segments …</vt:lpstr>
      <vt:lpstr>New Market Segments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SinoGNSS M10</dc:title>
  <dc:creator>Joel VAN CRANENBROECK</dc:creator>
  <cp:lastModifiedBy>Joel VAN CRANENBROECK</cp:lastModifiedBy>
  <cp:revision>23</cp:revision>
  <dcterms:created xsi:type="dcterms:W3CDTF">2020-07-13T16:08:40Z</dcterms:created>
  <dcterms:modified xsi:type="dcterms:W3CDTF">2021-10-11T20:50:21Z</dcterms:modified>
</cp:coreProperties>
</file>