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8" r:id="rId3"/>
    <p:sldId id="300" r:id="rId4"/>
    <p:sldId id="269" r:id="rId5"/>
    <p:sldId id="303" r:id="rId6"/>
    <p:sldId id="270" r:id="rId7"/>
    <p:sldId id="272" r:id="rId8"/>
    <p:sldId id="289" r:id="rId9"/>
    <p:sldId id="271" r:id="rId10"/>
    <p:sldId id="273" r:id="rId11"/>
    <p:sldId id="274" r:id="rId12"/>
    <p:sldId id="275" r:id="rId13"/>
    <p:sldId id="276" r:id="rId14"/>
    <p:sldId id="277" r:id="rId15"/>
    <p:sldId id="278" r:id="rId16"/>
    <p:sldId id="279" r:id="rId17"/>
    <p:sldId id="280" r:id="rId18"/>
    <p:sldId id="281" r:id="rId19"/>
    <p:sldId id="282" r:id="rId20"/>
    <p:sldId id="290" r:id="rId21"/>
    <p:sldId id="283" r:id="rId22"/>
    <p:sldId id="285" r:id="rId23"/>
    <p:sldId id="30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p:restoredTop sz="94607"/>
  </p:normalViewPr>
  <p:slideViewPr>
    <p:cSldViewPr snapToGrid="0" snapToObjects="1">
      <p:cViewPr varScale="1">
        <p:scale>
          <a:sx n="119" d="100"/>
          <a:sy n="119"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163358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188337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205441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1136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32625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384C8F5F-5466-7245-89E4-6B331876FB8C}" type="datetimeFigureOut">
              <a:rPr lang="en-GB" smtClean="0"/>
              <a:t>19/02/2021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88119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384C8F5F-5466-7245-89E4-6B331876FB8C}" type="datetimeFigureOut">
              <a:rPr lang="en-GB" smtClean="0"/>
              <a:t>19/02/2021</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118905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e la date 2"/>
          <p:cNvSpPr>
            <a:spLocks noGrp="1"/>
          </p:cNvSpPr>
          <p:nvPr>
            <p:ph type="dt" sz="half" idx="10"/>
          </p:nvPr>
        </p:nvSpPr>
        <p:spPr/>
        <p:txBody>
          <a:bodyPr/>
          <a:lstStyle/>
          <a:p>
            <a:fld id="{384C8F5F-5466-7245-89E4-6B331876FB8C}" type="datetimeFigureOut">
              <a:rPr lang="en-GB" smtClean="0"/>
              <a:t>19/02/2021</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204685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4C8F5F-5466-7245-89E4-6B331876FB8C}" type="datetimeFigureOut">
              <a:rPr lang="en-GB" smtClean="0"/>
              <a:t>19/02/2021</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95668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4C8F5F-5466-7245-89E4-6B331876FB8C}" type="datetimeFigureOut">
              <a:rPr lang="en-GB" smtClean="0"/>
              <a:t>19/02/2021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8365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4C8F5F-5466-7245-89E4-6B331876FB8C}" type="datetimeFigureOut">
              <a:rPr lang="en-GB" smtClean="0"/>
              <a:t>19/02/2021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FCEFB3E-CE03-4E46-91AD-32184B02A7D4}" type="slidenum">
              <a:rPr lang="en-GB" smtClean="0"/>
              <a:t>‹N°›</a:t>
            </a:fld>
            <a:endParaRPr lang="en-GB"/>
          </a:p>
        </p:txBody>
      </p:sp>
    </p:spTree>
    <p:extLst>
      <p:ext uri="{BB962C8B-B14F-4D97-AF65-F5344CB8AC3E}">
        <p14:creationId xmlns:p14="http://schemas.microsoft.com/office/powerpoint/2010/main" val="109602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C8F5F-5466-7245-89E4-6B331876FB8C}" type="datetimeFigureOut">
              <a:rPr lang="en-GB" smtClean="0"/>
              <a:t>19/02/2021</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EFB3E-CE03-4E46-91AD-32184B02A7D4}" type="slidenum">
              <a:rPr lang="en-GB" smtClean="0"/>
              <a:t>‹N°›</a:t>
            </a:fld>
            <a:endParaRPr lang="en-GB"/>
          </a:p>
        </p:txBody>
      </p:sp>
    </p:spTree>
    <p:extLst>
      <p:ext uri="{BB962C8B-B14F-4D97-AF65-F5344CB8AC3E}">
        <p14:creationId xmlns:p14="http://schemas.microsoft.com/office/powerpoint/2010/main" val="73694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sa.europa.eu/egnos/what-egno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mnavtech.com/download.asp?bigclassid=2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8D0E3A-6859-EB4B-85BD-F613476491D7}"/>
              </a:ext>
            </a:extLst>
          </p:cNvPr>
          <p:cNvPicPr>
            <a:picLocks noChangeAspect="1"/>
          </p:cNvPicPr>
          <p:nvPr/>
        </p:nvPicPr>
        <p:blipFill>
          <a:blip r:embed="rId2"/>
          <a:stretch>
            <a:fillRect/>
          </a:stretch>
        </p:blipFill>
        <p:spPr>
          <a:xfrm>
            <a:off x="0" y="1418128"/>
            <a:ext cx="5778500" cy="4254500"/>
          </a:xfrm>
          <a:prstGeom prst="rect">
            <a:avLst/>
          </a:prstGeom>
        </p:spPr>
      </p:pic>
      <p:sp>
        <p:nvSpPr>
          <p:cNvPr id="4" name="ZoneTexte 3">
            <a:extLst>
              <a:ext uri="{FF2B5EF4-FFF2-40B4-BE49-F238E27FC236}">
                <a16:creationId xmlns:a16="http://schemas.microsoft.com/office/drawing/2014/main" id="{AA031457-25F7-294F-8EBD-E5F995E17528}"/>
              </a:ext>
            </a:extLst>
          </p:cNvPr>
          <p:cNvSpPr txBox="1"/>
          <p:nvPr/>
        </p:nvSpPr>
        <p:spPr>
          <a:xfrm>
            <a:off x="5586153" y="1828800"/>
            <a:ext cx="6201294" cy="2862322"/>
          </a:xfrm>
          <a:prstGeom prst="rect">
            <a:avLst/>
          </a:prstGeom>
          <a:noFill/>
        </p:spPr>
        <p:txBody>
          <a:bodyPr wrap="square" rtlCol="0">
            <a:spAutoFit/>
          </a:bodyPr>
          <a:lstStyle/>
          <a:p>
            <a:r>
              <a:rPr lang="en-GB" dirty="0"/>
              <a:t>The </a:t>
            </a:r>
            <a:r>
              <a:rPr lang="en-GB" b="1" dirty="0">
                <a:solidFill>
                  <a:srgbClr val="0070C0"/>
                </a:solidFill>
              </a:rPr>
              <a:t>G100 </a:t>
            </a:r>
            <a:r>
              <a:rPr lang="en-GB" dirty="0"/>
              <a:t>can be connected to the internal GNSS antenna, the one at the top of the box AND also be connected to an external GNSS antenna via an antenna cable.</a:t>
            </a:r>
          </a:p>
          <a:p>
            <a:endParaRPr lang="en-GB" dirty="0"/>
          </a:p>
          <a:p>
            <a:r>
              <a:rPr lang="en-GB" dirty="0"/>
              <a:t>The G100's internal antenna also supports EGNOS corrections (on the L band) in Europe and other SBAS worldwide …</a:t>
            </a:r>
          </a:p>
          <a:p>
            <a:endParaRPr lang="en-GB" dirty="0"/>
          </a:p>
          <a:p>
            <a:r>
              <a:rPr lang="en-GB" dirty="0">
                <a:solidFill>
                  <a:srgbClr val="0070C0"/>
                </a:solidFill>
              </a:rPr>
              <a:t>On the other hand, the G200 is not connected to the internal antenna and therefore MUST be connected to an external antenna of the AT330 type, for example.</a:t>
            </a:r>
            <a:endParaRPr lang="nl-BE" dirty="0">
              <a:solidFill>
                <a:srgbClr val="0070C0"/>
              </a:solidFill>
            </a:endParaRPr>
          </a:p>
        </p:txBody>
      </p:sp>
      <p:sp>
        <p:nvSpPr>
          <p:cNvPr id="5" name="ZoneTexte 4">
            <a:extLst>
              <a:ext uri="{FF2B5EF4-FFF2-40B4-BE49-F238E27FC236}">
                <a16:creationId xmlns:a16="http://schemas.microsoft.com/office/drawing/2014/main" id="{4FFD34A1-2351-E649-908A-0F911C0B8DAE}"/>
              </a:ext>
            </a:extLst>
          </p:cNvPr>
          <p:cNvSpPr txBox="1"/>
          <p:nvPr/>
        </p:nvSpPr>
        <p:spPr>
          <a:xfrm>
            <a:off x="3221759" y="1418128"/>
            <a:ext cx="2148263" cy="369332"/>
          </a:xfrm>
          <a:prstGeom prst="rect">
            <a:avLst/>
          </a:prstGeom>
          <a:noFill/>
        </p:spPr>
        <p:txBody>
          <a:bodyPr wrap="square" rtlCol="0">
            <a:spAutoFit/>
          </a:bodyPr>
          <a:lstStyle/>
          <a:p>
            <a:r>
              <a:rPr lang="en-GB" dirty="0">
                <a:solidFill>
                  <a:srgbClr val="0070C0"/>
                </a:solidFill>
              </a:rPr>
              <a:t>Only G100</a:t>
            </a:r>
          </a:p>
        </p:txBody>
      </p:sp>
    </p:spTree>
    <p:extLst>
      <p:ext uri="{BB962C8B-B14F-4D97-AF65-F5344CB8AC3E}">
        <p14:creationId xmlns:p14="http://schemas.microsoft.com/office/powerpoint/2010/main" val="172647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4806628-144A-EC44-97C8-994CAC3A44EC}"/>
              </a:ext>
            </a:extLst>
          </p:cNvPr>
          <p:cNvSpPr>
            <a:spLocks noGrp="1"/>
          </p:cNvSpPr>
          <p:nvPr>
            <p:ph type="title"/>
          </p:nvPr>
        </p:nvSpPr>
        <p:spPr/>
        <p:txBody>
          <a:bodyPr/>
          <a:lstStyle/>
          <a:p>
            <a:r>
              <a:rPr lang="en-GB" dirty="0"/>
              <a:t>NMEA frames</a:t>
            </a:r>
          </a:p>
        </p:txBody>
      </p:sp>
      <p:sp>
        <p:nvSpPr>
          <p:cNvPr id="4" name="Espace réservé du contenu 3">
            <a:extLst>
              <a:ext uri="{FF2B5EF4-FFF2-40B4-BE49-F238E27FC236}">
                <a16:creationId xmlns:a16="http://schemas.microsoft.com/office/drawing/2014/main" id="{5DC4A644-02E7-0740-A2EA-5C6A601987B6}"/>
              </a:ext>
            </a:extLst>
          </p:cNvPr>
          <p:cNvSpPr>
            <a:spLocks noGrp="1"/>
          </p:cNvSpPr>
          <p:nvPr>
            <p:ph idx="1"/>
          </p:nvPr>
        </p:nvSpPr>
        <p:spPr>
          <a:xfrm>
            <a:off x="838200" y="1690688"/>
            <a:ext cx="4548447" cy="4486275"/>
          </a:xfrm>
        </p:spPr>
        <p:txBody>
          <a:bodyPr>
            <a:normAutofit fontScale="92500" lnSpcReduction="10000"/>
          </a:bodyPr>
          <a:lstStyle/>
          <a:p>
            <a:r>
              <a:rPr lang="en-GB"/>
              <a:t>Available frames listed</a:t>
            </a:r>
          </a:p>
          <a:p>
            <a:r>
              <a:rPr lang="en-GB"/>
              <a:t>Generally the following frames are used:</a:t>
            </a:r>
          </a:p>
          <a:p>
            <a:pPr lvl="1"/>
            <a:r>
              <a:rPr lang="en-GB">
                <a:solidFill>
                  <a:srgbClr val="0070C0"/>
                </a:solidFill>
              </a:rPr>
              <a:t>GPGGA</a:t>
            </a:r>
          </a:p>
          <a:p>
            <a:pPr lvl="1"/>
            <a:r>
              <a:rPr lang="en-GB">
                <a:solidFill>
                  <a:srgbClr val="0070C0"/>
                </a:solidFill>
              </a:rPr>
              <a:t>GPRMC</a:t>
            </a:r>
          </a:p>
          <a:p>
            <a:pPr lvl="1"/>
            <a:r>
              <a:rPr lang="en-GB">
                <a:solidFill>
                  <a:srgbClr val="0070C0"/>
                </a:solidFill>
              </a:rPr>
              <a:t>GPGSA</a:t>
            </a:r>
          </a:p>
          <a:p>
            <a:pPr lvl="1"/>
            <a:r>
              <a:rPr lang="en-GB">
                <a:solidFill>
                  <a:srgbClr val="0070C0"/>
                </a:solidFill>
              </a:rPr>
              <a:t>GPGSV</a:t>
            </a:r>
          </a:p>
          <a:p>
            <a:pPr lvl="1"/>
            <a:r>
              <a:rPr lang="en-GB">
                <a:solidFill>
                  <a:srgbClr val="0070C0"/>
                </a:solidFill>
              </a:rPr>
              <a:t>...</a:t>
            </a:r>
          </a:p>
          <a:p>
            <a:r>
              <a:rPr lang="en-GB"/>
              <a:t>Check what your software requests as frames and if you do not see all the information, it is often a frame is missing!</a:t>
            </a:r>
          </a:p>
        </p:txBody>
      </p:sp>
      <p:pic>
        <p:nvPicPr>
          <p:cNvPr id="5" name="Image 4">
            <a:extLst>
              <a:ext uri="{FF2B5EF4-FFF2-40B4-BE49-F238E27FC236}">
                <a16:creationId xmlns:a16="http://schemas.microsoft.com/office/drawing/2014/main" id="{E7AA1BC9-FA0E-354E-A4E7-516565A78DB4}"/>
              </a:ext>
            </a:extLst>
          </p:cNvPr>
          <p:cNvPicPr>
            <a:picLocks noChangeAspect="1"/>
          </p:cNvPicPr>
          <p:nvPr/>
        </p:nvPicPr>
        <p:blipFill>
          <a:blip r:embed="rId2"/>
          <a:stretch>
            <a:fillRect/>
          </a:stretch>
        </p:blipFill>
        <p:spPr>
          <a:xfrm>
            <a:off x="5386647" y="235231"/>
            <a:ext cx="6805353" cy="6406637"/>
          </a:xfrm>
          <a:prstGeom prst="rect">
            <a:avLst/>
          </a:prstGeom>
        </p:spPr>
      </p:pic>
    </p:spTree>
    <p:extLst>
      <p:ext uri="{BB962C8B-B14F-4D97-AF65-F5344CB8AC3E}">
        <p14:creationId xmlns:p14="http://schemas.microsoft.com/office/powerpoint/2010/main" val="417096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4806628-144A-EC44-97C8-994CAC3A44EC}"/>
              </a:ext>
            </a:extLst>
          </p:cNvPr>
          <p:cNvSpPr>
            <a:spLocks noGrp="1"/>
          </p:cNvSpPr>
          <p:nvPr>
            <p:ph type="title"/>
          </p:nvPr>
        </p:nvSpPr>
        <p:spPr/>
        <p:txBody>
          <a:bodyPr/>
          <a:lstStyle/>
          <a:p>
            <a:r>
              <a:rPr lang="en-GB" dirty="0"/>
              <a:t>THE COMMAND LOG COM</a:t>
            </a:r>
            <a:r>
              <a:rPr lang="en-GB" dirty="0">
                <a:solidFill>
                  <a:srgbClr val="FF0000"/>
                </a:solidFill>
              </a:rPr>
              <a:t>(n) </a:t>
            </a:r>
            <a:r>
              <a:rPr lang="en-GB" dirty="0"/>
              <a:t>GPGGA …</a:t>
            </a:r>
          </a:p>
        </p:txBody>
      </p:sp>
      <p:sp>
        <p:nvSpPr>
          <p:cNvPr id="4" name="Espace réservé du contenu 3">
            <a:extLst>
              <a:ext uri="{FF2B5EF4-FFF2-40B4-BE49-F238E27FC236}">
                <a16:creationId xmlns:a16="http://schemas.microsoft.com/office/drawing/2014/main" id="{5DC4A644-02E7-0740-A2EA-5C6A601987B6}"/>
              </a:ext>
            </a:extLst>
          </p:cNvPr>
          <p:cNvSpPr>
            <a:spLocks noGrp="1"/>
          </p:cNvSpPr>
          <p:nvPr>
            <p:ph idx="1"/>
          </p:nvPr>
        </p:nvSpPr>
        <p:spPr/>
        <p:txBody>
          <a:bodyPr>
            <a:normAutofit fontScale="92500" lnSpcReduction="10000"/>
          </a:bodyPr>
          <a:lstStyle/>
          <a:p>
            <a:r>
              <a:rPr lang="en-GB"/>
              <a:t>If we want to stream out the $GPGGA NMEA frame via RS-232 serial :</a:t>
            </a:r>
          </a:p>
          <a:p>
            <a:pPr lvl="1"/>
            <a:r>
              <a:rPr lang="en-GB" b="1">
                <a:solidFill>
                  <a:srgbClr val="0070C0"/>
                </a:solidFill>
              </a:rPr>
              <a:t>LOG </a:t>
            </a:r>
            <a:r>
              <a:rPr lang="en-GB" b="1">
                <a:solidFill>
                  <a:srgbClr val="FF0000"/>
                </a:solidFill>
              </a:rPr>
              <a:t>COM1</a:t>
            </a:r>
            <a:r>
              <a:rPr lang="en-GB" b="1">
                <a:solidFill>
                  <a:srgbClr val="0070C0"/>
                </a:solidFill>
              </a:rPr>
              <a:t> GPGGA ONTIME 1 (CRLF = Enter)</a:t>
            </a:r>
          </a:p>
          <a:p>
            <a:pPr lvl="1"/>
            <a:endParaRPr lang="en-GB" b="1">
              <a:solidFill>
                <a:srgbClr val="0070C0"/>
              </a:solidFill>
            </a:endParaRPr>
          </a:p>
          <a:p>
            <a:r>
              <a:rPr lang="en-GB"/>
              <a:t>If we want to stream out $GPGGA via the </a:t>
            </a:r>
            <a:r>
              <a:rPr lang="en-GB">
                <a:solidFill>
                  <a:srgbClr val="0070C0"/>
                </a:solidFill>
              </a:rPr>
              <a:t>Bluetooth</a:t>
            </a:r>
            <a:r>
              <a:rPr lang="en-GB"/>
              <a:t>:</a:t>
            </a:r>
          </a:p>
          <a:p>
            <a:pPr lvl="1"/>
            <a:r>
              <a:rPr lang="en-GB"/>
              <a:t>La commande à introduire est :</a:t>
            </a:r>
          </a:p>
          <a:p>
            <a:pPr lvl="1"/>
            <a:r>
              <a:rPr lang="en-GB" b="1">
                <a:solidFill>
                  <a:srgbClr val="0070C0"/>
                </a:solidFill>
              </a:rPr>
              <a:t>LOG </a:t>
            </a:r>
            <a:r>
              <a:rPr lang="en-GB" b="1">
                <a:solidFill>
                  <a:srgbClr val="FF0000"/>
                </a:solidFill>
              </a:rPr>
              <a:t>COM3</a:t>
            </a:r>
            <a:r>
              <a:rPr lang="en-GB" b="1">
                <a:solidFill>
                  <a:srgbClr val="0070C0"/>
                </a:solidFill>
              </a:rPr>
              <a:t> GPGGA ONTIME 1 (+ Entrée CRLF)</a:t>
            </a:r>
          </a:p>
          <a:p>
            <a:endParaRPr lang="en-GB" b="1">
              <a:solidFill>
                <a:srgbClr val="0070C0"/>
              </a:solidFill>
            </a:endParaRPr>
          </a:p>
          <a:p>
            <a:r>
              <a:rPr lang="en-GB"/>
              <a:t>If we want </a:t>
            </a:r>
            <a:r>
              <a:rPr lang="en-GB">
                <a:solidFill>
                  <a:srgbClr val="FF0000"/>
                </a:solidFill>
              </a:rPr>
              <a:t>to clean all messages </a:t>
            </a:r>
            <a:r>
              <a:rPr lang="en-GB"/>
              <a:t>just use </a:t>
            </a:r>
            <a:r>
              <a:rPr lang="en-GB" b="1">
                <a:solidFill>
                  <a:srgbClr val="0070C0"/>
                </a:solidFill>
              </a:rPr>
              <a:t>“UNLOGALL” </a:t>
            </a:r>
            <a:r>
              <a:rPr lang="en-GB"/>
              <a:t>and if only for a given port </a:t>
            </a:r>
            <a:r>
              <a:rPr lang="en-GB">
                <a:solidFill>
                  <a:srgbClr val="0070C0"/>
                </a:solidFill>
              </a:rPr>
              <a:t>“</a:t>
            </a:r>
            <a:r>
              <a:rPr lang="en-GB" b="1">
                <a:solidFill>
                  <a:srgbClr val="0070C0"/>
                </a:solidFill>
              </a:rPr>
              <a:t>UNLOGALL COM3</a:t>
            </a:r>
            <a:r>
              <a:rPr lang="en-GB">
                <a:solidFill>
                  <a:srgbClr val="0070C0"/>
                </a:solidFill>
              </a:rPr>
              <a:t>” </a:t>
            </a:r>
            <a:r>
              <a:rPr lang="en-GB"/>
              <a:t>for instance</a:t>
            </a:r>
            <a:r>
              <a:rPr lang="en-GB">
                <a:solidFill>
                  <a:srgbClr val="0070C0"/>
                </a:solidFill>
              </a:rPr>
              <a:t>.</a:t>
            </a:r>
          </a:p>
          <a:p>
            <a:r>
              <a:rPr lang="en-GB"/>
              <a:t>If we want to </a:t>
            </a:r>
            <a:r>
              <a:rPr lang="en-GB">
                <a:solidFill>
                  <a:srgbClr val="FF0000"/>
                </a:solidFill>
              </a:rPr>
              <a:t>reset the receiver </a:t>
            </a:r>
            <a:r>
              <a:rPr lang="en-GB"/>
              <a:t>use the command </a:t>
            </a:r>
            <a:r>
              <a:rPr lang="en-GB" b="1">
                <a:solidFill>
                  <a:srgbClr val="0070C0"/>
                </a:solidFill>
              </a:rPr>
              <a:t>“FRESET” </a:t>
            </a:r>
            <a:r>
              <a:rPr lang="en-GB"/>
              <a:t>and wait for the receiver to reboot  ...</a:t>
            </a:r>
          </a:p>
        </p:txBody>
      </p:sp>
    </p:spTree>
    <p:extLst>
      <p:ext uri="{BB962C8B-B14F-4D97-AF65-F5344CB8AC3E}">
        <p14:creationId xmlns:p14="http://schemas.microsoft.com/office/powerpoint/2010/main" val="230722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2CF8A-6D80-F242-8CA0-79905387A23D}"/>
              </a:ext>
            </a:extLst>
          </p:cNvPr>
          <p:cNvSpPr>
            <a:spLocks noGrp="1"/>
          </p:cNvSpPr>
          <p:nvPr>
            <p:ph type="title"/>
          </p:nvPr>
        </p:nvSpPr>
        <p:spPr/>
        <p:txBody>
          <a:bodyPr/>
          <a:lstStyle/>
          <a:p>
            <a:r>
              <a:rPr lang="en-GB" dirty="0"/>
              <a:t>Let summarize …</a:t>
            </a:r>
          </a:p>
        </p:txBody>
      </p:sp>
      <p:sp>
        <p:nvSpPr>
          <p:cNvPr id="3" name="Espace réservé du contenu 2">
            <a:extLst>
              <a:ext uri="{FF2B5EF4-FFF2-40B4-BE49-F238E27FC236}">
                <a16:creationId xmlns:a16="http://schemas.microsoft.com/office/drawing/2014/main" id="{87C2ACB1-A0E9-064D-8EF3-F89E55E46952}"/>
              </a:ext>
            </a:extLst>
          </p:cNvPr>
          <p:cNvSpPr>
            <a:spLocks noGrp="1"/>
          </p:cNvSpPr>
          <p:nvPr>
            <p:ph idx="1"/>
          </p:nvPr>
        </p:nvSpPr>
        <p:spPr/>
        <p:txBody>
          <a:bodyPr/>
          <a:lstStyle/>
          <a:p>
            <a:r>
              <a:rPr lang="en-GB"/>
              <a:t>We have already learnt about the following commands :</a:t>
            </a:r>
          </a:p>
          <a:p>
            <a:pPr lvl="1"/>
            <a:r>
              <a:rPr lang="en-GB">
                <a:solidFill>
                  <a:srgbClr val="0070C0"/>
                </a:solidFill>
              </a:rPr>
              <a:t>UNLOGALL (COM1 ou COM3)</a:t>
            </a:r>
          </a:p>
          <a:p>
            <a:pPr lvl="1"/>
            <a:r>
              <a:rPr lang="en-GB">
                <a:solidFill>
                  <a:srgbClr val="0070C0"/>
                </a:solidFill>
              </a:rPr>
              <a:t>LOG (COM1 ou COM3) GPGGA ONTIME 1</a:t>
            </a:r>
          </a:p>
          <a:p>
            <a:pPr lvl="1"/>
            <a:r>
              <a:rPr lang="en-GB">
                <a:solidFill>
                  <a:srgbClr val="0070C0"/>
                </a:solidFill>
              </a:rPr>
              <a:t>FRESET</a:t>
            </a:r>
          </a:p>
          <a:p>
            <a:pPr lvl="1"/>
            <a:r>
              <a:rPr lang="en-GB">
                <a:solidFill>
                  <a:srgbClr val="0070C0"/>
                </a:solidFill>
              </a:rPr>
              <a:t>LOG VERSION </a:t>
            </a:r>
            <a:r>
              <a:rPr lang="en-GB"/>
              <a:t>(that’s the default command that popup in the  CRU.EXE software)</a:t>
            </a:r>
          </a:p>
          <a:p>
            <a:pPr lvl="1"/>
            <a:endParaRPr lang="en-GB"/>
          </a:p>
          <a:p>
            <a:r>
              <a:rPr lang="en-GB"/>
              <a:t>We learnt also that </a:t>
            </a:r>
            <a:r>
              <a:rPr lang="en-GB">
                <a:solidFill>
                  <a:srgbClr val="FF0000"/>
                </a:solidFill>
              </a:rPr>
              <a:t>COM1 is the serial RS-232 port (cable) </a:t>
            </a:r>
            <a:r>
              <a:rPr lang="en-GB"/>
              <a:t>and that </a:t>
            </a:r>
            <a:r>
              <a:rPr lang="en-GB">
                <a:solidFill>
                  <a:srgbClr val="FF0000"/>
                </a:solidFill>
              </a:rPr>
              <a:t>COM3 is the Bluetooth port </a:t>
            </a:r>
            <a:r>
              <a:rPr lang="en-GB"/>
              <a:t>!</a:t>
            </a:r>
          </a:p>
          <a:p>
            <a:pPr lvl="1"/>
            <a:endParaRPr lang="en-GB"/>
          </a:p>
        </p:txBody>
      </p:sp>
    </p:spTree>
    <p:extLst>
      <p:ext uri="{BB962C8B-B14F-4D97-AF65-F5344CB8AC3E}">
        <p14:creationId xmlns:p14="http://schemas.microsoft.com/office/powerpoint/2010/main" val="165019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C666D-1FE6-7445-84B7-073F0EEC7DDD}"/>
              </a:ext>
            </a:extLst>
          </p:cNvPr>
          <p:cNvSpPr>
            <a:spLocks noGrp="1"/>
          </p:cNvSpPr>
          <p:nvPr>
            <p:ph type="title"/>
          </p:nvPr>
        </p:nvSpPr>
        <p:spPr/>
        <p:txBody>
          <a:bodyPr/>
          <a:lstStyle/>
          <a:p>
            <a:r>
              <a:rPr lang="en-GB" dirty="0"/>
              <a:t>Configurating EGNOS (in Europe)</a:t>
            </a:r>
          </a:p>
        </p:txBody>
      </p:sp>
      <p:sp>
        <p:nvSpPr>
          <p:cNvPr id="3" name="Espace réservé du contenu 2">
            <a:extLst>
              <a:ext uri="{FF2B5EF4-FFF2-40B4-BE49-F238E27FC236}">
                <a16:creationId xmlns:a16="http://schemas.microsoft.com/office/drawing/2014/main" id="{FCD39D59-3176-8A4D-ADDA-20948B219DE9}"/>
              </a:ext>
            </a:extLst>
          </p:cNvPr>
          <p:cNvSpPr>
            <a:spLocks noGrp="1"/>
          </p:cNvSpPr>
          <p:nvPr>
            <p:ph idx="1"/>
          </p:nvPr>
        </p:nvSpPr>
        <p:spPr/>
        <p:txBody>
          <a:bodyPr>
            <a:normAutofit fontScale="92500"/>
          </a:bodyPr>
          <a:lstStyle/>
          <a:p>
            <a:r>
              <a:rPr lang="en-GB" dirty="0"/>
              <a:t>The G100 thanks to its internal or external antenna, can receive differential corrections of the SBAS type and in Europe EGNOS. EGNOS is a GNSS "augmentation" which consists of calculating and sending corrections to GNSS receivers via the L frequency band (geostationary satellite).</a:t>
            </a:r>
          </a:p>
          <a:p>
            <a:r>
              <a:rPr lang="en-GB" dirty="0"/>
              <a:t>For more information on EGNOS: </a:t>
            </a:r>
            <a:r>
              <a:rPr lang="nl-BE" dirty="0">
                <a:hlinkClick r:id="rId2"/>
              </a:rPr>
              <a:t>https://www.gsa.europa.eu/egnos/what-egnos</a:t>
            </a:r>
            <a:endParaRPr lang="nl-BE" dirty="0"/>
          </a:p>
          <a:p>
            <a:r>
              <a:rPr lang="nl-BE" dirty="0"/>
              <a:t>The positioning accuracy obtained with the EGNOS corrections is typically sub-metric and even of the order of several tens of decimetres. Typically exploited for agriculture, GIS data collection, navigation etc., ...</a:t>
            </a:r>
          </a:p>
          <a:p>
            <a:r>
              <a:rPr lang="nl-BE" dirty="0"/>
              <a:t>So you have to configure the G100 to receive these corrections ...</a:t>
            </a:r>
            <a:endParaRPr lang="en-GB" dirty="0"/>
          </a:p>
        </p:txBody>
      </p:sp>
    </p:spTree>
    <p:extLst>
      <p:ext uri="{BB962C8B-B14F-4D97-AF65-F5344CB8AC3E}">
        <p14:creationId xmlns:p14="http://schemas.microsoft.com/office/powerpoint/2010/main" val="355955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0212-C363-FE42-9649-1472A1681ADE}"/>
              </a:ext>
            </a:extLst>
          </p:cNvPr>
          <p:cNvSpPr>
            <a:spLocks noGrp="1"/>
          </p:cNvSpPr>
          <p:nvPr>
            <p:ph type="title"/>
          </p:nvPr>
        </p:nvSpPr>
        <p:spPr/>
        <p:txBody>
          <a:bodyPr/>
          <a:lstStyle/>
          <a:p>
            <a:r>
              <a:rPr lang="en-GB" dirty="0"/>
              <a:t>Commands for configuring EGNOS</a:t>
            </a:r>
          </a:p>
        </p:txBody>
      </p:sp>
      <p:sp>
        <p:nvSpPr>
          <p:cNvPr id="3" name="Espace réservé du contenu 2">
            <a:extLst>
              <a:ext uri="{FF2B5EF4-FFF2-40B4-BE49-F238E27FC236}">
                <a16:creationId xmlns:a16="http://schemas.microsoft.com/office/drawing/2014/main" id="{24572FF7-E8E4-2944-B6EC-F3CBAE194CAE}"/>
              </a:ext>
            </a:extLst>
          </p:cNvPr>
          <p:cNvSpPr>
            <a:spLocks noGrp="1"/>
          </p:cNvSpPr>
          <p:nvPr>
            <p:ph idx="1"/>
          </p:nvPr>
        </p:nvSpPr>
        <p:spPr>
          <a:xfrm>
            <a:off x="838200" y="1498600"/>
            <a:ext cx="10515600" cy="5041900"/>
          </a:xfrm>
        </p:spPr>
        <p:txBody>
          <a:bodyPr>
            <a:normAutofit fontScale="77500" lnSpcReduction="20000"/>
          </a:bodyPr>
          <a:lstStyle/>
          <a:p>
            <a:pPr marL="0" indent="0">
              <a:buNone/>
            </a:pPr>
            <a:r>
              <a:rPr lang="en-GB" dirty="0"/>
              <a:t>The 3 following commands must be introduced and ended by a CRLF = Enter. Do not forget also the last line otherwise that command will be ignored :</a:t>
            </a:r>
            <a:endParaRPr lang="en-GB" b="1" dirty="0"/>
          </a:p>
          <a:p>
            <a:r>
              <a:rPr lang="en-GB" b="1" dirty="0"/>
              <a:t>SBASCONTROL ENABLE EGNOS</a:t>
            </a:r>
            <a:endParaRPr lang="en-GB" dirty="0"/>
          </a:p>
          <a:p>
            <a:r>
              <a:rPr lang="en-GB" b="1" dirty="0"/>
              <a:t>RTKOBSMODE 3</a:t>
            </a:r>
            <a:endParaRPr lang="en-GB" dirty="0"/>
          </a:p>
          <a:p>
            <a:r>
              <a:rPr lang="en-GB" b="1" dirty="0"/>
              <a:t>SAVECONFIG + </a:t>
            </a:r>
            <a:r>
              <a:rPr lang="en-GB" dirty="0">
                <a:solidFill>
                  <a:srgbClr val="FF0000"/>
                </a:solidFill>
              </a:rPr>
              <a:t>CRLF … that’s the ENTER key on your keyboard</a:t>
            </a:r>
          </a:p>
          <a:p>
            <a:pPr marL="0" indent="0">
              <a:buNone/>
            </a:pPr>
            <a:endParaRPr lang="en-GB" dirty="0">
              <a:solidFill>
                <a:srgbClr val="FF0000"/>
              </a:solidFill>
            </a:endParaRPr>
          </a:p>
          <a:p>
            <a:pPr marL="0" indent="0">
              <a:buNone/>
            </a:pPr>
            <a:r>
              <a:rPr lang="en-GB" dirty="0"/>
              <a:t>And to wait that  the navigation flag status switch to </a:t>
            </a:r>
            <a:r>
              <a:rPr lang="en-GB" b="1" dirty="0">
                <a:solidFill>
                  <a:srgbClr val="FF0000"/>
                </a:solidFill>
              </a:rPr>
              <a:t>2</a:t>
            </a:r>
            <a:r>
              <a:rPr lang="en-GB" dirty="0"/>
              <a:t> </a:t>
            </a:r>
            <a:r>
              <a:rPr lang="en-GB" dirty="0">
                <a:solidFill>
                  <a:srgbClr val="FF0000"/>
                </a:solidFill>
              </a:rPr>
              <a:t>(it takes around 5’ the first time)</a:t>
            </a:r>
          </a:p>
          <a:p>
            <a:pPr marL="0" indent="0">
              <a:buNone/>
            </a:pPr>
            <a:r>
              <a:rPr lang="en-GB" dirty="0"/>
              <a:t> </a:t>
            </a:r>
            <a:r>
              <a:rPr lang="en-GB" sz="2100" i="1" dirty="0">
                <a:solidFill>
                  <a:srgbClr val="0070C0"/>
                </a:solidFill>
              </a:rPr>
              <a:t>$GPGGA</a:t>
            </a:r>
            <a:r>
              <a:rPr lang="en-GB" sz="2100" i="1" dirty="0"/>
              <a:t>,125010.00,5021.1586910,N,00453.5158690,E,</a:t>
            </a:r>
            <a:r>
              <a:rPr lang="en-GB" sz="2100" b="1" i="1" dirty="0">
                <a:solidFill>
                  <a:srgbClr val="FF0000"/>
                </a:solidFill>
              </a:rPr>
              <a:t>2</a:t>
            </a:r>
            <a:r>
              <a:rPr lang="en-GB" sz="2100" i="1" dirty="0"/>
              <a:t>,18,0.6,242.9083,M,0.000,M,,*64</a:t>
            </a:r>
          </a:p>
          <a:p>
            <a:pPr marL="0" indent="0">
              <a:buNone/>
            </a:pPr>
            <a:endParaRPr lang="en-GB" dirty="0"/>
          </a:p>
          <a:p>
            <a:pPr marL="0" indent="0">
              <a:buNone/>
            </a:pPr>
            <a:r>
              <a:rPr lang="en-GB" dirty="0"/>
              <a:t>To disable  the use of EGNOS  :</a:t>
            </a:r>
          </a:p>
          <a:p>
            <a:r>
              <a:rPr lang="en-GB" b="1" dirty="0"/>
              <a:t>SBASCONTROL DISABLE</a:t>
            </a:r>
            <a:endParaRPr lang="en-GB" dirty="0"/>
          </a:p>
          <a:p>
            <a:r>
              <a:rPr lang="en-GB" b="1" dirty="0"/>
              <a:t>RTKOBSMODE AUTO</a:t>
            </a:r>
            <a:endParaRPr lang="en-GB" dirty="0"/>
          </a:p>
          <a:p>
            <a:r>
              <a:rPr lang="en-GB" b="1" dirty="0"/>
              <a:t>SAVECONFIG + </a:t>
            </a:r>
            <a:r>
              <a:rPr lang="en-GB" dirty="0">
                <a:solidFill>
                  <a:srgbClr val="FF0000"/>
                </a:solidFill>
              </a:rPr>
              <a:t>CRLF … that’s the ENTER key on your keyboard</a:t>
            </a:r>
          </a:p>
          <a:p>
            <a:endParaRPr lang="en-GB" dirty="0">
              <a:solidFill>
                <a:srgbClr val="FF0000"/>
              </a:solidFill>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60140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0212-C363-FE42-9649-1472A1681ADE}"/>
              </a:ext>
            </a:extLst>
          </p:cNvPr>
          <p:cNvSpPr>
            <a:spLocks noGrp="1"/>
          </p:cNvSpPr>
          <p:nvPr>
            <p:ph type="title"/>
          </p:nvPr>
        </p:nvSpPr>
        <p:spPr/>
        <p:txBody>
          <a:bodyPr/>
          <a:lstStyle/>
          <a:p>
            <a:r>
              <a:rPr lang="en-GB" dirty="0"/>
              <a:t>The INTERFACEMODE command</a:t>
            </a:r>
          </a:p>
        </p:txBody>
      </p:sp>
      <p:sp>
        <p:nvSpPr>
          <p:cNvPr id="3" name="Espace réservé du contenu 2">
            <a:extLst>
              <a:ext uri="{FF2B5EF4-FFF2-40B4-BE49-F238E27FC236}">
                <a16:creationId xmlns:a16="http://schemas.microsoft.com/office/drawing/2014/main" id="{24572FF7-E8E4-2944-B6EC-F3CBAE194CAE}"/>
              </a:ext>
            </a:extLst>
          </p:cNvPr>
          <p:cNvSpPr>
            <a:spLocks noGrp="1"/>
          </p:cNvSpPr>
          <p:nvPr>
            <p:ph idx="1"/>
          </p:nvPr>
        </p:nvSpPr>
        <p:spPr/>
        <p:txBody>
          <a:bodyPr>
            <a:normAutofit fontScale="85000" lnSpcReduction="20000"/>
          </a:bodyPr>
          <a:lstStyle/>
          <a:p>
            <a:pPr marL="0" indent="0">
              <a:buNone/>
            </a:pPr>
            <a:r>
              <a:rPr lang="en-GB" sz="2400" dirty="0"/>
              <a:t>The INTERFACEMODE command followed by the parameters makes it possible to place the receiver in RTK mode or to return to the "</a:t>
            </a:r>
            <a:r>
              <a:rPr lang="en-GB" sz="2400" dirty="0">
                <a:solidFill>
                  <a:srgbClr val="0070C0"/>
                </a:solidFill>
              </a:rPr>
              <a:t>introduce commands</a:t>
            </a:r>
            <a:r>
              <a:rPr lang="en-GB" sz="2400" dirty="0"/>
              <a:t>" mode!</a:t>
            </a:r>
          </a:p>
          <a:p>
            <a:pPr marL="0" indent="0">
              <a:buNone/>
            </a:pPr>
            <a:r>
              <a:rPr lang="en-GB" sz="2400" dirty="0"/>
              <a:t>If indeed it does not seem possible to introduce commands (via CRU.EXE for example) and you have no validation that they were understood by the receiver, the command INTERFACEMODE COMPASS COMPASS ON will greatly help you!</a:t>
            </a:r>
            <a:endParaRPr lang="en-GB" sz="2400" b="1" dirty="0"/>
          </a:p>
          <a:p>
            <a:r>
              <a:rPr lang="en-GB" b="1" dirty="0"/>
              <a:t>INTERFACEMODE  (COM1 </a:t>
            </a:r>
            <a:r>
              <a:rPr lang="en-GB" b="1" dirty="0" err="1"/>
              <a:t>ou</a:t>
            </a:r>
            <a:r>
              <a:rPr lang="en-GB" b="1" dirty="0"/>
              <a:t> COM3) COMPASS COMPASS ON </a:t>
            </a:r>
            <a:endParaRPr lang="en-GB" dirty="0"/>
          </a:p>
          <a:p>
            <a:r>
              <a:rPr lang="en-GB" b="1" dirty="0"/>
              <a:t>SAVECONFIG </a:t>
            </a:r>
            <a:r>
              <a:rPr lang="en-GB" dirty="0">
                <a:solidFill>
                  <a:srgbClr val="FF0000"/>
                </a:solidFill>
              </a:rPr>
              <a:t>(do not forget ENTER)</a:t>
            </a:r>
          </a:p>
          <a:p>
            <a:pPr marL="0" indent="0">
              <a:buNone/>
            </a:pPr>
            <a:endParaRPr lang="en-GB" dirty="0">
              <a:solidFill>
                <a:srgbClr val="FF0000"/>
              </a:solidFill>
            </a:endParaRPr>
          </a:p>
          <a:p>
            <a:pPr marL="0" indent="0">
              <a:buNone/>
            </a:pPr>
            <a:r>
              <a:rPr lang="en-GB" sz="2400" dirty="0"/>
              <a:t>To set the receiver in "</a:t>
            </a:r>
            <a:r>
              <a:rPr lang="en-GB" sz="2400" dirty="0">
                <a:solidFill>
                  <a:srgbClr val="0070C0"/>
                </a:solidFill>
              </a:rPr>
              <a:t>mobile RTK</a:t>
            </a:r>
            <a:r>
              <a:rPr lang="en-GB" sz="2400" dirty="0"/>
              <a:t>" mode! As soon as the port concerned is configured, all the RTCM frames will be interpreted as coming from a base station and the receiver will set the phase ambiguities fixation process.</a:t>
            </a:r>
          </a:p>
          <a:p>
            <a:r>
              <a:rPr lang="en-GB" b="1" dirty="0"/>
              <a:t>INTERFACEMODE (COM1 </a:t>
            </a:r>
            <a:r>
              <a:rPr lang="en-GB" b="1" dirty="0" err="1"/>
              <a:t>ou</a:t>
            </a:r>
            <a:r>
              <a:rPr lang="en-GB" b="1" dirty="0"/>
              <a:t> COM3) AUTO AUTO ON </a:t>
            </a:r>
            <a:endParaRPr lang="en-GB" dirty="0"/>
          </a:p>
          <a:p>
            <a:r>
              <a:rPr lang="en-GB" b="1" dirty="0"/>
              <a:t>SAVECONFIG </a:t>
            </a:r>
            <a:r>
              <a:rPr lang="en-GB" dirty="0">
                <a:solidFill>
                  <a:srgbClr val="FF0000"/>
                </a:solidFill>
              </a:rPr>
              <a:t>(do not forget ENTER)</a:t>
            </a:r>
          </a:p>
          <a:p>
            <a:pPr marL="0" indent="0">
              <a:buNone/>
            </a:pPr>
            <a:endParaRPr lang="en-GB" dirty="0">
              <a:solidFill>
                <a:srgbClr val="FF0000"/>
              </a:solidFill>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8996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0212-C363-FE42-9649-1472A1681ADE}"/>
              </a:ext>
            </a:extLst>
          </p:cNvPr>
          <p:cNvSpPr>
            <a:spLocks noGrp="1"/>
          </p:cNvSpPr>
          <p:nvPr>
            <p:ph type="title"/>
          </p:nvPr>
        </p:nvSpPr>
        <p:spPr/>
        <p:txBody>
          <a:bodyPr/>
          <a:lstStyle/>
          <a:p>
            <a:r>
              <a:rPr lang="en-GB" dirty="0"/>
              <a:t>How to pair the G100 / G200 with an Android OS application?</a:t>
            </a:r>
          </a:p>
        </p:txBody>
      </p:sp>
      <p:sp>
        <p:nvSpPr>
          <p:cNvPr id="3" name="Espace réservé du contenu 2">
            <a:extLst>
              <a:ext uri="{FF2B5EF4-FFF2-40B4-BE49-F238E27FC236}">
                <a16:creationId xmlns:a16="http://schemas.microsoft.com/office/drawing/2014/main" id="{24572FF7-E8E4-2944-B6EC-F3CBAE194CAE}"/>
              </a:ext>
            </a:extLst>
          </p:cNvPr>
          <p:cNvSpPr>
            <a:spLocks noGrp="1"/>
          </p:cNvSpPr>
          <p:nvPr>
            <p:ph idx="1"/>
          </p:nvPr>
        </p:nvSpPr>
        <p:spPr/>
        <p:txBody>
          <a:bodyPr>
            <a:normAutofit/>
          </a:bodyPr>
          <a:lstStyle/>
          <a:p>
            <a:pPr marL="0" indent="0">
              <a:buNone/>
            </a:pPr>
            <a:r>
              <a:rPr lang="nl-BE" dirty="0"/>
              <a:t>By configuring the G100 / G200 to output the NMEA frames according to COM1 communication port (cable) and / or COM3 (BT), it is obviously necessary that the software you use receives these data!</a:t>
            </a:r>
          </a:p>
          <a:p>
            <a:pPr marL="0" indent="0">
              <a:buNone/>
            </a:pPr>
            <a:r>
              <a:rPr lang="nl-BE" dirty="0">
                <a:solidFill>
                  <a:srgbClr val="FF0000"/>
                </a:solidFill>
              </a:rPr>
              <a:t>Where it gets complicated is when your device uses the built-in GPS chipset (smartphone case or android tablet!) by default and there is no way to configure another external receiver.</a:t>
            </a:r>
          </a:p>
          <a:p>
            <a:pPr marL="0" indent="0">
              <a:buNone/>
            </a:pPr>
            <a:r>
              <a:rPr lang="nl-BE" dirty="0"/>
              <a:t>The trick is to "route" the smartphone to an external receiver via the Bluetooth link. It's simple but a bit confusing!</a:t>
            </a:r>
            <a:endParaRPr lang="fr-BE" dirty="0"/>
          </a:p>
          <a:p>
            <a:endParaRPr lang="en-US" dirty="0"/>
          </a:p>
          <a:p>
            <a:endParaRPr lang="en-GB" dirty="0"/>
          </a:p>
        </p:txBody>
      </p:sp>
    </p:spTree>
    <p:extLst>
      <p:ext uri="{BB962C8B-B14F-4D97-AF65-F5344CB8AC3E}">
        <p14:creationId xmlns:p14="http://schemas.microsoft.com/office/powerpoint/2010/main" val="23705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E321A2-D822-0C4F-BCF0-A10062A4522C}"/>
              </a:ext>
            </a:extLst>
          </p:cNvPr>
          <p:cNvSpPr/>
          <p:nvPr/>
        </p:nvSpPr>
        <p:spPr>
          <a:xfrm>
            <a:off x="495300" y="474345"/>
            <a:ext cx="11595100" cy="5632311"/>
          </a:xfrm>
          <a:prstGeom prst="rect">
            <a:avLst/>
          </a:prstGeom>
        </p:spPr>
        <p:txBody>
          <a:bodyPr wrap="square">
            <a:spAutoFit/>
          </a:bodyPr>
          <a:lstStyle/>
          <a:p>
            <a:r>
              <a:rPr lang="en-GB"/>
              <a:t>The trick is to activate the </a:t>
            </a:r>
            <a:r>
              <a:rPr lang="en-GB">
                <a:solidFill>
                  <a:srgbClr val="FF0000"/>
                </a:solidFill>
              </a:rPr>
              <a:t>"mock location"</a:t>
            </a:r>
            <a:r>
              <a:rPr lang="en-GB"/>
              <a:t> option and assign it to the </a:t>
            </a:r>
            <a:r>
              <a:rPr lang="en-GB" b="1">
                <a:solidFill>
                  <a:srgbClr val="0070C0"/>
                </a:solidFill>
              </a:rPr>
              <a:t>MapIt application </a:t>
            </a:r>
            <a:r>
              <a:rPr lang="en-GB"/>
              <a:t>for example.</a:t>
            </a:r>
          </a:p>
          <a:p>
            <a:endParaRPr lang="en-GB"/>
          </a:p>
          <a:p>
            <a:r>
              <a:rPr lang="en-GB"/>
              <a:t>Mock Location is a virtual GPS simulator generated by Android R &amp; D to help developers use a Smartphone that does not have a GNSS chipset to check their developments.</a:t>
            </a:r>
          </a:p>
          <a:p>
            <a:endParaRPr lang="en-GB"/>
          </a:p>
          <a:p>
            <a:r>
              <a:rPr lang="en-GB"/>
              <a:t>By activating "Mock Location" your Smartphone will generate dummy positions from an application and no longer from GPS / GNSS chipset If you allow for instance MapIt to be associated with  »Mock Location", the external GNSS receiver will be used instead of the Smartphone internal chipset GPS / GNSS ... That's it ... it's over and it's the </a:t>
            </a:r>
            <a:r>
              <a:rPr lang="en-GB">
                <a:solidFill>
                  <a:srgbClr val="0070C0"/>
                </a:solidFill>
              </a:rPr>
              <a:t>first "trick"!</a:t>
            </a:r>
          </a:p>
          <a:p>
            <a:endParaRPr lang="en-GB"/>
          </a:p>
          <a:p>
            <a:endParaRPr lang="en-GB"/>
          </a:p>
          <a:p>
            <a:r>
              <a:rPr lang="en-GB" u="sng"/>
              <a:t>In summary:</a:t>
            </a:r>
          </a:p>
          <a:p>
            <a:r>
              <a:rPr lang="en-GB"/>
              <a:t>You must activate "Mock location" on your Smartphone to force the coupling of an external GNSS, otherwise the Smartphone will use its internal GPS and its WIFI as the main LBS device.</a:t>
            </a:r>
          </a:p>
          <a:p>
            <a:endParaRPr lang="en-GB"/>
          </a:p>
          <a:p>
            <a:r>
              <a:rPr lang="en-GB">
                <a:solidFill>
                  <a:srgbClr val="FF0000"/>
                </a:solidFill>
              </a:rPr>
              <a:t>To enable or disable "mock location" on a smartphone, you must first enable the developer option </a:t>
            </a:r>
            <a:r>
              <a:rPr lang="en-GB"/>
              <a:t>on your Android. By default, the developer option is not enabled on any device. </a:t>
            </a:r>
            <a:r>
              <a:rPr lang="en-GB">
                <a:solidFill>
                  <a:srgbClr val="FF0000"/>
                </a:solidFill>
              </a:rPr>
              <a:t>Users must enable the developer option manually</a:t>
            </a:r>
            <a:r>
              <a:rPr lang="en-GB"/>
              <a:t>. This is the </a:t>
            </a:r>
            <a:r>
              <a:rPr lang="en-GB">
                <a:solidFill>
                  <a:srgbClr val="0070C0"/>
                </a:solidFill>
              </a:rPr>
              <a:t>second  »trick"!</a:t>
            </a:r>
          </a:p>
          <a:p>
            <a:endParaRPr lang="en-GB"/>
          </a:p>
          <a:p>
            <a:r>
              <a:rPr lang="en-GB"/>
              <a:t>So, thoroughly understand the mechanism of the "mock location" and then the activated and associated with the application you use. Again, if you use SURVEY MASTER ... you will not have to go through these steps.</a:t>
            </a:r>
          </a:p>
        </p:txBody>
      </p:sp>
    </p:spTree>
    <p:extLst>
      <p:ext uri="{BB962C8B-B14F-4D97-AF65-F5344CB8AC3E}">
        <p14:creationId xmlns:p14="http://schemas.microsoft.com/office/powerpoint/2010/main" val="51537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A73F85-B783-8944-A37C-78C2893A6A43}"/>
              </a:ext>
            </a:extLst>
          </p:cNvPr>
          <p:cNvSpPr/>
          <p:nvPr/>
        </p:nvSpPr>
        <p:spPr>
          <a:xfrm>
            <a:off x="190500" y="877144"/>
            <a:ext cx="6096000" cy="4708981"/>
          </a:xfrm>
          <a:prstGeom prst="rect">
            <a:avLst/>
          </a:prstGeom>
        </p:spPr>
        <p:txBody>
          <a:bodyPr>
            <a:spAutoFit/>
          </a:bodyPr>
          <a:lstStyle/>
          <a:p>
            <a:pPr algn="ctr"/>
            <a:r>
              <a:rPr lang="en-GB" sz="2800" b="1" dirty="0"/>
              <a:t>How to enable the Developer option on any smartphone</a:t>
            </a:r>
          </a:p>
          <a:p>
            <a:pPr algn="ctr"/>
            <a:endParaRPr lang="en-GB" sz="2800" b="1" dirty="0"/>
          </a:p>
          <a:p>
            <a:r>
              <a:rPr lang="en-GB" dirty="0"/>
              <a:t>1. Start "settings" on your phone first</a:t>
            </a:r>
          </a:p>
          <a:p>
            <a:r>
              <a:rPr lang="en-GB" dirty="0"/>
              <a:t>2. Scroll down and select About the phone (About)</a:t>
            </a:r>
          </a:p>
          <a:p>
            <a:r>
              <a:rPr lang="en-GB" dirty="0"/>
              <a:t>3. In the About Phone section, scroll down and find the Build Number options.</a:t>
            </a:r>
          </a:p>
          <a:p>
            <a:r>
              <a:rPr lang="en-GB" dirty="0"/>
              <a:t>4. Now, click seven times (7) on the build number options</a:t>
            </a:r>
          </a:p>
          <a:p>
            <a:r>
              <a:rPr lang="en-GB" dirty="0"/>
              <a:t>5. </a:t>
            </a:r>
            <a:r>
              <a:rPr lang="en-GB" dirty="0">
                <a:solidFill>
                  <a:srgbClr val="0070C0"/>
                </a:solidFill>
              </a:rPr>
              <a:t>After typing seven times, you will see a small pop-up message on your screen "You are now a developer!"</a:t>
            </a:r>
          </a:p>
          <a:p>
            <a:r>
              <a:rPr lang="en-GB" dirty="0"/>
              <a:t>6. After this message, you can access the developer option on your phone. You can now access your fictional locations on your phone and enable / disable it. Follow these steps to enable and disable the fictitious location on your Android smartphone.</a:t>
            </a:r>
            <a:endParaRPr lang="en-GB" sz="1200" dirty="0"/>
          </a:p>
        </p:txBody>
      </p:sp>
      <p:pic>
        <p:nvPicPr>
          <p:cNvPr id="3" name="Image 2">
            <a:extLst>
              <a:ext uri="{FF2B5EF4-FFF2-40B4-BE49-F238E27FC236}">
                <a16:creationId xmlns:a16="http://schemas.microsoft.com/office/drawing/2014/main" id="{D4C98B0C-F6AD-8940-849F-F6C3C6D59E6A}"/>
              </a:ext>
            </a:extLst>
          </p:cNvPr>
          <p:cNvPicPr/>
          <p:nvPr/>
        </p:nvPicPr>
        <p:blipFill>
          <a:blip r:embed="rId2" cstate="print">
            <a:extLst>
              <a:ext uri="{28A0092B-C50C-407E-A947-70E740481C1C}">
                <a14:useLocalDpi xmlns:a14="http://schemas.microsoft.com/office/drawing/2010/main"/>
              </a:ext>
            </a:extLst>
          </a:blip>
          <a:stretch>
            <a:fillRect/>
          </a:stretch>
        </p:blipFill>
        <p:spPr>
          <a:xfrm>
            <a:off x="6421610" y="1833678"/>
            <a:ext cx="5433695" cy="3223895"/>
          </a:xfrm>
          <a:prstGeom prst="rect">
            <a:avLst/>
          </a:prstGeom>
        </p:spPr>
      </p:pic>
    </p:spTree>
    <p:extLst>
      <p:ext uri="{BB962C8B-B14F-4D97-AF65-F5344CB8AC3E}">
        <p14:creationId xmlns:p14="http://schemas.microsoft.com/office/powerpoint/2010/main" val="227968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D68D03-73ED-EF42-A606-62C7A46EFA39}"/>
              </a:ext>
            </a:extLst>
          </p:cNvPr>
          <p:cNvSpPr/>
          <p:nvPr/>
        </p:nvSpPr>
        <p:spPr>
          <a:xfrm>
            <a:off x="215900" y="1723657"/>
            <a:ext cx="6096000" cy="3877985"/>
          </a:xfrm>
          <a:prstGeom prst="rect">
            <a:avLst/>
          </a:prstGeom>
        </p:spPr>
        <p:txBody>
          <a:bodyPr>
            <a:spAutoFit/>
          </a:bodyPr>
          <a:lstStyle/>
          <a:p>
            <a:pPr algn="ctr"/>
            <a:r>
              <a:rPr lang="en-GB" sz="2400" b="1" dirty="0"/>
              <a:t>How to activate mock locations on Android</a:t>
            </a:r>
          </a:p>
          <a:p>
            <a:pPr algn="ctr"/>
            <a:endParaRPr lang="en-GB" sz="2400" b="1" dirty="0"/>
          </a:p>
          <a:p>
            <a:r>
              <a:rPr lang="en-GB" dirty="0"/>
              <a:t>1. First, open the "Setting" application on your phone</a:t>
            </a:r>
          </a:p>
          <a:p>
            <a:r>
              <a:rPr lang="en-GB" dirty="0"/>
              <a:t>2. Scroll down and select "Developer Options" and open it.</a:t>
            </a:r>
          </a:p>
          <a:p>
            <a:r>
              <a:rPr lang="en-GB" dirty="0"/>
              <a:t>3. In Developer Options, scroll down and look for the option "Allow simulated location"</a:t>
            </a:r>
          </a:p>
          <a:p>
            <a:r>
              <a:rPr lang="en-GB" dirty="0"/>
              <a:t>4. </a:t>
            </a:r>
            <a:r>
              <a:rPr lang="en-GB" dirty="0">
                <a:solidFill>
                  <a:schemeClr val="accent6">
                    <a:lumMod val="75000"/>
                  </a:schemeClr>
                </a:solidFill>
              </a:rPr>
              <a:t>Here you can activate and deactivate the simulated location using the "Slider" button or assign a simulated location to a given application.</a:t>
            </a:r>
          </a:p>
          <a:p>
            <a:endParaRPr lang="en-GB" dirty="0"/>
          </a:p>
          <a:p>
            <a:r>
              <a:rPr lang="en-GB" dirty="0"/>
              <a:t>Bonus: There are several applications (like </a:t>
            </a:r>
            <a:r>
              <a:rPr lang="en-GB" dirty="0" err="1"/>
              <a:t>Lefebure</a:t>
            </a:r>
            <a:r>
              <a:rPr lang="en-GB" dirty="0"/>
              <a:t> </a:t>
            </a:r>
            <a:r>
              <a:rPr lang="en-GB" dirty="0" err="1"/>
              <a:t>Ntrip</a:t>
            </a:r>
            <a:r>
              <a:rPr lang="en-GB" dirty="0"/>
              <a:t> Client) that can do the work for you because when assigned, all other applications will benefit from the "pipe".</a:t>
            </a:r>
            <a:endParaRPr lang="en-GB" sz="1200" dirty="0"/>
          </a:p>
        </p:txBody>
      </p:sp>
      <p:pic>
        <p:nvPicPr>
          <p:cNvPr id="4" name="Image 3">
            <a:extLst>
              <a:ext uri="{FF2B5EF4-FFF2-40B4-BE49-F238E27FC236}">
                <a16:creationId xmlns:a16="http://schemas.microsoft.com/office/drawing/2014/main" id="{EAAB3EF0-D616-2343-88F5-519BF34CD621}"/>
              </a:ext>
            </a:extLst>
          </p:cNvPr>
          <p:cNvPicPr/>
          <p:nvPr/>
        </p:nvPicPr>
        <p:blipFill>
          <a:blip r:embed="rId2" cstate="print">
            <a:extLst>
              <a:ext uri="{28A0092B-C50C-407E-A947-70E740481C1C}">
                <a14:useLocalDpi xmlns:a14="http://schemas.microsoft.com/office/drawing/2010/main"/>
              </a:ext>
            </a:extLst>
          </a:blip>
          <a:stretch>
            <a:fillRect/>
          </a:stretch>
        </p:blipFill>
        <p:spPr>
          <a:xfrm>
            <a:off x="6311900" y="1844011"/>
            <a:ext cx="5756910" cy="3435985"/>
          </a:xfrm>
          <a:prstGeom prst="rect">
            <a:avLst/>
          </a:prstGeom>
        </p:spPr>
      </p:pic>
    </p:spTree>
    <p:extLst>
      <p:ext uri="{BB962C8B-B14F-4D97-AF65-F5344CB8AC3E}">
        <p14:creationId xmlns:p14="http://schemas.microsoft.com/office/powerpoint/2010/main" val="419468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E08D1BD-EBA0-2A4E-95F0-82C379ABB14F}"/>
              </a:ext>
            </a:extLst>
          </p:cNvPr>
          <p:cNvPicPr>
            <a:picLocks noChangeAspect="1"/>
          </p:cNvPicPr>
          <p:nvPr/>
        </p:nvPicPr>
        <p:blipFill>
          <a:blip r:embed="rId2"/>
          <a:stretch>
            <a:fillRect/>
          </a:stretch>
        </p:blipFill>
        <p:spPr>
          <a:xfrm>
            <a:off x="0" y="2068252"/>
            <a:ext cx="6858000" cy="2921000"/>
          </a:xfrm>
          <a:prstGeom prst="rect">
            <a:avLst/>
          </a:prstGeom>
        </p:spPr>
      </p:pic>
      <p:sp>
        <p:nvSpPr>
          <p:cNvPr id="4" name="ZoneTexte 3">
            <a:extLst>
              <a:ext uri="{FF2B5EF4-FFF2-40B4-BE49-F238E27FC236}">
                <a16:creationId xmlns:a16="http://schemas.microsoft.com/office/drawing/2014/main" id="{02FA1D3B-D698-A74B-A1CE-E8CD11DA135F}"/>
              </a:ext>
            </a:extLst>
          </p:cNvPr>
          <p:cNvSpPr txBox="1"/>
          <p:nvPr/>
        </p:nvSpPr>
        <p:spPr>
          <a:xfrm>
            <a:off x="6858000" y="1820592"/>
            <a:ext cx="4738254" cy="3416320"/>
          </a:xfrm>
          <a:prstGeom prst="rect">
            <a:avLst/>
          </a:prstGeom>
          <a:noFill/>
        </p:spPr>
        <p:txBody>
          <a:bodyPr wrap="square" rtlCol="0">
            <a:spAutoFit/>
          </a:bodyPr>
          <a:lstStyle/>
          <a:p>
            <a:r>
              <a:rPr lang="nl-BE" dirty="0"/>
              <a:t>The "data" interfaces of the G100 / G200 are of the BlueTooth (BT) and serial RS-232 type configured at 115200 baud by default.</a:t>
            </a:r>
          </a:p>
          <a:p>
            <a:endParaRPr lang="nl-BE" dirty="0"/>
          </a:p>
          <a:p>
            <a:pPr marL="285750" indent="-285750">
              <a:buFont typeface="Arial" panose="020B0604020202020204" pitchFamily="34" charset="0"/>
              <a:buChar char="•"/>
            </a:pPr>
            <a:r>
              <a:rPr lang="nl-BE" dirty="0"/>
              <a:t>The serial interface (cable) is </a:t>
            </a:r>
            <a:r>
              <a:rPr lang="nl-BE" b="1" dirty="0">
                <a:solidFill>
                  <a:srgbClr val="0070C0"/>
                </a:solidFill>
              </a:rPr>
              <a:t>COM1</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The Bluetooth (BT) interface is </a:t>
            </a:r>
            <a:r>
              <a:rPr lang="nl-BE" b="1" dirty="0">
                <a:solidFill>
                  <a:srgbClr val="0070C0"/>
                </a:solidFill>
              </a:rPr>
              <a:t>COM3</a:t>
            </a:r>
          </a:p>
          <a:p>
            <a:endParaRPr lang="nl-BE" dirty="0"/>
          </a:p>
          <a:p>
            <a:r>
              <a:rPr lang="nl-BE" dirty="0">
                <a:solidFill>
                  <a:srgbClr val="0070C0"/>
                </a:solidFill>
              </a:rPr>
              <a:t>This information is very important to be able to re-route for example the NMEA frames from one or the other port (COM1 with cable, COM3 via Bluetooth)</a:t>
            </a:r>
          </a:p>
        </p:txBody>
      </p:sp>
    </p:spTree>
    <p:extLst>
      <p:ext uri="{BB962C8B-B14F-4D97-AF65-F5344CB8AC3E}">
        <p14:creationId xmlns:p14="http://schemas.microsoft.com/office/powerpoint/2010/main" val="8170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7EF311-0461-0943-9044-4A54AFDC1212}"/>
              </a:ext>
            </a:extLst>
          </p:cNvPr>
          <p:cNvPicPr>
            <a:picLocks noChangeAspect="1"/>
          </p:cNvPicPr>
          <p:nvPr/>
        </p:nvPicPr>
        <p:blipFill>
          <a:blip r:embed="rId2"/>
          <a:stretch>
            <a:fillRect/>
          </a:stretch>
        </p:blipFill>
        <p:spPr>
          <a:xfrm>
            <a:off x="4691842" y="0"/>
            <a:ext cx="3055158" cy="5455639"/>
          </a:xfrm>
          <a:prstGeom prst="rect">
            <a:avLst/>
          </a:prstGeom>
        </p:spPr>
      </p:pic>
      <p:cxnSp>
        <p:nvCxnSpPr>
          <p:cNvPr id="4" name="Connecteur droit avec flèche 3">
            <a:extLst>
              <a:ext uri="{FF2B5EF4-FFF2-40B4-BE49-F238E27FC236}">
                <a16:creationId xmlns:a16="http://schemas.microsoft.com/office/drawing/2014/main" id="{D2465D23-5637-AB49-ADA0-6947E7AC2FA6}"/>
              </a:ext>
            </a:extLst>
          </p:cNvPr>
          <p:cNvCxnSpPr/>
          <p:nvPr/>
        </p:nvCxnSpPr>
        <p:spPr>
          <a:xfrm flipH="1">
            <a:off x="3162300" y="1163979"/>
            <a:ext cx="17456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5143F7FC-8382-1442-BF44-90602B93786A}"/>
              </a:ext>
            </a:extLst>
          </p:cNvPr>
          <p:cNvSpPr txBox="1"/>
          <p:nvPr/>
        </p:nvSpPr>
        <p:spPr>
          <a:xfrm>
            <a:off x="304800" y="492034"/>
            <a:ext cx="2806700" cy="2031325"/>
          </a:xfrm>
          <a:prstGeom prst="rect">
            <a:avLst/>
          </a:prstGeom>
          <a:noFill/>
        </p:spPr>
        <p:txBody>
          <a:bodyPr wrap="square" rtlCol="0">
            <a:spAutoFit/>
          </a:bodyPr>
          <a:lstStyle/>
          <a:p>
            <a:r>
              <a:rPr lang="en-GB">
                <a:solidFill>
                  <a:srgbClr val="0070C0"/>
                </a:solidFill>
              </a:rPr>
              <a:t>By activating "mock location" for a given application</a:t>
            </a:r>
            <a:r>
              <a:rPr lang="en-GB"/>
              <a:t>, it will take data from an external GNSS receiver (via Bluetooth) configured to send NMEA frames</a:t>
            </a:r>
          </a:p>
        </p:txBody>
      </p:sp>
      <p:cxnSp>
        <p:nvCxnSpPr>
          <p:cNvPr id="7" name="Connecteur droit avec flèche 6">
            <a:extLst>
              <a:ext uri="{FF2B5EF4-FFF2-40B4-BE49-F238E27FC236}">
                <a16:creationId xmlns:a16="http://schemas.microsoft.com/office/drawing/2014/main" id="{6F3D1C62-DC3F-8C45-8FFD-018BEC9FB254}"/>
              </a:ext>
            </a:extLst>
          </p:cNvPr>
          <p:cNvCxnSpPr/>
          <p:nvPr/>
        </p:nvCxnSpPr>
        <p:spPr>
          <a:xfrm>
            <a:off x="1549400" y="2870200"/>
            <a:ext cx="0" cy="154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2401FA5-65CC-AE4D-8AB4-830C40BEE41E}"/>
              </a:ext>
            </a:extLst>
          </p:cNvPr>
          <p:cNvSpPr txBox="1"/>
          <p:nvPr/>
        </p:nvSpPr>
        <p:spPr>
          <a:xfrm>
            <a:off x="304800" y="4543334"/>
            <a:ext cx="2806700" cy="2031325"/>
          </a:xfrm>
          <a:prstGeom prst="rect">
            <a:avLst/>
          </a:prstGeom>
          <a:noFill/>
        </p:spPr>
        <p:txBody>
          <a:bodyPr wrap="square" rtlCol="0">
            <a:spAutoFit/>
          </a:bodyPr>
          <a:lstStyle/>
          <a:p>
            <a:r>
              <a:rPr lang="en-GB"/>
              <a:t>All applications using your position and configured with the </a:t>
            </a:r>
            <a:r>
              <a:rPr lang="en-GB">
                <a:solidFill>
                  <a:srgbClr val="0070C0"/>
                </a:solidFill>
              </a:rPr>
              <a:t>"internal receiver" </a:t>
            </a:r>
            <a:r>
              <a:rPr lang="en-GB"/>
              <a:t>will benefit from the positions of the "external" receiver instead of the integrated chipset</a:t>
            </a:r>
          </a:p>
        </p:txBody>
      </p:sp>
      <p:sp>
        <p:nvSpPr>
          <p:cNvPr id="9" name="ZoneTexte 8">
            <a:extLst>
              <a:ext uri="{FF2B5EF4-FFF2-40B4-BE49-F238E27FC236}">
                <a16:creationId xmlns:a16="http://schemas.microsoft.com/office/drawing/2014/main" id="{8E9A448E-7B8B-004F-89DC-DF62C3BBC353}"/>
              </a:ext>
            </a:extLst>
          </p:cNvPr>
          <p:cNvSpPr txBox="1"/>
          <p:nvPr/>
        </p:nvSpPr>
        <p:spPr>
          <a:xfrm>
            <a:off x="3708400" y="5455639"/>
            <a:ext cx="7429500" cy="1200329"/>
          </a:xfrm>
          <a:prstGeom prst="rect">
            <a:avLst/>
          </a:prstGeom>
          <a:noFill/>
        </p:spPr>
        <p:txBody>
          <a:bodyPr wrap="square" rtlCol="0">
            <a:spAutoFit/>
          </a:bodyPr>
          <a:lstStyle/>
          <a:p>
            <a:pPr algn="ctr"/>
            <a:r>
              <a:rPr lang="en-GB" sz="2400" i="1">
                <a:solidFill>
                  <a:srgbClr val="0070C0"/>
                </a:solidFill>
              </a:rPr>
              <a:t>Simply said :  "mock location" replaces the internal GPS / GNSS receiver with the data of the application indicated in "mock location".</a:t>
            </a:r>
          </a:p>
        </p:txBody>
      </p:sp>
    </p:spTree>
    <p:extLst>
      <p:ext uri="{BB962C8B-B14F-4D97-AF65-F5344CB8AC3E}">
        <p14:creationId xmlns:p14="http://schemas.microsoft.com/office/powerpoint/2010/main" val="165134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4A4905F-E842-2944-8C8E-17FCEE5BE3DF}"/>
              </a:ext>
            </a:extLst>
          </p:cNvPr>
          <p:cNvPicPr/>
          <p:nvPr/>
        </p:nvPicPr>
        <p:blipFill>
          <a:blip r:embed="rId2" cstate="print">
            <a:extLst>
              <a:ext uri="{28A0092B-C50C-407E-A947-70E740481C1C}">
                <a14:useLocalDpi xmlns:a14="http://schemas.microsoft.com/office/drawing/2010/main"/>
              </a:ext>
            </a:extLst>
          </a:blip>
          <a:stretch>
            <a:fillRect/>
          </a:stretch>
        </p:blipFill>
        <p:spPr>
          <a:xfrm>
            <a:off x="227157" y="234574"/>
            <a:ext cx="2848552" cy="4437179"/>
          </a:xfrm>
          <a:prstGeom prst="rect">
            <a:avLst/>
          </a:prstGeom>
        </p:spPr>
      </p:pic>
      <p:pic>
        <p:nvPicPr>
          <p:cNvPr id="3" name="Image 2">
            <a:extLst>
              <a:ext uri="{FF2B5EF4-FFF2-40B4-BE49-F238E27FC236}">
                <a16:creationId xmlns:a16="http://schemas.microsoft.com/office/drawing/2014/main" id="{A317B0E3-FB15-5B44-B938-9E3858FCBC2C}"/>
              </a:ext>
            </a:extLst>
          </p:cNvPr>
          <p:cNvPicPr/>
          <p:nvPr/>
        </p:nvPicPr>
        <p:blipFill>
          <a:blip r:embed="rId3">
            <a:extLst>
              <a:ext uri="{28A0092B-C50C-407E-A947-70E740481C1C}">
                <a14:useLocalDpi xmlns:a14="http://schemas.microsoft.com/office/drawing/2010/main"/>
              </a:ext>
            </a:extLst>
          </a:blip>
          <a:stretch>
            <a:fillRect/>
          </a:stretch>
        </p:blipFill>
        <p:spPr>
          <a:xfrm>
            <a:off x="3347979" y="1502870"/>
            <a:ext cx="5480137" cy="3168883"/>
          </a:xfrm>
          <a:prstGeom prst="rect">
            <a:avLst/>
          </a:prstGeom>
        </p:spPr>
      </p:pic>
      <p:pic>
        <p:nvPicPr>
          <p:cNvPr id="4" name="Image 3">
            <a:extLst>
              <a:ext uri="{FF2B5EF4-FFF2-40B4-BE49-F238E27FC236}">
                <a16:creationId xmlns:a16="http://schemas.microsoft.com/office/drawing/2014/main" id="{432CC6AD-7569-0747-BBC9-BE01EE45C3CE}"/>
              </a:ext>
            </a:extLst>
          </p:cNvPr>
          <p:cNvPicPr/>
          <p:nvPr/>
        </p:nvPicPr>
        <p:blipFill>
          <a:blip r:embed="rId4" cstate="print">
            <a:extLst>
              <a:ext uri="{28A0092B-C50C-407E-A947-70E740481C1C}">
                <a14:useLocalDpi xmlns:a14="http://schemas.microsoft.com/office/drawing/2010/main"/>
              </a:ext>
            </a:extLst>
          </a:blip>
          <a:stretch>
            <a:fillRect/>
          </a:stretch>
        </p:blipFill>
        <p:spPr>
          <a:xfrm>
            <a:off x="8982565" y="1502870"/>
            <a:ext cx="2872105" cy="5107305"/>
          </a:xfrm>
          <a:prstGeom prst="rect">
            <a:avLst/>
          </a:prstGeom>
        </p:spPr>
      </p:pic>
      <p:sp>
        <p:nvSpPr>
          <p:cNvPr id="5" name="ZoneTexte 4">
            <a:extLst>
              <a:ext uri="{FF2B5EF4-FFF2-40B4-BE49-F238E27FC236}">
                <a16:creationId xmlns:a16="http://schemas.microsoft.com/office/drawing/2014/main" id="{7A93E11C-25E3-D641-83E7-85E3209A00A3}"/>
              </a:ext>
            </a:extLst>
          </p:cNvPr>
          <p:cNvSpPr txBox="1"/>
          <p:nvPr/>
        </p:nvSpPr>
        <p:spPr>
          <a:xfrm>
            <a:off x="227157" y="4821382"/>
            <a:ext cx="8600959" cy="1815882"/>
          </a:xfrm>
          <a:prstGeom prst="rect">
            <a:avLst/>
          </a:prstGeom>
          <a:noFill/>
        </p:spPr>
        <p:txBody>
          <a:bodyPr wrap="square" rtlCol="0">
            <a:spAutoFit/>
          </a:bodyPr>
          <a:lstStyle/>
          <a:p>
            <a:r>
              <a:rPr lang="en-GB" sz="1600"/>
              <a:t>To use MapIt ... first make sure that the G100 / G200 is paired with Bluetooth (the pairing code is "</a:t>
            </a:r>
            <a:r>
              <a:rPr lang="en-GB" sz="1600">
                <a:solidFill>
                  <a:srgbClr val="0070C0"/>
                </a:solidFill>
              </a:rPr>
              <a:t>0000</a:t>
            </a:r>
            <a:r>
              <a:rPr lang="en-GB" sz="1600"/>
              <a:t>" so 4 x zero!</a:t>
            </a:r>
          </a:p>
          <a:p>
            <a:endParaRPr lang="en-GB" sz="1600"/>
          </a:p>
          <a:p>
            <a:r>
              <a:rPr lang="en-GB" sz="1600"/>
              <a:t>Then activate "External GPS" ... "Force Mock Location" and then MapIt will pair you with the G100 / G200 in select mode (GNSS single, EGNOS) </a:t>
            </a:r>
            <a:r>
              <a:rPr lang="en-GB" sz="1600">
                <a:solidFill>
                  <a:srgbClr val="0070C0"/>
                </a:solidFill>
              </a:rPr>
              <a:t>but not in RTK mode</a:t>
            </a:r>
            <a:r>
              <a:rPr lang="en-GB" sz="1600"/>
              <a:t>! Note that all other applications will benefit from the positions that MapIt receives because MapIt will act as a "server" position instead of the internal GPS / GNSS chipset.</a:t>
            </a:r>
          </a:p>
        </p:txBody>
      </p:sp>
    </p:spTree>
    <p:extLst>
      <p:ext uri="{BB962C8B-B14F-4D97-AF65-F5344CB8AC3E}">
        <p14:creationId xmlns:p14="http://schemas.microsoft.com/office/powerpoint/2010/main" val="221608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459F8-2C01-CA42-816A-358DF1A4CEFC}"/>
              </a:ext>
            </a:extLst>
          </p:cNvPr>
          <p:cNvSpPr>
            <a:spLocks noGrp="1"/>
          </p:cNvSpPr>
          <p:nvPr>
            <p:ph type="title"/>
          </p:nvPr>
        </p:nvSpPr>
        <p:spPr/>
        <p:txBody>
          <a:bodyPr/>
          <a:lstStyle/>
          <a:p>
            <a:r>
              <a:rPr lang="en-GB" dirty="0"/>
              <a:t>G100 + EGNOS + MapIt</a:t>
            </a:r>
          </a:p>
        </p:txBody>
      </p:sp>
      <p:sp>
        <p:nvSpPr>
          <p:cNvPr id="3" name="Espace réservé du contenu 2">
            <a:extLst>
              <a:ext uri="{FF2B5EF4-FFF2-40B4-BE49-F238E27FC236}">
                <a16:creationId xmlns:a16="http://schemas.microsoft.com/office/drawing/2014/main" id="{EDD5C1A9-A341-8F46-A6A7-ADF172314DCD}"/>
              </a:ext>
            </a:extLst>
          </p:cNvPr>
          <p:cNvSpPr>
            <a:spLocks noGrp="1"/>
          </p:cNvSpPr>
          <p:nvPr>
            <p:ph idx="1"/>
          </p:nvPr>
        </p:nvSpPr>
        <p:spPr/>
        <p:txBody>
          <a:bodyPr/>
          <a:lstStyle/>
          <a:p>
            <a:r>
              <a:rPr lang="en-GB" dirty="0"/>
              <a:t>You want to configure your G100 in EGNOS and paired with MapIt application ? </a:t>
            </a:r>
          </a:p>
          <a:p>
            <a:pPr marL="914400" lvl="1" indent="-457200">
              <a:buFont typeface="+mj-lt"/>
              <a:buAutoNum type="arabicPeriod"/>
            </a:pPr>
            <a:r>
              <a:rPr lang="en-GB" dirty="0"/>
              <a:t>Connect the G100 with a PC, </a:t>
            </a:r>
            <a:r>
              <a:rPr lang="nl-BE" dirty="0"/>
              <a:t>by cable RS-232 or Bluetooth</a:t>
            </a:r>
          </a:p>
          <a:p>
            <a:pPr marL="914400" lvl="1" indent="-457200">
              <a:buFont typeface="+mj-lt"/>
              <a:buAutoNum type="arabicPeriod"/>
            </a:pPr>
            <a:r>
              <a:rPr lang="nl-BE" dirty="0"/>
              <a:t>Use CRU.EXE for sending the following commands:</a:t>
            </a:r>
          </a:p>
          <a:p>
            <a:pPr marL="1371600" lvl="2" indent="-457200">
              <a:buFont typeface="+mj-lt"/>
              <a:buAutoNum type="arabicPeriod"/>
            </a:pPr>
            <a:r>
              <a:rPr lang="nl-BE" dirty="0"/>
              <a:t>LOG </a:t>
            </a:r>
            <a:r>
              <a:rPr lang="nl-BE" dirty="0">
                <a:solidFill>
                  <a:srgbClr val="0070C0"/>
                </a:solidFill>
              </a:rPr>
              <a:t>COM3</a:t>
            </a:r>
            <a:r>
              <a:rPr lang="nl-BE" dirty="0"/>
              <a:t> GPGGA ONTIME 1  </a:t>
            </a:r>
            <a:r>
              <a:rPr lang="nl-BE" dirty="0">
                <a:solidFill>
                  <a:srgbClr val="FF0000"/>
                </a:solidFill>
              </a:rPr>
              <a:t>… COM3 is the BT port for the G100/G200</a:t>
            </a:r>
          </a:p>
          <a:p>
            <a:pPr marL="1371600" lvl="2" indent="-457200">
              <a:buFont typeface="+mj-lt"/>
              <a:buAutoNum type="arabicPeriod"/>
            </a:pPr>
            <a:r>
              <a:rPr lang="nl-BE" dirty="0"/>
              <a:t>LOG </a:t>
            </a:r>
            <a:r>
              <a:rPr lang="nl-BE" dirty="0">
                <a:solidFill>
                  <a:srgbClr val="0070C0"/>
                </a:solidFill>
              </a:rPr>
              <a:t>COM3</a:t>
            </a:r>
            <a:r>
              <a:rPr lang="nl-BE" dirty="0"/>
              <a:t> GPRMC ONTIME 1</a:t>
            </a:r>
          </a:p>
          <a:p>
            <a:pPr marL="1371600" lvl="2" indent="-457200">
              <a:buFont typeface="+mj-lt"/>
              <a:buAutoNum type="arabicPeriod"/>
            </a:pPr>
            <a:r>
              <a:rPr lang="nl-BE" dirty="0"/>
              <a:t>SBASCONTROL ENABLE EGNOS</a:t>
            </a:r>
          </a:p>
          <a:p>
            <a:pPr marL="1371600" lvl="2" indent="-457200">
              <a:buFont typeface="+mj-lt"/>
              <a:buAutoNum type="arabicPeriod"/>
            </a:pPr>
            <a:r>
              <a:rPr lang="nl-BE" dirty="0"/>
              <a:t>RTKOBSMODE 3</a:t>
            </a:r>
          </a:p>
          <a:p>
            <a:pPr marL="1371600" lvl="2" indent="-457200">
              <a:buFont typeface="+mj-lt"/>
              <a:buAutoNum type="arabicPeriod"/>
            </a:pPr>
            <a:r>
              <a:rPr lang="nl-BE" dirty="0"/>
              <a:t>SAVECONFIG</a:t>
            </a:r>
          </a:p>
          <a:p>
            <a:pPr marL="914400" lvl="1" indent="-457200">
              <a:buFont typeface="+mj-lt"/>
              <a:buAutoNum type="arabicPeriod"/>
            </a:pPr>
            <a:r>
              <a:rPr lang="nl-BE" dirty="0"/>
              <a:t>Quit CRU.EXE (Close), configure your Smartphone (developper mode/Mock Location) and configure MapIt … to use your G100 assigned by BT !</a:t>
            </a:r>
          </a:p>
          <a:p>
            <a:pPr lvl="2"/>
            <a:endParaRPr lang="en-GB" dirty="0"/>
          </a:p>
        </p:txBody>
      </p:sp>
    </p:spTree>
    <p:extLst>
      <p:ext uri="{BB962C8B-B14F-4D97-AF65-F5344CB8AC3E}">
        <p14:creationId xmlns:p14="http://schemas.microsoft.com/office/powerpoint/2010/main" val="134591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9A1AD-A4EE-074E-88CA-BD538B37F1D3}"/>
              </a:ext>
            </a:extLst>
          </p:cNvPr>
          <p:cNvSpPr>
            <a:spLocks noGrp="1"/>
          </p:cNvSpPr>
          <p:nvPr>
            <p:ph type="title"/>
          </p:nvPr>
        </p:nvSpPr>
        <p:spPr/>
        <p:txBody>
          <a:bodyPr/>
          <a:lstStyle/>
          <a:p>
            <a:r>
              <a:rPr lang="en-GB" dirty="0"/>
              <a:t>Conclusion</a:t>
            </a:r>
          </a:p>
        </p:txBody>
      </p:sp>
      <p:sp>
        <p:nvSpPr>
          <p:cNvPr id="3" name="Espace réservé du contenu 2">
            <a:extLst>
              <a:ext uri="{FF2B5EF4-FFF2-40B4-BE49-F238E27FC236}">
                <a16:creationId xmlns:a16="http://schemas.microsoft.com/office/drawing/2014/main" id="{3F2F317E-AF80-E540-A9BB-8D1BA090F70D}"/>
              </a:ext>
            </a:extLst>
          </p:cNvPr>
          <p:cNvSpPr>
            <a:spLocks noGrp="1"/>
          </p:cNvSpPr>
          <p:nvPr>
            <p:ph idx="1"/>
          </p:nvPr>
        </p:nvSpPr>
        <p:spPr/>
        <p:txBody>
          <a:bodyPr/>
          <a:lstStyle/>
          <a:p>
            <a:r>
              <a:rPr lang="en-GB"/>
              <a:t>The agility of the G100 / G200 makes it possible to implement it in a multitude of applications and place it at the heart of a sophisticated measurement system ... And of course to use it in surveying tasks !</a:t>
            </a:r>
          </a:p>
          <a:p>
            <a:r>
              <a:rPr lang="en-GB"/>
              <a:t>We have presented some of the possibilities to configure the G100 / G200 and we are at your disposal to explore these and other news.</a:t>
            </a:r>
          </a:p>
          <a:p>
            <a:endParaRPr lang="en-GB"/>
          </a:p>
          <a:p>
            <a:r>
              <a:rPr lang="en-GB"/>
              <a:t>Join us by adopting also the G100 / G200!</a:t>
            </a:r>
          </a:p>
        </p:txBody>
      </p:sp>
    </p:spTree>
    <p:extLst>
      <p:ext uri="{BB962C8B-B14F-4D97-AF65-F5344CB8AC3E}">
        <p14:creationId xmlns:p14="http://schemas.microsoft.com/office/powerpoint/2010/main" val="94566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C50CF-A3E4-634F-9DBF-A8828E3A48E6}"/>
              </a:ext>
            </a:extLst>
          </p:cNvPr>
          <p:cNvSpPr>
            <a:spLocks noGrp="1"/>
          </p:cNvSpPr>
          <p:nvPr>
            <p:ph type="title"/>
          </p:nvPr>
        </p:nvSpPr>
        <p:spPr/>
        <p:txBody>
          <a:bodyPr/>
          <a:lstStyle/>
          <a:p>
            <a:r>
              <a:rPr lang="en-GB" dirty="0"/>
              <a:t>INTERFACES for the G100/G200</a:t>
            </a:r>
          </a:p>
        </p:txBody>
      </p:sp>
      <p:sp>
        <p:nvSpPr>
          <p:cNvPr id="3" name="Espace réservé du contenu 2">
            <a:extLst>
              <a:ext uri="{FF2B5EF4-FFF2-40B4-BE49-F238E27FC236}">
                <a16:creationId xmlns:a16="http://schemas.microsoft.com/office/drawing/2014/main" id="{39FA73CE-0C0E-0442-B2BF-D59CEF1988C0}"/>
              </a:ext>
            </a:extLst>
          </p:cNvPr>
          <p:cNvSpPr>
            <a:spLocks noGrp="1"/>
          </p:cNvSpPr>
          <p:nvPr>
            <p:ph idx="1"/>
          </p:nvPr>
        </p:nvSpPr>
        <p:spPr/>
        <p:txBody>
          <a:bodyPr/>
          <a:lstStyle/>
          <a:p>
            <a:r>
              <a:rPr lang="en-GB" dirty="0"/>
              <a:t>With its </a:t>
            </a:r>
            <a:r>
              <a:rPr lang="en-GB" dirty="0">
                <a:solidFill>
                  <a:srgbClr val="0070C0"/>
                </a:solidFill>
              </a:rPr>
              <a:t>minimalist architecture</a:t>
            </a:r>
            <a:r>
              <a:rPr lang="en-GB" dirty="0"/>
              <a:t>, the G100 / G200 offers exceptional agility!</a:t>
            </a:r>
          </a:p>
          <a:p>
            <a:r>
              <a:rPr lang="en-GB" dirty="0"/>
              <a:t>For a professional user, there are several ways to "drive" the G100 / G200</a:t>
            </a:r>
          </a:p>
          <a:p>
            <a:pPr lvl="1"/>
            <a:r>
              <a:rPr lang="en-GB" dirty="0"/>
              <a:t>Using an </a:t>
            </a:r>
            <a:r>
              <a:rPr lang="en-GB" dirty="0">
                <a:solidFill>
                  <a:srgbClr val="0070C0"/>
                </a:solidFill>
              </a:rPr>
              <a:t>Android R500 PDA or Android Smartphone / Tablet </a:t>
            </a:r>
            <a:r>
              <a:rPr lang="en-GB" dirty="0"/>
              <a:t>with the free </a:t>
            </a:r>
            <a:r>
              <a:rPr lang="en-GB" b="1" dirty="0">
                <a:solidFill>
                  <a:srgbClr val="0070C0"/>
                </a:solidFill>
              </a:rPr>
              <a:t>SURVEY MASTER </a:t>
            </a:r>
            <a:r>
              <a:rPr lang="en-GB" dirty="0"/>
              <a:t>app developed by </a:t>
            </a:r>
            <a:r>
              <a:rPr lang="en-GB" dirty="0" err="1"/>
              <a:t>ComNav</a:t>
            </a:r>
            <a:r>
              <a:rPr lang="en-GB" dirty="0"/>
              <a:t> Technology Ltd. Shanghai, PR CHINA</a:t>
            </a:r>
          </a:p>
          <a:p>
            <a:pPr lvl="1"/>
            <a:r>
              <a:rPr lang="en-GB" dirty="0"/>
              <a:t>Using a </a:t>
            </a:r>
            <a:r>
              <a:rPr lang="en-GB" dirty="0">
                <a:solidFill>
                  <a:srgbClr val="0070C0"/>
                </a:solidFill>
              </a:rPr>
              <a:t>R100 / R200 PDA with CARLSON </a:t>
            </a:r>
            <a:r>
              <a:rPr lang="en-GB" dirty="0" err="1">
                <a:solidFill>
                  <a:srgbClr val="0070C0"/>
                </a:solidFill>
              </a:rPr>
              <a:t>SurvCE</a:t>
            </a:r>
            <a:r>
              <a:rPr lang="en-GB" dirty="0">
                <a:solidFill>
                  <a:srgbClr val="0070C0"/>
                </a:solidFill>
              </a:rPr>
              <a:t> software, </a:t>
            </a:r>
            <a:r>
              <a:rPr lang="en-GB" dirty="0" err="1">
                <a:solidFill>
                  <a:srgbClr val="0070C0"/>
                </a:solidFill>
              </a:rPr>
              <a:t>MicroSurvey</a:t>
            </a:r>
            <a:r>
              <a:rPr lang="en-GB" dirty="0">
                <a:solidFill>
                  <a:srgbClr val="0070C0"/>
                </a:solidFill>
              </a:rPr>
              <a:t> </a:t>
            </a:r>
            <a:r>
              <a:rPr lang="en-GB" dirty="0" err="1">
                <a:solidFill>
                  <a:srgbClr val="0070C0"/>
                </a:solidFill>
              </a:rPr>
              <a:t>FIELDGenius</a:t>
            </a:r>
            <a:r>
              <a:rPr lang="en-GB" dirty="0">
                <a:solidFill>
                  <a:srgbClr val="0070C0"/>
                </a:solidFill>
              </a:rPr>
              <a:t> and </a:t>
            </a:r>
            <a:r>
              <a:rPr lang="en-GB" dirty="0" err="1">
                <a:solidFill>
                  <a:srgbClr val="0070C0"/>
                </a:solidFill>
              </a:rPr>
              <a:t>CGSurvey</a:t>
            </a:r>
            <a:r>
              <a:rPr lang="en-GB" dirty="0">
                <a:solidFill>
                  <a:srgbClr val="0070C0"/>
                </a:solidFill>
              </a:rPr>
              <a:t> also developed by </a:t>
            </a:r>
            <a:r>
              <a:rPr lang="en-GB" dirty="0" err="1">
                <a:solidFill>
                  <a:srgbClr val="0070C0"/>
                </a:solidFill>
              </a:rPr>
              <a:t>ComNav</a:t>
            </a:r>
            <a:r>
              <a:rPr lang="en-GB" dirty="0">
                <a:solidFill>
                  <a:srgbClr val="0070C0"/>
                </a:solidFill>
              </a:rPr>
              <a:t> Technology.</a:t>
            </a:r>
          </a:p>
        </p:txBody>
      </p:sp>
    </p:spTree>
    <p:extLst>
      <p:ext uri="{BB962C8B-B14F-4D97-AF65-F5344CB8AC3E}">
        <p14:creationId xmlns:p14="http://schemas.microsoft.com/office/powerpoint/2010/main" val="415885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9D48BC-AFA7-E64A-A3D3-681A28851E54}"/>
              </a:ext>
            </a:extLst>
          </p:cNvPr>
          <p:cNvPicPr/>
          <p:nvPr/>
        </p:nvPicPr>
        <p:blipFill>
          <a:blip r:embed="rId2">
            <a:extLst>
              <a:ext uri="{28A0092B-C50C-407E-A947-70E740481C1C}">
                <a14:useLocalDpi xmlns:a14="http://schemas.microsoft.com/office/drawing/2010/main"/>
              </a:ext>
            </a:extLst>
          </a:blip>
          <a:stretch>
            <a:fillRect/>
          </a:stretch>
        </p:blipFill>
        <p:spPr>
          <a:xfrm>
            <a:off x="2120901" y="146309"/>
            <a:ext cx="7737994" cy="4675072"/>
          </a:xfrm>
          <a:prstGeom prst="rect">
            <a:avLst/>
          </a:prstGeom>
        </p:spPr>
      </p:pic>
      <p:sp>
        <p:nvSpPr>
          <p:cNvPr id="3" name="ZoneTexte 2">
            <a:extLst>
              <a:ext uri="{FF2B5EF4-FFF2-40B4-BE49-F238E27FC236}">
                <a16:creationId xmlns:a16="http://schemas.microsoft.com/office/drawing/2014/main" id="{139A541E-336E-024F-970A-BBE150AF1F7F}"/>
              </a:ext>
            </a:extLst>
          </p:cNvPr>
          <p:cNvSpPr txBox="1"/>
          <p:nvPr/>
        </p:nvSpPr>
        <p:spPr>
          <a:xfrm>
            <a:off x="382385" y="5054138"/>
            <a:ext cx="11454939" cy="1477328"/>
          </a:xfrm>
          <a:prstGeom prst="rect">
            <a:avLst/>
          </a:prstGeom>
          <a:noFill/>
        </p:spPr>
        <p:txBody>
          <a:bodyPr wrap="square" rtlCol="0">
            <a:spAutoFit/>
          </a:bodyPr>
          <a:lstStyle/>
          <a:p>
            <a:r>
              <a:rPr lang="en-GB" dirty="0"/>
              <a:t>The configuration of the G100 / G200 can be handled via the CRU.EXE software downloadable from the </a:t>
            </a:r>
            <a:r>
              <a:rPr lang="en-GB" dirty="0" err="1"/>
              <a:t>ComNav</a:t>
            </a:r>
            <a:r>
              <a:rPr lang="en-GB" dirty="0"/>
              <a:t> Technology Ltd. website. The "COMMAND" window is used to enter the commands. </a:t>
            </a:r>
            <a:r>
              <a:rPr lang="en-GB" dirty="0">
                <a:solidFill>
                  <a:srgbClr val="FF0000"/>
                </a:solidFill>
              </a:rPr>
              <a:t>Note that any RS-232 terminal can also be used as PUTTY for example ...</a:t>
            </a:r>
          </a:p>
          <a:p>
            <a:r>
              <a:rPr lang="en-GB" dirty="0">
                <a:hlinkClick r:id="rId3"/>
              </a:rPr>
              <a:t>http://www.comnavtech.com/download.asp?bigclassid=28</a:t>
            </a:r>
            <a:endParaRPr lang="en-GB" dirty="0"/>
          </a:p>
          <a:p>
            <a:endParaRPr lang="en-GB" dirty="0"/>
          </a:p>
        </p:txBody>
      </p:sp>
    </p:spTree>
    <p:extLst>
      <p:ext uri="{BB962C8B-B14F-4D97-AF65-F5344CB8AC3E}">
        <p14:creationId xmlns:p14="http://schemas.microsoft.com/office/powerpoint/2010/main" val="280473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C50CF-A3E4-634F-9DBF-A8828E3A48E6}"/>
              </a:ext>
            </a:extLst>
          </p:cNvPr>
          <p:cNvSpPr>
            <a:spLocks noGrp="1"/>
          </p:cNvSpPr>
          <p:nvPr>
            <p:ph type="title"/>
          </p:nvPr>
        </p:nvSpPr>
        <p:spPr/>
        <p:txBody>
          <a:bodyPr/>
          <a:lstStyle/>
          <a:p>
            <a:r>
              <a:rPr lang="en-GB" dirty="0"/>
              <a:t>G100/G200 – Open System</a:t>
            </a:r>
          </a:p>
        </p:txBody>
      </p:sp>
      <p:sp>
        <p:nvSpPr>
          <p:cNvPr id="3" name="Espace réservé du contenu 2">
            <a:extLst>
              <a:ext uri="{FF2B5EF4-FFF2-40B4-BE49-F238E27FC236}">
                <a16:creationId xmlns:a16="http://schemas.microsoft.com/office/drawing/2014/main" id="{39FA73CE-0C0E-0442-B2BF-D59CEF1988C0}"/>
              </a:ext>
            </a:extLst>
          </p:cNvPr>
          <p:cNvSpPr>
            <a:spLocks noGrp="1"/>
          </p:cNvSpPr>
          <p:nvPr>
            <p:ph idx="1"/>
          </p:nvPr>
        </p:nvSpPr>
        <p:spPr/>
        <p:txBody>
          <a:bodyPr/>
          <a:lstStyle/>
          <a:p>
            <a:r>
              <a:rPr lang="en-GB" dirty="0"/>
              <a:t>Unlike many GNSS receivers, the G100 / G200 is an "open" system that allows for sophisticated configuration </a:t>
            </a:r>
            <a:r>
              <a:rPr lang="en-GB" dirty="0">
                <a:solidFill>
                  <a:srgbClr val="0070C0"/>
                </a:solidFill>
              </a:rPr>
              <a:t>using simple TEXT/ASCII commands.</a:t>
            </a:r>
          </a:p>
          <a:p>
            <a:r>
              <a:rPr lang="en-GB" dirty="0"/>
              <a:t>These commands are sent via the Bluetooth or serial RS-232 port and allow for example to configure the DGNSS mode under SBAS.</a:t>
            </a:r>
          </a:p>
          <a:p>
            <a:r>
              <a:rPr lang="en-GB" dirty="0"/>
              <a:t>You can use an RS-232 terminal and of course the CRU.EXE software from </a:t>
            </a:r>
            <a:r>
              <a:rPr lang="en-GB" dirty="0" err="1"/>
              <a:t>ComNav</a:t>
            </a:r>
            <a:r>
              <a:rPr lang="en-GB" dirty="0"/>
              <a:t> Technology. </a:t>
            </a:r>
          </a:p>
          <a:p>
            <a:r>
              <a:rPr lang="en-GB" dirty="0"/>
              <a:t>These commands can also be sent by any software.</a:t>
            </a:r>
          </a:p>
        </p:txBody>
      </p:sp>
    </p:spTree>
    <p:extLst>
      <p:ext uri="{BB962C8B-B14F-4D97-AF65-F5344CB8AC3E}">
        <p14:creationId xmlns:p14="http://schemas.microsoft.com/office/powerpoint/2010/main" val="294056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6F48E9-A161-5B40-B8E0-A26FD16C0A0A}"/>
              </a:ext>
            </a:extLst>
          </p:cNvPr>
          <p:cNvPicPr/>
          <p:nvPr/>
        </p:nvPicPr>
        <p:blipFill>
          <a:blip r:embed="rId2">
            <a:extLst>
              <a:ext uri="{28A0092B-C50C-407E-A947-70E740481C1C}">
                <a14:useLocalDpi xmlns:a14="http://schemas.microsoft.com/office/drawing/2010/main"/>
              </a:ext>
            </a:extLst>
          </a:blip>
          <a:stretch>
            <a:fillRect/>
          </a:stretch>
        </p:blipFill>
        <p:spPr>
          <a:xfrm>
            <a:off x="255443" y="291985"/>
            <a:ext cx="3867150" cy="3314700"/>
          </a:xfrm>
          <a:prstGeom prst="rect">
            <a:avLst/>
          </a:prstGeom>
        </p:spPr>
      </p:pic>
      <p:sp>
        <p:nvSpPr>
          <p:cNvPr id="3" name="ZoneTexte 2">
            <a:extLst>
              <a:ext uri="{FF2B5EF4-FFF2-40B4-BE49-F238E27FC236}">
                <a16:creationId xmlns:a16="http://schemas.microsoft.com/office/drawing/2014/main" id="{FD20B513-23BC-804E-90F3-6A79754161A6}"/>
              </a:ext>
            </a:extLst>
          </p:cNvPr>
          <p:cNvSpPr txBox="1"/>
          <p:nvPr/>
        </p:nvSpPr>
        <p:spPr>
          <a:xfrm>
            <a:off x="255443" y="3757353"/>
            <a:ext cx="3867150" cy="2031325"/>
          </a:xfrm>
          <a:prstGeom prst="rect">
            <a:avLst/>
          </a:prstGeom>
          <a:noFill/>
        </p:spPr>
        <p:txBody>
          <a:bodyPr wrap="square" rtlCol="0">
            <a:spAutoFit/>
          </a:bodyPr>
          <a:lstStyle/>
          <a:p>
            <a:r>
              <a:rPr lang="en-GB" dirty="0"/>
              <a:t>The connection between CRU.EXE and the G100 / G200 is via the RS-232 serial cable or the Bluetooth interface. In both cases, CRU.EXE will present the COM ports associated with the G100 / G200. The transfer rate is 115200 Baud (bit / second).</a:t>
            </a:r>
          </a:p>
        </p:txBody>
      </p:sp>
      <p:pic>
        <p:nvPicPr>
          <p:cNvPr id="4" name="图片 27">
            <a:extLst>
              <a:ext uri="{FF2B5EF4-FFF2-40B4-BE49-F238E27FC236}">
                <a16:creationId xmlns:a16="http://schemas.microsoft.com/office/drawing/2014/main" id="{5A38EAFB-0C25-5443-9FD3-9C15700A200A}"/>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4341898" y="291984"/>
            <a:ext cx="7850101" cy="5377295"/>
          </a:xfrm>
          <a:prstGeom prst="rect">
            <a:avLst/>
          </a:prstGeom>
          <a:noFill/>
        </p:spPr>
      </p:pic>
      <p:sp>
        <p:nvSpPr>
          <p:cNvPr id="5" name="ZoneTexte 4">
            <a:extLst>
              <a:ext uri="{FF2B5EF4-FFF2-40B4-BE49-F238E27FC236}">
                <a16:creationId xmlns:a16="http://schemas.microsoft.com/office/drawing/2014/main" id="{1FCB588E-5E46-7B41-8BCB-2345DDDD1DF9}"/>
              </a:ext>
            </a:extLst>
          </p:cNvPr>
          <p:cNvSpPr txBox="1"/>
          <p:nvPr/>
        </p:nvSpPr>
        <p:spPr>
          <a:xfrm>
            <a:off x="431800" y="5788678"/>
            <a:ext cx="11595100" cy="646331"/>
          </a:xfrm>
          <a:prstGeom prst="rect">
            <a:avLst/>
          </a:prstGeom>
          <a:noFill/>
        </p:spPr>
        <p:txBody>
          <a:bodyPr wrap="square" rtlCol="0">
            <a:spAutoFit/>
          </a:bodyPr>
          <a:lstStyle/>
          <a:p>
            <a:pPr algn="ctr"/>
            <a:r>
              <a:rPr lang="en-GB" dirty="0">
                <a:solidFill>
                  <a:srgbClr val="0070C0"/>
                </a:solidFill>
              </a:rPr>
              <a:t>To configure the </a:t>
            </a:r>
            <a:r>
              <a:rPr lang="en-GB" b="1" dirty="0">
                <a:solidFill>
                  <a:srgbClr val="0070C0"/>
                </a:solidFill>
              </a:rPr>
              <a:t>Bluetooth</a:t>
            </a:r>
            <a:r>
              <a:rPr lang="en-GB" dirty="0">
                <a:solidFill>
                  <a:srgbClr val="0070C0"/>
                </a:solidFill>
              </a:rPr>
              <a:t> port on a Windows PC, search for the G100 / G200 and associate an RS-232 port. It will work just like any RS-232 COM port but will interface with Bluetooth!</a:t>
            </a:r>
          </a:p>
        </p:txBody>
      </p:sp>
    </p:spTree>
    <p:extLst>
      <p:ext uri="{BB962C8B-B14F-4D97-AF65-F5344CB8AC3E}">
        <p14:creationId xmlns:p14="http://schemas.microsoft.com/office/powerpoint/2010/main" val="179312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D7D4F-F3DE-5444-8D0C-E1A78DA0987E}"/>
              </a:ext>
            </a:extLst>
          </p:cNvPr>
          <p:cNvSpPr>
            <a:spLocks noGrp="1"/>
          </p:cNvSpPr>
          <p:nvPr>
            <p:ph type="title"/>
          </p:nvPr>
        </p:nvSpPr>
        <p:spPr/>
        <p:txBody>
          <a:bodyPr/>
          <a:lstStyle/>
          <a:p>
            <a:r>
              <a:rPr lang="en-GB" dirty="0"/>
              <a:t>Commands for configurating the G100/G200</a:t>
            </a:r>
          </a:p>
        </p:txBody>
      </p:sp>
      <p:sp>
        <p:nvSpPr>
          <p:cNvPr id="3" name="Espace réservé du contenu 2">
            <a:extLst>
              <a:ext uri="{FF2B5EF4-FFF2-40B4-BE49-F238E27FC236}">
                <a16:creationId xmlns:a16="http://schemas.microsoft.com/office/drawing/2014/main" id="{7F593DC0-64EA-8147-93B4-8FCC5E0BEAA0}"/>
              </a:ext>
            </a:extLst>
          </p:cNvPr>
          <p:cNvSpPr>
            <a:spLocks noGrp="1"/>
          </p:cNvSpPr>
          <p:nvPr>
            <p:ph idx="1"/>
          </p:nvPr>
        </p:nvSpPr>
        <p:spPr/>
        <p:txBody>
          <a:bodyPr/>
          <a:lstStyle/>
          <a:p>
            <a:r>
              <a:rPr lang="en-GB" dirty="0"/>
              <a:t>The commands are of "text" type and must be introduced exactly as they are presented </a:t>
            </a:r>
            <a:r>
              <a:rPr lang="en-GB" dirty="0">
                <a:solidFill>
                  <a:srgbClr val="0070C0"/>
                </a:solidFill>
              </a:rPr>
              <a:t>ending with an "Enter" (ENTER = CRLF) </a:t>
            </a:r>
            <a:r>
              <a:rPr lang="en-GB" dirty="0"/>
              <a:t>including the last command which is generally "SAVECONFIG" to permanently save the entered configuration.</a:t>
            </a:r>
          </a:p>
        </p:txBody>
      </p:sp>
      <p:pic>
        <p:nvPicPr>
          <p:cNvPr id="4" name="Image 3">
            <a:extLst>
              <a:ext uri="{FF2B5EF4-FFF2-40B4-BE49-F238E27FC236}">
                <a16:creationId xmlns:a16="http://schemas.microsoft.com/office/drawing/2014/main" id="{810D3D08-763B-0D4A-9BE7-9297A4C2E80E}"/>
              </a:ext>
            </a:extLst>
          </p:cNvPr>
          <p:cNvPicPr>
            <a:picLocks noChangeAspect="1"/>
          </p:cNvPicPr>
          <p:nvPr/>
        </p:nvPicPr>
        <p:blipFill>
          <a:blip r:embed="rId2"/>
          <a:stretch>
            <a:fillRect/>
          </a:stretch>
        </p:blipFill>
        <p:spPr>
          <a:xfrm>
            <a:off x="2092843" y="3934792"/>
            <a:ext cx="8118633" cy="2515884"/>
          </a:xfrm>
          <a:prstGeom prst="rect">
            <a:avLst/>
          </a:prstGeom>
        </p:spPr>
      </p:pic>
    </p:spTree>
    <p:extLst>
      <p:ext uri="{BB962C8B-B14F-4D97-AF65-F5344CB8AC3E}">
        <p14:creationId xmlns:p14="http://schemas.microsoft.com/office/powerpoint/2010/main" val="240606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1C46279-AE61-0544-9BF4-59336D0451AB}"/>
              </a:ext>
            </a:extLst>
          </p:cNvPr>
          <p:cNvPicPr>
            <a:picLocks noChangeAspect="1"/>
          </p:cNvPicPr>
          <p:nvPr/>
        </p:nvPicPr>
        <p:blipFill>
          <a:blip r:embed="rId2"/>
          <a:stretch>
            <a:fillRect/>
          </a:stretch>
        </p:blipFill>
        <p:spPr>
          <a:xfrm>
            <a:off x="0" y="370724"/>
            <a:ext cx="5778500" cy="4254500"/>
          </a:xfrm>
          <a:prstGeom prst="rect">
            <a:avLst/>
          </a:prstGeom>
        </p:spPr>
      </p:pic>
      <p:pic>
        <p:nvPicPr>
          <p:cNvPr id="7" name="Image 6">
            <a:extLst>
              <a:ext uri="{FF2B5EF4-FFF2-40B4-BE49-F238E27FC236}">
                <a16:creationId xmlns:a16="http://schemas.microsoft.com/office/drawing/2014/main" id="{DA91F59F-4A04-DC4F-A75F-23717C5D0800}"/>
              </a:ext>
            </a:extLst>
          </p:cNvPr>
          <p:cNvPicPr>
            <a:picLocks noChangeAspect="1"/>
          </p:cNvPicPr>
          <p:nvPr/>
        </p:nvPicPr>
        <p:blipFill>
          <a:blip r:embed="rId3"/>
          <a:stretch>
            <a:fillRect/>
          </a:stretch>
        </p:blipFill>
        <p:spPr>
          <a:xfrm>
            <a:off x="5334000" y="3164724"/>
            <a:ext cx="6858000" cy="2921000"/>
          </a:xfrm>
          <a:prstGeom prst="rect">
            <a:avLst/>
          </a:prstGeom>
        </p:spPr>
      </p:pic>
      <p:sp>
        <p:nvSpPr>
          <p:cNvPr id="2" name="ZoneTexte 1">
            <a:extLst>
              <a:ext uri="{FF2B5EF4-FFF2-40B4-BE49-F238E27FC236}">
                <a16:creationId xmlns:a16="http://schemas.microsoft.com/office/drawing/2014/main" id="{79F03AF1-730D-CE42-992A-0E0E3B1C542B}"/>
              </a:ext>
            </a:extLst>
          </p:cNvPr>
          <p:cNvSpPr txBox="1"/>
          <p:nvPr/>
        </p:nvSpPr>
        <p:spPr>
          <a:xfrm>
            <a:off x="5778500" y="5857240"/>
            <a:ext cx="4081549" cy="646331"/>
          </a:xfrm>
          <a:prstGeom prst="rect">
            <a:avLst/>
          </a:prstGeom>
          <a:noFill/>
        </p:spPr>
        <p:txBody>
          <a:bodyPr wrap="square" rtlCol="0">
            <a:spAutoFit/>
          </a:bodyPr>
          <a:lstStyle/>
          <a:p>
            <a:pPr algn="ctr"/>
            <a:r>
              <a:rPr lang="en-GB" sz="3600" dirty="0">
                <a:solidFill>
                  <a:srgbClr val="0070C0"/>
                </a:solidFill>
              </a:rPr>
              <a:t>COM1</a:t>
            </a:r>
            <a:r>
              <a:rPr lang="en-GB" sz="3600" dirty="0"/>
              <a:t> = RS-232</a:t>
            </a:r>
          </a:p>
        </p:txBody>
      </p:sp>
      <p:sp>
        <p:nvSpPr>
          <p:cNvPr id="8" name="ZoneTexte 7">
            <a:extLst>
              <a:ext uri="{FF2B5EF4-FFF2-40B4-BE49-F238E27FC236}">
                <a16:creationId xmlns:a16="http://schemas.microsoft.com/office/drawing/2014/main" id="{7A7EC7FD-E393-B743-9D64-63EE6F915F7B}"/>
              </a:ext>
            </a:extLst>
          </p:cNvPr>
          <p:cNvSpPr txBox="1"/>
          <p:nvPr/>
        </p:nvSpPr>
        <p:spPr>
          <a:xfrm>
            <a:off x="5905500" y="1501651"/>
            <a:ext cx="4081549" cy="646331"/>
          </a:xfrm>
          <a:prstGeom prst="rect">
            <a:avLst/>
          </a:prstGeom>
          <a:noFill/>
        </p:spPr>
        <p:txBody>
          <a:bodyPr wrap="square" rtlCol="0">
            <a:spAutoFit/>
          </a:bodyPr>
          <a:lstStyle/>
          <a:p>
            <a:pPr algn="ctr"/>
            <a:r>
              <a:rPr lang="en-GB" sz="3600" dirty="0">
                <a:solidFill>
                  <a:srgbClr val="0070C0"/>
                </a:solidFill>
              </a:rPr>
              <a:t>COM3</a:t>
            </a:r>
            <a:r>
              <a:rPr lang="en-GB" sz="3600" dirty="0"/>
              <a:t> = BT port</a:t>
            </a:r>
          </a:p>
        </p:txBody>
      </p:sp>
      <p:cxnSp>
        <p:nvCxnSpPr>
          <p:cNvPr id="10" name="Connecteur droit avec flèche 9">
            <a:extLst>
              <a:ext uri="{FF2B5EF4-FFF2-40B4-BE49-F238E27FC236}">
                <a16:creationId xmlns:a16="http://schemas.microsoft.com/office/drawing/2014/main" id="{C33DDAC1-E3D8-0541-9F0D-4CF9B1B0FD0E}"/>
              </a:ext>
            </a:extLst>
          </p:cNvPr>
          <p:cNvCxnSpPr>
            <a:stCxn id="8" idx="1"/>
          </p:cNvCxnSpPr>
          <p:nvPr/>
        </p:nvCxnSpPr>
        <p:spPr>
          <a:xfrm flipH="1" flipV="1">
            <a:off x="4826000" y="1824816"/>
            <a:ext cx="1079500"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470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4806628-144A-EC44-97C8-994CAC3A44EC}"/>
              </a:ext>
            </a:extLst>
          </p:cNvPr>
          <p:cNvSpPr>
            <a:spLocks noGrp="1"/>
          </p:cNvSpPr>
          <p:nvPr>
            <p:ph type="title"/>
          </p:nvPr>
        </p:nvSpPr>
        <p:spPr/>
        <p:txBody>
          <a:bodyPr/>
          <a:lstStyle/>
          <a:p>
            <a:r>
              <a:rPr lang="en-GB" dirty="0"/>
              <a:t>The NMEA frames</a:t>
            </a:r>
          </a:p>
        </p:txBody>
      </p:sp>
      <p:sp>
        <p:nvSpPr>
          <p:cNvPr id="4" name="Espace réservé du contenu 3">
            <a:extLst>
              <a:ext uri="{FF2B5EF4-FFF2-40B4-BE49-F238E27FC236}">
                <a16:creationId xmlns:a16="http://schemas.microsoft.com/office/drawing/2014/main" id="{5DC4A644-02E7-0740-A2EA-5C6A601987B6}"/>
              </a:ext>
            </a:extLst>
          </p:cNvPr>
          <p:cNvSpPr>
            <a:spLocks noGrp="1"/>
          </p:cNvSpPr>
          <p:nvPr>
            <p:ph idx="1"/>
          </p:nvPr>
        </p:nvSpPr>
        <p:spPr/>
        <p:txBody>
          <a:bodyPr>
            <a:normAutofit lnSpcReduction="10000"/>
          </a:bodyPr>
          <a:lstStyle/>
          <a:p>
            <a:r>
              <a:rPr lang="en-GB" dirty="0"/>
              <a:t>NMEA frames consist of different data and are prefixed by a 6 letter identifier ($ GPGGA, $ GPGGL, ...) starting with a "$" and GP (for GPS)</a:t>
            </a:r>
          </a:p>
          <a:p>
            <a:pPr marL="0" indent="0">
              <a:buNone/>
            </a:pPr>
            <a:endParaRPr lang="en-GB" dirty="0"/>
          </a:p>
          <a:p>
            <a:pPr marL="0" indent="0">
              <a:buNone/>
            </a:pPr>
            <a:r>
              <a:rPr lang="en-GB" sz="2000" i="1" dirty="0">
                <a:solidFill>
                  <a:srgbClr val="0070C0"/>
                </a:solidFill>
              </a:rPr>
              <a:t>$ GPGGA, 125010.00,5021.1586910, N, 00453.5158690, E, 7,18,0.6,242.9083, M, 0000, M,, * 64</a:t>
            </a:r>
          </a:p>
          <a:p>
            <a:r>
              <a:rPr lang="en-GB" dirty="0"/>
              <a:t>NMEA frames are used by many GIS and other software to retrieve data from a GNSS receiver</a:t>
            </a:r>
          </a:p>
          <a:p>
            <a:r>
              <a:rPr lang="en-GB" dirty="0"/>
              <a:t>The command to be introduced is:</a:t>
            </a:r>
          </a:p>
          <a:p>
            <a:pPr lvl="1"/>
            <a:r>
              <a:rPr lang="en-GB" dirty="0"/>
              <a:t>LOG </a:t>
            </a:r>
            <a:r>
              <a:rPr lang="en-GB" b="1" dirty="0">
                <a:solidFill>
                  <a:srgbClr val="0070C0"/>
                </a:solidFill>
              </a:rPr>
              <a:t>COM</a:t>
            </a:r>
            <a:r>
              <a:rPr lang="en-GB" dirty="0">
                <a:solidFill>
                  <a:srgbClr val="FF0000"/>
                </a:solidFill>
              </a:rPr>
              <a:t>(n) </a:t>
            </a:r>
            <a:r>
              <a:rPr lang="en-GB" dirty="0"/>
              <a:t>GPGGA ONTIME 1 (+ Enter) </a:t>
            </a:r>
            <a:r>
              <a:rPr lang="en-GB" dirty="0">
                <a:solidFill>
                  <a:srgbClr val="FF0000"/>
                </a:solidFill>
              </a:rPr>
              <a:t>n = 1 or 3</a:t>
            </a:r>
          </a:p>
          <a:p>
            <a:pPr lvl="1"/>
            <a:r>
              <a:rPr lang="en-GB" dirty="0">
                <a:solidFill>
                  <a:srgbClr val="FF0000"/>
                </a:solidFill>
              </a:rPr>
              <a:t>COM1</a:t>
            </a:r>
            <a:r>
              <a:rPr lang="en-GB" dirty="0"/>
              <a:t> = serial cable ... </a:t>
            </a:r>
            <a:r>
              <a:rPr lang="en-GB" dirty="0">
                <a:solidFill>
                  <a:srgbClr val="FF0000"/>
                </a:solidFill>
              </a:rPr>
              <a:t>COM3</a:t>
            </a:r>
            <a:r>
              <a:rPr lang="en-GB" dirty="0"/>
              <a:t> = Bluetooth connection</a:t>
            </a:r>
          </a:p>
          <a:p>
            <a:pPr lvl="1"/>
            <a:r>
              <a:rPr lang="en-GB" dirty="0">
                <a:solidFill>
                  <a:srgbClr val="0070C0"/>
                </a:solidFill>
              </a:rPr>
              <a:t>$GPGGA </a:t>
            </a:r>
            <a:r>
              <a:rPr lang="en-GB" dirty="0"/>
              <a:t>is the GGA NMEA frame</a:t>
            </a:r>
          </a:p>
          <a:p>
            <a:pPr lvl="1"/>
            <a:r>
              <a:rPr lang="en-GB" dirty="0"/>
              <a:t>ONTIME 1 = every second. We can also use 0.2 for 5 Hz for instance</a:t>
            </a:r>
          </a:p>
        </p:txBody>
      </p:sp>
    </p:spTree>
    <p:extLst>
      <p:ext uri="{BB962C8B-B14F-4D97-AF65-F5344CB8AC3E}">
        <p14:creationId xmlns:p14="http://schemas.microsoft.com/office/powerpoint/2010/main" val="258171013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4116</TotalTime>
  <Words>2230</Words>
  <Application>Microsoft Macintosh PowerPoint</Application>
  <PresentationFormat>Grand écran</PresentationFormat>
  <Paragraphs>153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Thème Office</vt:lpstr>
      <vt:lpstr>Présentation PowerPoint</vt:lpstr>
      <vt:lpstr>Présentation PowerPoint</vt:lpstr>
      <vt:lpstr>INTERFACES for the G100/G200</vt:lpstr>
      <vt:lpstr>Présentation PowerPoint</vt:lpstr>
      <vt:lpstr>G100/G200 – Open System</vt:lpstr>
      <vt:lpstr>Présentation PowerPoint</vt:lpstr>
      <vt:lpstr>Commands for configurating the G100/G200</vt:lpstr>
      <vt:lpstr>Présentation PowerPoint</vt:lpstr>
      <vt:lpstr>The NMEA frames</vt:lpstr>
      <vt:lpstr>NMEA frames</vt:lpstr>
      <vt:lpstr>THE COMMAND LOG COM(n) GPGGA …</vt:lpstr>
      <vt:lpstr>Let summarize …</vt:lpstr>
      <vt:lpstr>Configurating EGNOS (in Europe)</vt:lpstr>
      <vt:lpstr>Commands for configuring EGNOS</vt:lpstr>
      <vt:lpstr>The INTERFACEMODE command</vt:lpstr>
      <vt:lpstr>How to pair the G100 / G200 with an Android OS application?</vt:lpstr>
      <vt:lpstr>Présentation PowerPoint</vt:lpstr>
      <vt:lpstr>Présentation PowerPoint</vt:lpstr>
      <vt:lpstr>Présentation PowerPoint</vt:lpstr>
      <vt:lpstr>Présentation PowerPoint</vt:lpstr>
      <vt:lpstr>Présentation PowerPoint</vt:lpstr>
      <vt:lpstr>G100 + EGNOS + MapIt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Joel van Cranenbroeck</dc:creator>
  <cp:lastModifiedBy>Joel VAN CRANENBROECK</cp:lastModifiedBy>
  <cp:revision>70</cp:revision>
  <dcterms:created xsi:type="dcterms:W3CDTF">2017-12-07T17:48:58Z</dcterms:created>
  <dcterms:modified xsi:type="dcterms:W3CDTF">2021-02-19T11:45:47Z</dcterms:modified>
</cp:coreProperties>
</file>